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8" r:id="rId3"/>
    <p:sldId id="309" r:id="rId4"/>
    <p:sldId id="310" r:id="rId5"/>
    <p:sldId id="259" r:id="rId6"/>
    <p:sldId id="291" r:id="rId7"/>
    <p:sldId id="302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FFCC"/>
    <a:srgbClr val="9999FF"/>
    <a:srgbClr val="CC3399"/>
    <a:srgbClr val="70CDDA"/>
    <a:srgbClr val="4075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>
      <p:cViewPr varScale="1">
        <p:scale>
          <a:sx n="65" d="100"/>
          <a:sy n="65" d="100"/>
        </p:scale>
        <p:origin x="73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B22E4-1DA9-48ED-B58D-15BC767C10FF}" type="datetimeFigureOut">
              <a:rPr lang="uk-UA" smtClean="0"/>
              <a:t>01.03.2023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7D02B-614A-40B0-AFDD-E6D049D0608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5825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Аркуш паперу – прямокутний паралелепіпед. Його об'єм – площа на товщину, тому площа дорівнює об'єм поділити на товщину.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7D02B-614A-40B0-AFDD-E6D049D06086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428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57167"/>
            <a:ext cx="10386368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475" y="2112941"/>
            <a:ext cx="7239051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7D84E-4D1C-41DD-A943-135AD9B102F1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E5874-E3EF-46C5-BC0A-56514CC4EEAD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25C3F-324E-4C36-B6C8-68033A139C75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66163-564E-437F-BA5D-64F1FDB19965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3812E-EFD3-4C1A-9D90-59137FC7109D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DA91A-C6D3-4F8A-9A48-8F85EF9010B2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EA2E1-7EC2-4CA9-850C-8D65316D84FA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F4782-D938-4366-8C1E-B239AD2A0B5F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78F9E-D6CE-4EEB-A674-45D74CDDC02D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5C866-04C6-4283-9149-7F7F206F2CBC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2F889-366C-4B60-BDF9-D72875AEEEC6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4AAB7-37D7-4D40-B62C-66880BFCD08A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78604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28586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EABC2-66F2-457E-BC86-C306FFD57898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9948B-CEB6-4A7E-8E9B-B6251D8C437E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5A674-D1DF-4B3E-BDDB-25B87AEA8DDC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2EACD-684D-4554-B832-0D44228219F3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45430-56B8-45BA-B135-1BE7889D323E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2FB4B-D60B-4124-ABAE-58A8D418FF70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F8E8-DFCF-4EF1-B64E-473FEAD44FAA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D486A-19A6-4AFD-83A0-F5556BB3530C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66D4E-7F2D-4D53-ABE1-42482DB2CA25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E52C-6F6B-4C5C-BE5B-6D0BA4DAE893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517CF-F027-44A5-80B3-03C5ECA1010D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88ADF-EB83-4732-9AEF-FF24231FD71F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B8550-6A44-4AB8-B630-6E2FDAAD20C3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C4F69-C7F1-4F5E-871A-9F1E75356B16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B5B600-A8DF-426E-B5D8-77806EACA9B4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79AF98-8D92-433C-BCF8-550B0DA8287C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2208213" y="620714"/>
            <a:ext cx="7789862" cy="1470025"/>
          </a:xfrm>
        </p:spPr>
        <p:txBody>
          <a:bodyPr/>
          <a:lstStyle/>
          <a:p>
            <a:pPr algn="l" eaLnBrk="1" hangingPunct="1"/>
            <a:r>
              <a:rPr lang="uk-UA" sz="8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Тема:</a:t>
            </a:r>
            <a:endParaRPr lang="ru-RU" sz="8000" b="1" u="sng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271464" y="2348880"/>
            <a:ext cx="7632898" cy="1752600"/>
          </a:xfrm>
          <a:noFill/>
        </p:spPr>
        <p:txBody>
          <a:bodyPr/>
          <a:lstStyle/>
          <a:p>
            <a:r>
              <a:rPr lang="uk-UA" sz="7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Об'єм циліндра. </a:t>
            </a:r>
          </a:p>
        </p:txBody>
      </p:sp>
      <p:pic>
        <p:nvPicPr>
          <p:cNvPr id="4" name="Picture 2" descr="j02329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2492896"/>
            <a:ext cx="4586876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2"/>
              <p:cNvSpPr>
                <a:spLocks noGrp="1"/>
              </p:cNvSpPr>
              <p:nvPr>
                <p:ph type="title"/>
              </p:nvPr>
            </p:nvSpPr>
            <p:spPr>
              <a:xfrm>
                <a:off x="137704" y="583091"/>
                <a:ext cx="11521280" cy="1143000"/>
              </a:xfrm>
            </p:spPr>
            <p:txBody>
              <a:bodyPr/>
              <a:lstStyle/>
              <a:p>
                <a:pPr algn="l">
                  <a:defRPr/>
                </a:pPr>
                <a:r>
                  <a:rPr lang="ru-RU" sz="4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№</a:t>
                </a:r>
                <a:r>
                  <a:rPr lang="en-US" sz="4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r>
                  <a:rPr lang="ru-RU" sz="4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.</a:t>
                </a:r>
                <a:r>
                  <a:rPr lang="ru-RU" sz="48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ru-RU" sz="4800" b="1" i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Осьовий</a:t>
                </a:r>
                <a:r>
                  <a:rPr lang="ru-RU" sz="48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ru-RU" sz="4800" b="1" i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переріз</a:t>
                </a:r>
                <a:r>
                  <a:rPr lang="ru-RU" sz="48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ru-RU" sz="4800" b="1" i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циліндра</a:t>
                </a:r>
                <a:r>
                  <a:rPr lang="ru-RU" sz="48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— квадрат, </a:t>
                </a:r>
                <a:r>
                  <a:rPr lang="ru-RU" sz="4800" b="1" i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діагональ</a:t>
                </a:r>
                <a:r>
                  <a:rPr lang="ru-RU" sz="48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ru-RU" sz="4800" b="1" i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якого</a:t>
                </a:r>
                <a:r>
                  <a:rPr lang="ru-RU" sz="48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ru-RU" sz="4800" b="1" i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дорівнює</a:t>
                </a:r>
                <a:r>
                  <a:rPr lang="ru-RU" sz="48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48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8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</a:t>
                </a:r>
                <a:r>
                  <a:rPr lang="ru-RU" sz="48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м</a:t>
                </a:r>
                <a:r>
                  <a:rPr lang="en-US" sz="48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. </a:t>
                </a:r>
                <a:r>
                  <a:rPr lang="ru-RU" sz="4800" b="1" i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Знайдіть</a:t>
                </a:r>
                <a:r>
                  <a:rPr lang="ru-RU" sz="48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ru-RU" sz="4800" b="1" i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об'єм</a:t>
                </a:r>
                <a:r>
                  <a:rPr lang="ru-RU" sz="48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ru-RU" sz="4800" b="1" i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циліндра</a:t>
                </a:r>
                <a:r>
                  <a:rPr lang="ru-RU" sz="48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.</a:t>
                </a:r>
              </a:p>
            </p:txBody>
          </p:sp>
        </mc:Choice>
        <mc:Fallback xmlns="">
          <p:sp>
            <p:nvSpPr>
              <p:cNvPr id="2048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7704" y="583091"/>
                <a:ext cx="11521280" cy="1143000"/>
              </a:xfrm>
              <a:blipFill rotWithShape="0">
                <a:blip r:embed="rId2"/>
                <a:stretch>
                  <a:fillRect l="-2487" t="-65775" b="-8716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554" y="0"/>
            <a:ext cx="992446" cy="1341438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-474592" y="2309182"/>
            <a:ext cx="5209721" cy="5205361"/>
            <a:chOff x="5286" y="2328094"/>
            <a:chExt cx="5209721" cy="520536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286" y="2328094"/>
              <a:ext cx="5209721" cy="4260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869127" y="2439139"/>
              <a:ext cx="3760852" cy="5094316"/>
              <a:chOff x="592594" y="3718296"/>
              <a:chExt cx="3760852" cy="2579473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674983" y="5589883"/>
                <a:ext cx="5988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A</a:t>
                </a:r>
                <a:endParaRPr lang="uk-UA" sz="4000" b="1" i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 rot="1942730">
                    <a:off x="1150640" y="4766866"/>
                    <a:ext cx="1944216" cy="3204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3200" b="1" dirty="0">
                        <a:solidFill>
                          <a:srgbClr val="00B050"/>
                        </a:solidFill>
                        <a:latin typeface="Segoe Script" panose="020B0504020000000003" pitchFamily="34" charset="0"/>
                      </a:rPr>
                      <a:t>4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ru-RU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oMath>
                    </a14:m>
                    <a:r>
                      <a:rPr lang="en-US" sz="3200" b="1" dirty="0">
                        <a:solidFill>
                          <a:srgbClr val="00B050"/>
                        </a:solidFill>
                        <a:latin typeface="Segoe Script" panose="020B0504020000000003" pitchFamily="34" charset="0"/>
                      </a:rPr>
                      <a:t>c</a:t>
                    </a:r>
                    <a:r>
                      <a:rPr lang="ru-RU" sz="3200" b="1" dirty="0">
                        <a:solidFill>
                          <a:srgbClr val="00B050"/>
                        </a:solidFill>
                        <a:latin typeface="Segoe Script" panose="020B0504020000000003" pitchFamily="34" charset="0"/>
                      </a:rPr>
                      <a:t>м</a:t>
                    </a:r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42730">
                    <a:off x="1150640" y="4766866"/>
                    <a:ext cx="1944216" cy="32041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1963" t="-6178" b="-6564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1" name="Группа 30"/>
              <p:cNvGrpSpPr/>
              <p:nvPr/>
            </p:nvGrpSpPr>
            <p:grpSpPr>
              <a:xfrm>
                <a:off x="592594" y="3953290"/>
                <a:ext cx="3654971" cy="1748343"/>
                <a:chOff x="9489319" y="2083164"/>
                <a:chExt cx="2544778" cy="3358406"/>
              </a:xfrm>
            </p:grpSpPr>
            <p:sp>
              <p:nvSpPr>
                <p:cNvPr id="35" name="Овал 34"/>
                <p:cNvSpPr/>
                <p:nvPr/>
              </p:nvSpPr>
              <p:spPr>
                <a:xfrm>
                  <a:off x="9501569" y="4527170"/>
                  <a:ext cx="2520280" cy="91440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9513817" y="2083164"/>
                  <a:ext cx="2520280" cy="985795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38" name="Овал 37"/>
                <p:cNvSpPr/>
                <p:nvPr/>
              </p:nvSpPr>
              <p:spPr>
                <a:xfrm>
                  <a:off x="9513817" y="4458816"/>
                  <a:ext cx="2520280" cy="91440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39" name="Овал 38"/>
                <p:cNvSpPr/>
                <p:nvPr/>
              </p:nvSpPr>
              <p:spPr>
                <a:xfrm>
                  <a:off x="9489319" y="4588507"/>
                  <a:ext cx="2520280" cy="838056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cxnSp>
              <p:nvCxnSpPr>
                <p:cNvPr id="41" name="Прямая соединительная линия 40"/>
                <p:cNvCxnSpPr>
                  <a:stCxn id="37" idx="2"/>
                  <a:endCxn id="39" idx="2"/>
                </p:cNvCxnSpPr>
                <p:nvPr/>
              </p:nvCxnSpPr>
              <p:spPr>
                <a:xfrm flipH="1">
                  <a:off x="9489321" y="2576062"/>
                  <a:ext cx="24496" cy="2431473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 flipH="1">
                  <a:off x="12002636" y="2588594"/>
                  <a:ext cx="24496" cy="2431473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Прямая соединительная линия 44"/>
              <p:cNvCxnSpPr/>
              <p:nvPr/>
            </p:nvCxnSpPr>
            <p:spPr>
              <a:xfrm flipH="1">
                <a:off x="1088384" y="4382340"/>
                <a:ext cx="29930" cy="1242811"/>
              </a:xfrm>
              <a:prstGeom prst="line">
                <a:avLst/>
              </a:prstGeom>
              <a:ln w="38100">
                <a:solidFill>
                  <a:srgbClr val="7030A0"/>
                </a:solidFill>
                <a:prstDash val="solid"/>
                <a:headEnd type="oval" w="med" len="med"/>
                <a:tailEnd type="oval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>
                <a:stCxn id="38" idx="7"/>
              </p:cNvCxnSpPr>
              <p:nvPr/>
            </p:nvCxnSpPr>
            <p:spPr>
              <a:xfrm flipH="1">
                <a:off x="1127448" y="5259736"/>
                <a:ext cx="2590012" cy="366929"/>
              </a:xfrm>
              <a:prstGeom prst="line">
                <a:avLst/>
              </a:prstGeom>
              <a:ln w="38100">
                <a:solidFill>
                  <a:srgbClr val="7030A0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flipH="1">
                <a:off x="1149314" y="4241086"/>
                <a:ext cx="1270858" cy="141255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olid"/>
                <a:headEnd type="oval" w="med" len="med"/>
                <a:tailEnd type="oval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836428" y="4083195"/>
                <a:ext cx="5988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B</a:t>
                </a:r>
                <a:endParaRPr lang="uk-UA" sz="4000" b="1" i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37486" y="3718296"/>
                <a:ext cx="5988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C</a:t>
                </a:r>
                <a:endParaRPr lang="uk-UA" sz="4000" b="1" i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754588" y="4942022"/>
                <a:ext cx="5988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D</a:t>
                </a:r>
                <a:endParaRPr lang="uk-UA" sz="4000" b="1" i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056441" y="4473956"/>
                <a:ext cx="930571" cy="389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Segoe Script" panose="020B0504020000000003" pitchFamily="34" charset="0"/>
                  </a:rPr>
                  <a:t>H</a:t>
                </a:r>
                <a:endParaRPr lang="ru-RU" sz="4400" b="1" dirty="0">
                  <a:solidFill>
                    <a:srgbClr val="FF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582927" y="3983369"/>
                <a:ext cx="930571" cy="389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Segoe Script" panose="020B0504020000000003" pitchFamily="34" charset="0"/>
                  </a:rPr>
                  <a:t>R</a:t>
                </a:r>
                <a:endParaRPr lang="ru-RU" sz="4400" b="1" dirty="0">
                  <a:solidFill>
                    <a:srgbClr val="FF0000"/>
                  </a:solidFill>
                  <a:latin typeface="Segoe Script" panose="020B0504020000000003" pitchFamily="34" charset="0"/>
                </a:endParaRPr>
              </a:p>
            </p:txBody>
          </p: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3701206" y="4049224"/>
                <a:ext cx="0" cy="121815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5" name="Прямая со стрелкой 4"/>
            <p:cNvCxnSpPr>
              <a:endCxn id="38" idx="7"/>
            </p:cNvCxnSpPr>
            <p:nvPr/>
          </p:nvCxnSpPr>
          <p:spPr>
            <a:xfrm>
              <a:off x="1364917" y="3750589"/>
              <a:ext cx="2629076" cy="1732809"/>
            </a:xfrm>
            <a:prstGeom prst="straightConnector1">
              <a:avLst/>
            </a:prstGeom>
            <a:ln w="57150">
              <a:solidFill>
                <a:srgbClr val="00B05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2696613" y="3110807"/>
              <a:ext cx="1278829" cy="333948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5323179" y="5489348"/>
                <a:ext cx="5468228" cy="1415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88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</m:t>
                      </m:r>
                      <m:r>
                        <a:rPr lang="en-US" sz="66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66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66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66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ru-RU" sz="66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uk-UA" sz="36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179" y="5489348"/>
                <a:ext cx="5468228" cy="14153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4749155" y="3703181"/>
                <a:ext cx="3755451" cy="1036566"/>
              </a:xfrm>
              <a:prstGeom prst="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n-US" sz="6000" b="1" i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6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6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k-UA" sz="5400" b="1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155" y="3703181"/>
                <a:ext cx="3755451" cy="10365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8858010" y="3731677"/>
                <a:ext cx="3333990" cy="1015663"/>
              </a:xfrm>
              <a:prstGeom prst="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6000" b="1" i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6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ru-RU" sz="6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uk-UA" sz="5400" b="1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010" y="3731677"/>
                <a:ext cx="3333990" cy="10156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3654453" y="2144951"/>
                <a:ext cx="3337452" cy="101566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60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60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453" y="2144951"/>
                <a:ext cx="3337452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8192321" y="2208426"/>
                <a:ext cx="3007233" cy="101566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𝐷𝐶</m:t>
                      </m:r>
                      <m:r>
                        <a:rPr lang="en-US" sz="60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321" y="2208426"/>
                <a:ext cx="3007233" cy="1015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7255135" y="4781206"/>
                <a:ext cx="3205749" cy="1015663"/>
              </a:xfrm>
              <a:prstGeom prst="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6000" b="1" i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6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ru-RU" sz="6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uk-UA" sz="5400" b="1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135" y="4781206"/>
                <a:ext cx="3205749" cy="101566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39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3" grpId="0" animBg="1"/>
      <p:bldP spid="44" grpId="0" animBg="1"/>
      <p:bldP spid="48" grpId="0" animBg="1"/>
      <p:bldP spid="49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137704" y="583091"/>
            <a:ext cx="11521280" cy="1143000"/>
          </a:xfrm>
        </p:spPr>
        <p:txBody>
          <a:bodyPr/>
          <a:lstStyle/>
          <a:p>
            <a:pPr algn="l">
              <a:defRPr/>
            </a:pP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</a:t>
            </a:r>
            <a:r>
              <a:rPr lang="en-US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Діагональ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осьового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перерізу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циліндра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дорівнює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і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нахилена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до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площини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основи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під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кутом </a:t>
            </a:r>
            <a:r>
              <a:rPr lang="en-US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60</a:t>
            </a:r>
            <a:r>
              <a:rPr lang="en-US" sz="4800" b="1" i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Знайдіть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об'єм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циліндра</a:t>
            </a:r>
            <a:endParaRPr lang="ru-RU" sz="48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554" y="0"/>
            <a:ext cx="992446" cy="1341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735960" y="2009935"/>
                <a:ext cx="4068486" cy="110799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66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66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66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66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Н</m:t>
                      </m:r>
                    </m:oMath>
                  </m:oMathPara>
                </a14:m>
                <a:endParaRPr lang="uk-UA" sz="66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60" y="2009935"/>
                <a:ext cx="4068486" cy="11079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/>
          <p:cNvGrpSpPr/>
          <p:nvPr/>
        </p:nvGrpSpPr>
        <p:grpSpPr>
          <a:xfrm>
            <a:off x="5287" y="2780928"/>
            <a:ext cx="3930473" cy="4752527"/>
            <a:chOff x="5286" y="2328094"/>
            <a:chExt cx="5209721" cy="520536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286" y="2328094"/>
              <a:ext cx="5209721" cy="4260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869127" y="2439139"/>
              <a:ext cx="3760852" cy="5094316"/>
              <a:chOff x="592594" y="3718296"/>
              <a:chExt cx="3760852" cy="2579473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674983" y="5589883"/>
                <a:ext cx="5988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A</a:t>
                </a:r>
                <a:endParaRPr lang="uk-UA" sz="4000" b="1" i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1942730">
                <a:off x="1150640" y="4764919"/>
                <a:ext cx="1944216" cy="324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B050"/>
                    </a:solidFill>
                    <a:latin typeface="Segoe Script" panose="020B0504020000000003" pitchFamily="34" charset="0"/>
                  </a:rPr>
                  <a:t>8c</a:t>
                </a:r>
                <a:r>
                  <a:rPr lang="ru-RU" sz="3200" b="1" dirty="0">
                    <a:solidFill>
                      <a:srgbClr val="00B050"/>
                    </a:solidFill>
                    <a:latin typeface="Segoe Script" panose="020B0504020000000003" pitchFamily="34" charset="0"/>
                  </a:rPr>
                  <a:t>м</a:t>
                </a:r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592594" y="3953290"/>
                <a:ext cx="3654971" cy="1748343"/>
                <a:chOff x="9489319" y="2083164"/>
                <a:chExt cx="2544778" cy="3358406"/>
              </a:xfrm>
            </p:grpSpPr>
            <p:sp>
              <p:nvSpPr>
                <p:cNvPr id="35" name="Овал 34"/>
                <p:cNvSpPr/>
                <p:nvPr/>
              </p:nvSpPr>
              <p:spPr>
                <a:xfrm>
                  <a:off x="9501569" y="4527170"/>
                  <a:ext cx="2520280" cy="91440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9513817" y="2083164"/>
                  <a:ext cx="2520280" cy="985795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38" name="Овал 37"/>
                <p:cNvSpPr/>
                <p:nvPr/>
              </p:nvSpPr>
              <p:spPr>
                <a:xfrm>
                  <a:off x="9513817" y="4458816"/>
                  <a:ext cx="2520280" cy="91440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39" name="Овал 38"/>
                <p:cNvSpPr/>
                <p:nvPr/>
              </p:nvSpPr>
              <p:spPr>
                <a:xfrm>
                  <a:off x="9489319" y="4588507"/>
                  <a:ext cx="2520280" cy="838056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cxnSp>
              <p:nvCxnSpPr>
                <p:cNvPr id="41" name="Прямая соединительная линия 40"/>
                <p:cNvCxnSpPr>
                  <a:stCxn id="37" idx="2"/>
                  <a:endCxn id="39" idx="2"/>
                </p:cNvCxnSpPr>
                <p:nvPr/>
              </p:nvCxnSpPr>
              <p:spPr>
                <a:xfrm flipH="1">
                  <a:off x="9489321" y="2576062"/>
                  <a:ext cx="24496" cy="2431473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 flipH="1">
                  <a:off x="12002636" y="2588594"/>
                  <a:ext cx="24496" cy="2431473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Прямая соединительная линия 44"/>
              <p:cNvCxnSpPr/>
              <p:nvPr/>
            </p:nvCxnSpPr>
            <p:spPr>
              <a:xfrm flipH="1">
                <a:off x="1088384" y="4382340"/>
                <a:ext cx="29930" cy="1242811"/>
              </a:xfrm>
              <a:prstGeom prst="line">
                <a:avLst/>
              </a:prstGeom>
              <a:ln w="38100">
                <a:solidFill>
                  <a:srgbClr val="7030A0"/>
                </a:solidFill>
                <a:prstDash val="solid"/>
                <a:headEnd type="oval" w="med" len="med"/>
                <a:tailEnd type="oval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>
                <a:stCxn id="38" idx="7"/>
              </p:cNvCxnSpPr>
              <p:nvPr/>
            </p:nvCxnSpPr>
            <p:spPr>
              <a:xfrm flipH="1">
                <a:off x="1127448" y="5259736"/>
                <a:ext cx="2590012" cy="366929"/>
              </a:xfrm>
              <a:prstGeom prst="line">
                <a:avLst/>
              </a:prstGeom>
              <a:ln w="38100">
                <a:solidFill>
                  <a:srgbClr val="7030A0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flipH="1">
                <a:off x="1149314" y="4241086"/>
                <a:ext cx="1270858" cy="141255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olid"/>
                <a:headEnd type="oval" w="med" len="med"/>
                <a:tailEnd type="oval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836428" y="4083195"/>
                <a:ext cx="5988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B</a:t>
                </a:r>
                <a:endParaRPr lang="uk-UA" sz="4000" b="1" i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37486" y="3718296"/>
                <a:ext cx="5988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C</a:t>
                </a:r>
                <a:endParaRPr lang="uk-UA" sz="4000" b="1" i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754588" y="4942022"/>
                <a:ext cx="5988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D</a:t>
                </a:r>
                <a:endParaRPr lang="uk-UA" sz="4000" b="1" i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056441" y="4473956"/>
                <a:ext cx="930571" cy="389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Segoe Script" panose="020B0504020000000003" pitchFamily="34" charset="0"/>
                  </a:rPr>
                  <a:t>H</a:t>
                </a:r>
                <a:endParaRPr lang="ru-RU" sz="4400" b="1" dirty="0">
                  <a:solidFill>
                    <a:srgbClr val="FF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582927" y="3983369"/>
                <a:ext cx="930571" cy="389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Segoe Script" panose="020B0504020000000003" pitchFamily="34" charset="0"/>
                  </a:rPr>
                  <a:t>R</a:t>
                </a:r>
                <a:endParaRPr lang="ru-RU" sz="4400" b="1" dirty="0">
                  <a:solidFill>
                    <a:srgbClr val="FF0000"/>
                  </a:solidFill>
                  <a:latin typeface="Segoe Script" panose="020B0504020000000003" pitchFamily="34" charset="0"/>
                </a:endParaRPr>
              </a:p>
            </p:txBody>
          </p: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3701206" y="4049224"/>
                <a:ext cx="0" cy="121815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5" name="Прямая со стрелкой 4"/>
            <p:cNvCxnSpPr>
              <a:endCxn id="38" idx="7"/>
            </p:cNvCxnSpPr>
            <p:nvPr/>
          </p:nvCxnSpPr>
          <p:spPr>
            <a:xfrm>
              <a:off x="1364917" y="3750589"/>
              <a:ext cx="2629076" cy="1732809"/>
            </a:xfrm>
            <a:prstGeom prst="straightConnector1">
              <a:avLst/>
            </a:prstGeom>
            <a:ln w="57150">
              <a:solidFill>
                <a:srgbClr val="00B05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2696613" y="3110807"/>
              <a:ext cx="1278829" cy="333948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753377" y="3092561"/>
                <a:ext cx="63263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4000" b="1" i="1" dirty="0">
                    <a:solidFill>
                      <a:srgbClr val="C00000"/>
                    </a:solidFill>
                  </a:rPr>
                  <a:t>З прямокутного </a:t>
                </a:r>
                <a14:m>
                  <m:oMath xmlns:m="http://schemas.openxmlformats.org/officeDocument/2006/math">
                    <m:r>
                      <a:rPr lang="uk-UA" sz="4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ru-RU" sz="4000" b="1" i="1" dirty="0">
                    <a:solidFill>
                      <a:srgbClr val="C00000"/>
                    </a:solidFill>
                  </a:rPr>
                  <a:t>ВС</a:t>
                </a:r>
                <a:r>
                  <a:rPr lang="en-US" sz="4000" b="1" i="1" dirty="0">
                    <a:solidFill>
                      <a:srgbClr val="C00000"/>
                    </a:solidFill>
                  </a:rPr>
                  <a:t>D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377" y="3092561"/>
                <a:ext cx="6326309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3468" t="-15517" b="-3620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уга 3"/>
          <p:cNvSpPr/>
          <p:nvPr/>
        </p:nvSpPr>
        <p:spPr>
          <a:xfrm rot="2721925">
            <a:off x="1049508" y="3827052"/>
            <a:ext cx="914400" cy="914400"/>
          </a:xfrm>
          <a:prstGeom prst="arc">
            <a:avLst>
              <a:gd name="adj1" fmla="val 15947598"/>
              <a:gd name="adj2" fmla="val 65052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TextBox 32"/>
          <p:cNvSpPr txBox="1"/>
          <p:nvPr/>
        </p:nvSpPr>
        <p:spPr>
          <a:xfrm rot="1942730">
            <a:off x="1048784" y="4122930"/>
            <a:ext cx="1466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Segoe Script" panose="020B0504020000000003" pitchFamily="34" charset="0"/>
              </a:rPr>
              <a:t>60</a:t>
            </a:r>
            <a:r>
              <a:rPr lang="en-US" sz="3200" b="1" baseline="30000" dirty="0">
                <a:solidFill>
                  <a:srgbClr val="00B050"/>
                </a:solidFill>
                <a:latin typeface="Segoe Script" panose="020B0504020000000003" pitchFamily="34" charset="0"/>
              </a:rPr>
              <a:t>0</a:t>
            </a:r>
            <a:endParaRPr lang="ru-RU" sz="3200" b="1" baseline="30000" dirty="0">
              <a:solidFill>
                <a:srgbClr val="00B050"/>
              </a:solidFill>
              <a:latin typeface="Segoe Script" panose="020B05040200000000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3865388" y="3891033"/>
                <a:ext cx="6233181" cy="1036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en-US" sz="6000" b="1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6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6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𝒔𝒊𝒏</m:t>
                      </m:r>
                      <m:sSup>
                        <m:sSupPr>
                          <m:ctrlPr>
                            <a:rPr lang="en-US" sz="6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6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6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5400" b="1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88" y="3891033"/>
                <a:ext cx="6233181" cy="103656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9739223" y="3768717"/>
                <a:ext cx="2680926" cy="1124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6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ru-RU" sz="6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см</m:t>
                      </m:r>
                    </m:oMath>
                  </m:oMathPara>
                </a14:m>
                <a:endParaRPr lang="uk-UA" sz="5400" b="1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9223" y="3768717"/>
                <a:ext cx="2680926" cy="112434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4050027" y="4879202"/>
                <a:ext cx="6699655" cy="1036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𝟐𝐑</m:t>
                      </m:r>
                      <m:r>
                        <a:rPr lang="en-US" sz="6000" b="1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6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6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sSup>
                        <m:sSupPr>
                          <m:ctrlPr>
                            <a:rPr lang="en-US" sz="6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6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6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5400" b="1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027" y="4879202"/>
                <a:ext cx="6699655" cy="10365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10368794" y="4897119"/>
                <a:ext cx="171553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ru-RU" sz="6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см</m:t>
                      </m:r>
                    </m:oMath>
                  </m:oMathPara>
                </a14:m>
                <a:endParaRPr lang="uk-UA" sz="5400" b="1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8794" y="4897119"/>
                <a:ext cx="1715533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6742263" y="5668536"/>
                <a:ext cx="329070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sz="6000" b="1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6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ru-RU" sz="6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uk-UA" sz="5400" b="1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63" y="5668536"/>
                <a:ext cx="3290709" cy="1015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238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/>
      <p:bldP spid="34" grpId="0"/>
      <p:bldP spid="43" grpId="0"/>
      <p:bldP spid="44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137704" y="583091"/>
            <a:ext cx="11521280" cy="1143000"/>
          </a:xfrm>
        </p:spPr>
        <p:txBody>
          <a:bodyPr/>
          <a:lstStyle/>
          <a:p>
            <a:pPr algn="l">
              <a:defRPr/>
            </a:pP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</a:t>
            </a:r>
            <a:r>
              <a:rPr lang="en-US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Діагональ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осьового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перерізу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циліндра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дорівнює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і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нахилена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до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площини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основи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під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кутом </a:t>
            </a:r>
            <a:r>
              <a:rPr lang="en-US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60</a:t>
            </a:r>
            <a:r>
              <a:rPr lang="en-US" sz="4800" b="1" i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Знайдіть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об'єм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циліндра</a:t>
            </a:r>
            <a:endParaRPr lang="ru-RU" sz="48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554" y="0"/>
            <a:ext cx="992446" cy="1341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593915" y="2288953"/>
                <a:ext cx="4068486" cy="110799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66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66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66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66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Н</m:t>
                      </m:r>
                    </m:oMath>
                  </m:oMathPara>
                </a14:m>
                <a:endParaRPr lang="uk-UA" sz="66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915" y="2288953"/>
                <a:ext cx="4068486" cy="11079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/>
          <p:cNvGrpSpPr/>
          <p:nvPr/>
        </p:nvGrpSpPr>
        <p:grpSpPr>
          <a:xfrm>
            <a:off x="5287" y="2780928"/>
            <a:ext cx="3930473" cy="4752527"/>
            <a:chOff x="5286" y="2328094"/>
            <a:chExt cx="5209721" cy="520536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286" y="2328094"/>
              <a:ext cx="5209721" cy="4260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869127" y="2439139"/>
              <a:ext cx="3760852" cy="5094316"/>
              <a:chOff x="592594" y="3718296"/>
              <a:chExt cx="3760852" cy="2579473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674983" y="5589883"/>
                <a:ext cx="5988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A</a:t>
                </a:r>
                <a:endParaRPr lang="uk-UA" sz="4000" b="1" i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1942730">
                <a:off x="1150640" y="4764919"/>
                <a:ext cx="1944216" cy="324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B050"/>
                    </a:solidFill>
                    <a:latin typeface="Segoe Script" panose="020B0504020000000003" pitchFamily="34" charset="0"/>
                  </a:rPr>
                  <a:t>8c</a:t>
                </a:r>
                <a:r>
                  <a:rPr lang="ru-RU" sz="3200" b="1" dirty="0">
                    <a:solidFill>
                      <a:srgbClr val="00B050"/>
                    </a:solidFill>
                    <a:latin typeface="Segoe Script" panose="020B0504020000000003" pitchFamily="34" charset="0"/>
                  </a:rPr>
                  <a:t>м</a:t>
                </a:r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592594" y="3953290"/>
                <a:ext cx="3654971" cy="1748343"/>
                <a:chOff x="9489319" y="2083164"/>
                <a:chExt cx="2544778" cy="3358406"/>
              </a:xfrm>
            </p:grpSpPr>
            <p:sp>
              <p:nvSpPr>
                <p:cNvPr id="35" name="Овал 34"/>
                <p:cNvSpPr/>
                <p:nvPr/>
              </p:nvSpPr>
              <p:spPr>
                <a:xfrm>
                  <a:off x="9501569" y="4527170"/>
                  <a:ext cx="2520280" cy="91440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9513817" y="2083164"/>
                  <a:ext cx="2520280" cy="985795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38" name="Овал 37"/>
                <p:cNvSpPr/>
                <p:nvPr/>
              </p:nvSpPr>
              <p:spPr>
                <a:xfrm>
                  <a:off x="9513817" y="4458816"/>
                  <a:ext cx="2520280" cy="91440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39" name="Овал 38"/>
                <p:cNvSpPr/>
                <p:nvPr/>
              </p:nvSpPr>
              <p:spPr>
                <a:xfrm>
                  <a:off x="9489319" y="4588507"/>
                  <a:ext cx="2520280" cy="838056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cxnSp>
              <p:nvCxnSpPr>
                <p:cNvPr id="41" name="Прямая соединительная линия 40"/>
                <p:cNvCxnSpPr>
                  <a:stCxn id="37" idx="2"/>
                  <a:endCxn id="39" idx="2"/>
                </p:cNvCxnSpPr>
                <p:nvPr/>
              </p:nvCxnSpPr>
              <p:spPr>
                <a:xfrm flipH="1">
                  <a:off x="9489321" y="2576062"/>
                  <a:ext cx="24496" cy="2431473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 flipH="1">
                  <a:off x="12002636" y="2588594"/>
                  <a:ext cx="24496" cy="2431473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Прямая соединительная линия 44"/>
              <p:cNvCxnSpPr/>
              <p:nvPr/>
            </p:nvCxnSpPr>
            <p:spPr>
              <a:xfrm flipH="1">
                <a:off x="1088384" y="4382340"/>
                <a:ext cx="29930" cy="1242811"/>
              </a:xfrm>
              <a:prstGeom prst="line">
                <a:avLst/>
              </a:prstGeom>
              <a:ln w="38100">
                <a:solidFill>
                  <a:srgbClr val="7030A0"/>
                </a:solidFill>
                <a:prstDash val="solid"/>
                <a:headEnd type="oval" w="med" len="med"/>
                <a:tailEnd type="oval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>
                <a:stCxn id="38" idx="7"/>
              </p:cNvCxnSpPr>
              <p:nvPr/>
            </p:nvCxnSpPr>
            <p:spPr>
              <a:xfrm flipH="1">
                <a:off x="1127448" y="5259736"/>
                <a:ext cx="2590012" cy="366929"/>
              </a:xfrm>
              <a:prstGeom prst="line">
                <a:avLst/>
              </a:prstGeom>
              <a:ln w="38100">
                <a:solidFill>
                  <a:srgbClr val="7030A0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flipH="1">
                <a:off x="1149314" y="4241086"/>
                <a:ext cx="1270858" cy="141255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olid"/>
                <a:headEnd type="oval" w="med" len="med"/>
                <a:tailEnd type="oval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836428" y="4083195"/>
                <a:ext cx="5988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B</a:t>
                </a:r>
                <a:endParaRPr lang="uk-UA" sz="4000" b="1" i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37486" y="3718296"/>
                <a:ext cx="5988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C</a:t>
                </a:r>
                <a:endParaRPr lang="uk-UA" sz="4000" b="1" i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754588" y="4942022"/>
                <a:ext cx="5988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D</a:t>
                </a:r>
                <a:endParaRPr lang="uk-UA" sz="4000" b="1" i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056441" y="4473956"/>
                <a:ext cx="930571" cy="389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Segoe Script" panose="020B0504020000000003" pitchFamily="34" charset="0"/>
                  </a:rPr>
                  <a:t>H</a:t>
                </a:r>
                <a:endParaRPr lang="ru-RU" sz="4400" b="1" dirty="0">
                  <a:solidFill>
                    <a:srgbClr val="FF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582927" y="3983369"/>
                <a:ext cx="930571" cy="389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Segoe Script" panose="020B0504020000000003" pitchFamily="34" charset="0"/>
                  </a:rPr>
                  <a:t>R</a:t>
                </a:r>
                <a:endParaRPr lang="ru-RU" sz="4400" b="1" dirty="0">
                  <a:solidFill>
                    <a:srgbClr val="FF0000"/>
                  </a:solidFill>
                  <a:latin typeface="Segoe Script" panose="020B0504020000000003" pitchFamily="34" charset="0"/>
                </a:endParaRPr>
              </a:p>
            </p:txBody>
          </p: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3701206" y="4049224"/>
                <a:ext cx="0" cy="121815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5" name="Прямая со стрелкой 4"/>
            <p:cNvCxnSpPr>
              <a:endCxn id="38" idx="7"/>
            </p:cNvCxnSpPr>
            <p:nvPr/>
          </p:nvCxnSpPr>
          <p:spPr>
            <a:xfrm>
              <a:off x="1364917" y="3750589"/>
              <a:ext cx="2629076" cy="1732809"/>
            </a:xfrm>
            <a:prstGeom prst="straightConnector1">
              <a:avLst/>
            </a:prstGeom>
            <a:ln w="57150">
              <a:solidFill>
                <a:srgbClr val="00B05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2696613" y="3110807"/>
              <a:ext cx="1278829" cy="333948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" name="Дуга 3"/>
          <p:cNvSpPr/>
          <p:nvPr/>
        </p:nvSpPr>
        <p:spPr>
          <a:xfrm rot="2721925">
            <a:off x="1049508" y="3827052"/>
            <a:ext cx="914400" cy="914400"/>
          </a:xfrm>
          <a:prstGeom prst="arc">
            <a:avLst>
              <a:gd name="adj1" fmla="val 15947598"/>
              <a:gd name="adj2" fmla="val 65052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TextBox 32"/>
          <p:cNvSpPr txBox="1"/>
          <p:nvPr/>
        </p:nvSpPr>
        <p:spPr>
          <a:xfrm rot="1942730">
            <a:off x="1048784" y="4122930"/>
            <a:ext cx="1466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Segoe Script" panose="020B0504020000000003" pitchFamily="34" charset="0"/>
              </a:rPr>
              <a:t>60</a:t>
            </a:r>
            <a:r>
              <a:rPr lang="en-US" sz="3200" b="1" baseline="30000" dirty="0">
                <a:solidFill>
                  <a:srgbClr val="00B050"/>
                </a:solidFill>
                <a:latin typeface="Segoe Script" panose="020B0504020000000003" pitchFamily="34" charset="0"/>
              </a:rPr>
              <a:t>0</a:t>
            </a:r>
            <a:endParaRPr lang="ru-RU" sz="3200" b="1" baseline="30000" dirty="0">
              <a:solidFill>
                <a:srgbClr val="00B050"/>
              </a:solidFill>
              <a:latin typeface="Segoe Script" panose="020B05040200000000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4462789" y="3538611"/>
                <a:ext cx="4249689" cy="1124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en-US" sz="6000" b="1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60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ru-RU" sz="6000" b="1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см</m:t>
                      </m:r>
                    </m:oMath>
                  </m:oMathPara>
                </a14:m>
                <a:endParaRPr lang="uk-UA" sz="5400" b="1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789" y="3538611"/>
                <a:ext cx="4249689" cy="11243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9104327" y="3669134"/>
                <a:ext cx="329070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sz="6000" b="1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6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ru-RU" sz="6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uk-UA" sz="5400" b="1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4327" y="3669134"/>
                <a:ext cx="3290709" cy="10156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699441" y="5232783"/>
                <a:ext cx="4755597" cy="1124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6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6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sz="60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sSup>
                        <m:sSupPr>
                          <m:ctrlPr>
                            <a:rPr lang="en-US" sz="6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6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см</m:t>
                          </m:r>
                        </m:e>
                        <m:sup>
                          <m:r>
                            <a:rPr lang="ru-RU" sz="6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441" y="5232783"/>
                <a:ext cx="4755597" cy="112434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912507" y="4575853"/>
                <a:ext cx="5936305" cy="1124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60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60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6000" b="1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60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ru-RU" sz="6000" b="1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507" y="4575853"/>
                <a:ext cx="5936305" cy="112434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8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9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137704" y="583091"/>
            <a:ext cx="11521280" cy="1143000"/>
          </a:xfrm>
        </p:spPr>
        <p:txBody>
          <a:bodyPr/>
          <a:lstStyle/>
          <a:p>
            <a:pPr algn="l">
              <a:defRPr/>
            </a:pP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№5.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Алюмінієвий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дріт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діаметром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4 мм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має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масу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6,8 кг.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Знайдіть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довжину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дроту (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густина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алюміній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2,6 г/см3).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658982" y="2410660"/>
                <a:ext cx="3740448" cy="101566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60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60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Н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982" y="2410660"/>
                <a:ext cx="3740448" cy="10156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/>
          <p:cNvGrpSpPr/>
          <p:nvPr/>
        </p:nvGrpSpPr>
        <p:grpSpPr>
          <a:xfrm>
            <a:off x="5287" y="2780928"/>
            <a:ext cx="3066377" cy="4752527"/>
            <a:chOff x="5286" y="2328094"/>
            <a:chExt cx="5209721" cy="520536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286" y="2328094"/>
              <a:ext cx="5209721" cy="4260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869127" y="2439139"/>
              <a:ext cx="3760852" cy="5094316"/>
              <a:chOff x="592594" y="3718296"/>
              <a:chExt cx="3760852" cy="2579473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674983" y="5589883"/>
                <a:ext cx="5988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A</a:t>
                </a:r>
                <a:endParaRPr lang="uk-UA" sz="4000" b="1" i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592594" y="3953290"/>
                <a:ext cx="3654971" cy="1748343"/>
                <a:chOff x="9489319" y="2083164"/>
                <a:chExt cx="2544778" cy="3358406"/>
              </a:xfrm>
            </p:grpSpPr>
            <p:sp>
              <p:nvSpPr>
                <p:cNvPr id="35" name="Овал 34"/>
                <p:cNvSpPr/>
                <p:nvPr/>
              </p:nvSpPr>
              <p:spPr>
                <a:xfrm>
                  <a:off x="9501569" y="4527170"/>
                  <a:ext cx="2520280" cy="91440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9513817" y="2083164"/>
                  <a:ext cx="2520280" cy="985795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38" name="Овал 37"/>
                <p:cNvSpPr/>
                <p:nvPr/>
              </p:nvSpPr>
              <p:spPr>
                <a:xfrm>
                  <a:off x="9513817" y="4458816"/>
                  <a:ext cx="2520280" cy="91440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39" name="Овал 38"/>
                <p:cNvSpPr/>
                <p:nvPr/>
              </p:nvSpPr>
              <p:spPr>
                <a:xfrm>
                  <a:off x="9489319" y="4588507"/>
                  <a:ext cx="2520280" cy="838056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cxnSp>
              <p:nvCxnSpPr>
                <p:cNvPr id="41" name="Прямая соединительная линия 40"/>
                <p:cNvCxnSpPr>
                  <a:stCxn id="37" idx="2"/>
                  <a:endCxn id="39" idx="2"/>
                </p:cNvCxnSpPr>
                <p:nvPr/>
              </p:nvCxnSpPr>
              <p:spPr>
                <a:xfrm flipH="1">
                  <a:off x="9489321" y="2576062"/>
                  <a:ext cx="24496" cy="2431473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 flipH="1">
                  <a:off x="12002636" y="2588594"/>
                  <a:ext cx="24496" cy="2431473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Прямая соединительная линия 44"/>
              <p:cNvCxnSpPr/>
              <p:nvPr/>
            </p:nvCxnSpPr>
            <p:spPr>
              <a:xfrm flipH="1">
                <a:off x="1088384" y="4382340"/>
                <a:ext cx="29930" cy="1242811"/>
              </a:xfrm>
              <a:prstGeom prst="line">
                <a:avLst/>
              </a:prstGeom>
              <a:ln w="38100">
                <a:solidFill>
                  <a:srgbClr val="7030A0"/>
                </a:solidFill>
                <a:prstDash val="solid"/>
                <a:headEnd type="oval" w="med" len="med"/>
                <a:tailEnd type="oval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>
                <a:stCxn id="38" idx="7"/>
              </p:cNvCxnSpPr>
              <p:nvPr/>
            </p:nvCxnSpPr>
            <p:spPr>
              <a:xfrm flipH="1">
                <a:off x="1127448" y="5259736"/>
                <a:ext cx="2590012" cy="366929"/>
              </a:xfrm>
              <a:prstGeom prst="line">
                <a:avLst/>
              </a:prstGeom>
              <a:ln w="38100">
                <a:solidFill>
                  <a:srgbClr val="7030A0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flipH="1">
                <a:off x="1149314" y="4241086"/>
                <a:ext cx="1270858" cy="141255"/>
              </a:xfrm>
              <a:prstGeom prst="line">
                <a:avLst/>
              </a:prstGeom>
              <a:ln w="38100">
                <a:solidFill>
                  <a:srgbClr val="00B050"/>
                </a:solidFill>
                <a:prstDash val="solid"/>
                <a:headEnd type="oval" w="med" len="med"/>
                <a:tailEnd type="oval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836428" y="4083195"/>
                <a:ext cx="5988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B</a:t>
                </a:r>
                <a:endParaRPr lang="uk-UA" sz="4000" b="1" i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37486" y="3718296"/>
                <a:ext cx="5988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C</a:t>
                </a:r>
                <a:endParaRPr lang="uk-UA" sz="4000" b="1" i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754588" y="4942022"/>
                <a:ext cx="5988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D</a:t>
                </a:r>
                <a:endParaRPr lang="uk-UA" sz="4000" b="1" i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667707" y="4620034"/>
                <a:ext cx="930572" cy="389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Segoe Script" panose="020B0504020000000003" pitchFamily="34" charset="0"/>
                  </a:rPr>
                  <a:t>H</a:t>
                </a:r>
                <a:endParaRPr lang="ru-RU" sz="4400" b="1" dirty="0">
                  <a:solidFill>
                    <a:srgbClr val="FF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020922" y="3854423"/>
                <a:ext cx="930572" cy="426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B050"/>
                    </a:solidFill>
                    <a:latin typeface="Segoe Script" panose="020B0504020000000003" pitchFamily="34" charset="0"/>
                  </a:rPr>
                  <a:t>R</a:t>
                </a:r>
                <a:endParaRPr lang="ru-RU" sz="4400" b="1" dirty="0">
                  <a:solidFill>
                    <a:srgbClr val="00B050"/>
                  </a:solidFill>
                  <a:latin typeface="Segoe Script" panose="020B0504020000000003" pitchFamily="34" charset="0"/>
                </a:endParaRPr>
              </a:p>
            </p:txBody>
          </p: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3701206" y="4049224"/>
                <a:ext cx="0" cy="121815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2696613" y="3110807"/>
              <a:ext cx="1278829" cy="333948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  <a:headEnd type="oval" w="med" len="med"/>
              <a:tailEnd type="oval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3300418" y="2300835"/>
                <a:ext cx="2525178" cy="182998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60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600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418" y="2300835"/>
                <a:ext cx="2525178" cy="1829988"/>
              </a:xfrm>
              <a:prstGeom prst="rect">
                <a:avLst/>
              </a:prstGeom>
              <a:blipFill rotWithShape="0">
                <a:blip r:embed="rId3"/>
                <a:stretch>
                  <a:fillRect b="-131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5761503" y="3493236"/>
                <a:ext cx="5425652" cy="20428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60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6,8</m:t>
                          </m:r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6000" b="0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6000" b="0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2,6</m:t>
                          </m:r>
                        </m:den>
                      </m:f>
                      <m:r>
                        <a:rPr lang="en-US" sz="60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503" y="3493236"/>
                <a:ext cx="5425652" cy="2042803"/>
              </a:xfrm>
              <a:prstGeom prst="rect">
                <a:avLst/>
              </a:prstGeom>
              <a:blipFill rotWithShape="0">
                <a:blip r:embed="rId4"/>
                <a:stretch>
                  <a:fillRect b="-20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141388" y="5477018"/>
                <a:ext cx="517083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US" sz="60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2,6</m:t>
                          </m:r>
                          <m:r>
                            <a:rPr lang="en-US" sz="600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6000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6000" b="0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6000" b="0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ru-RU" sz="6000" b="0" i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  <m:r>
                            <a:rPr lang="ru-RU" sz="6000" b="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ru-RU" sz="6000" b="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388" y="5477018"/>
                <a:ext cx="5170839" cy="10156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77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137704" y="583091"/>
            <a:ext cx="11521280" cy="1143000"/>
          </a:xfrm>
        </p:spPr>
        <p:txBody>
          <a:bodyPr/>
          <a:lstStyle/>
          <a:p>
            <a:pPr algn="l">
              <a:defRPr/>
            </a:pP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№5.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Алюмінієвий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дріт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діаметром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4 мм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має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масу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6,8 кг.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Знайдіть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довжину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дроту (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густина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алюміній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2,6 г/см3).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5287" y="2780928"/>
            <a:ext cx="3066377" cy="4752527"/>
            <a:chOff x="5286" y="2328094"/>
            <a:chExt cx="5209721" cy="520536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286" y="2328094"/>
              <a:ext cx="5209721" cy="4260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869127" y="2439139"/>
              <a:ext cx="3760852" cy="5094316"/>
              <a:chOff x="592594" y="3718296"/>
              <a:chExt cx="3760852" cy="2579473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674983" y="5589883"/>
                <a:ext cx="5988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A</a:t>
                </a:r>
                <a:endParaRPr lang="uk-UA" sz="4000" b="1" i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592594" y="3953290"/>
                <a:ext cx="3654971" cy="1748343"/>
                <a:chOff x="9489319" y="2083164"/>
                <a:chExt cx="2544778" cy="3358406"/>
              </a:xfrm>
            </p:grpSpPr>
            <p:sp>
              <p:nvSpPr>
                <p:cNvPr id="35" name="Овал 34"/>
                <p:cNvSpPr/>
                <p:nvPr/>
              </p:nvSpPr>
              <p:spPr>
                <a:xfrm>
                  <a:off x="9501569" y="4527170"/>
                  <a:ext cx="2520280" cy="91440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9513817" y="2083164"/>
                  <a:ext cx="2520280" cy="985795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38" name="Овал 37"/>
                <p:cNvSpPr/>
                <p:nvPr/>
              </p:nvSpPr>
              <p:spPr>
                <a:xfrm>
                  <a:off x="9513817" y="4458816"/>
                  <a:ext cx="2520280" cy="91440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39" name="Овал 38"/>
                <p:cNvSpPr/>
                <p:nvPr/>
              </p:nvSpPr>
              <p:spPr>
                <a:xfrm>
                  <a:off x="9489319" y="4588507"/>
                  <a:ext cx="2520280" cy="838056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cxnSp>
              <p:nvCxnSpPr>
                <p:cNvPr id="41" name="Прямая соединительная линия 40"/>
                <p:cNvCxnSpPr>
                  <a:stCxn id="37" idx="2"/>
                  <a:endCxn id="39" idx="2"/>
                </p:cNvCxnSpPr>
                <p:nvPr/>
              </p:nvCxnSpPr>
              <p:spPr>
                <a:xfrm flipH="1">
                  <a:off x="9489321" y="2576062"/>
                  <a:ext cx="24496" cy="2431473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 flipH="1">
                  <a:off x="12002636" y="2588594"/>
                  <a:ext cx="24496" cy="2431473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Прямая соединительная линия 44"/>
              <p:cNvCxnSpPr/>
              <p:nvPr/>
            </p:nvCxnSpPr>
            <p:spPr>
              <a:xfrm flipH="1">
                <a:off x="1088384" y="4382340"/>
                <a:ext cx="29930" cy="1242811"/>
              </a:xfrm>
              <a:prstGeom prst="line">
                <a:avLst/>
              </a:prstGeom>
              <a:ln w="38100">
                <a:solidFill>
                  <a:srgbClr val="7030A0"/>
                </a:solidFill>
                <a:prstDash val="solid"/>
                <a:headEnd type="oval" w="med" len="med"/>
                <a:tailEnd type="oval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>
                <a:stCxn id="38" idx="7"/>
              </p:cNvCxnSpPr>
              <p:nvPr/>
            </p:nvCxnSpPr>
            <p:spPr>
              <a:xfrm flipH="1">
                <a:off x="1127448" y="5259736"/>
                <a:ext cx="2590012" cy="366929"/>
              </a:xfrm>
              <a:prstGeom prst="line">
                <a:avLst/>
              </a:prstGeom>
              <a:ln w="38100">
                <a:solidFill>
                  <a:srgbClr val="7030A0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flipH="1">
                <a:off x="1149314" y="4241086"/>
                <a:ext cx="1270858" cy="141255"/>
              </a:xfrm>
              <a:prstGeom prst="line">
                <a:avLst/>
              </a:prstGeom>
              <a:ln w="38100">
                <a:solidFill>
                  <a:srgbClr val="00B050"/>
                </a:solidFill>
                <a:prstDash val="solid"/>
                <a:headEnd type="oval" w="med" len="med"/>
                <a:tailEnd type="oval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836428" y="4083195"/>
                <a:ext cx="5988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B</a:t>
                </a:r>
                <a:endParaRPr lang="uk-UA" sz="4000" b="1" i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37486" y="3718296"/>
                <a:ext cx="5988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C</a:t>
                </a:r>
                <a:endParaRPr lang="uk-UA" sz="4000" b="1" i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754588" y="4942022"/>
                <a:ext cx="5988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D</a:t>
                </a:r>
                <a:endParaRPr lang="uk-UA" sz="4000" b="1" i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667707" y="4620034"/>
                <a:ext cx="930572" cy="389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Segoe Script" panose="020B0504020000000003" pitchFamily="34" charset="0"/>
                  </a:rPr>
                  <a:t>H</a:t>
                </a:r>
                <a:endParaRPr lang="ru-RU" sz="4400" b="1" dirty="0">
                  <a:solidFill>
                    <a:srgbClr val="FF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020922" y="3854423"/>
                <a:ext cx="930572" cy="426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B050"/>
                    </a:solidFill>
                    <a:latin typeface="Segoe Script" panose="020B0504020000000003" pitchFamily="34" charset="0"/>
                  </a:rPr>
                  <a:t>R</a:t>
                </a:r>
                <a:endParaRPr lang="ru-RU" sz="4400" b="1" dirty="0">
                  <a:solidFill>
                    <a:srgbClr val="00B050"/>
                  </a:solidFill>
                  <a:latin typeface="Segoe Script" panose="020B0504020000000003" pitchFamily="34" charset="0"/>
                </a:endParaRPr>
              </a:p>
            </p:txBody>
          </p: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3701206" y="4049224"/>
                <a:ext cx="0" cy="121815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2696613" y="3110807"/>
              <a:ext cx="1278829" cy="333948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  <a:headEnd type="oval" w="med" len="med"/>
              <a:tailEnd type="oval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3378367" y="3032444"/>
                <a:ext cx="8193077" cy="101566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2,6∙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60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60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60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60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3,14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6000" b="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0,2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60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Н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367" y="3032444"/>
                <a:ext cx="8193077" cy="10156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390392" y="4319188"/>
                <a:ext cx="6023187" cy="204280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Н</m:t>
                      </m:r>
                      <m:r>
                        <a:rPr lang="ru-RU" sz="60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ru-RU" sz="600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2,6∙</m:t>
                          </m:r>
                          <m:sSup>
                            <m:sSupPr>
                              <m:ctrlPr>
                                <a:rPr lang="en-US" sz="6000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6000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6000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ru-RU" sz="60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3,14</m:t>
                          </m:r>
                          <m:sSup>
                            <m:sSupPr>
                              <m:ctrlPr>
                                <a:rPr lang="en-US" sz="6000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ru-RU" sz="6000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0,2</m:t>
                              </m:r>
                            </m:e>
                            <m:sup>
                              <m:r>
                                <a:rPr lang="en-US" sz="6000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60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392" y="4319188"/>
                <a:ext cx="6023187" cy="2042803"/>
              </a:xfrm>
              <a:prstGeom prst="rect">
                <a:avLst/>
              </a:prstGeom>
              <a:blipFill rotWithShape="0">
                <a:blip r:embed="rId3"/>
                <a:stretch>
                  <a:fillRect b="-147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9413579" y="4923540"/>
                <a:ext cx="2156360" cy="101566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207м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579" y="4923540"/>
                <a:ext cx="2156360" cy="10156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206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119336" y="476672"/>
            <a:ext cx="11862952" cy="1143000"/>
          </a:xfrm>
        </p:spPr>
        <p:txBody>
          <a:bodyPr/>
          <a:lstStyle/>
          <a:p>
            <a:pPr algn="l">
              <a:defRPr/>
            </a:pP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№6.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Скільки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квадратних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метрів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паперу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рулоні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висота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якого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85 см, а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радіуси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45 см і 2 см?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Товщина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паперу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0,1 мм.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10" y="2636912"/>
            <a:ext cx="4387814" cy="40050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5159896" y="2492896"/>
                <a:ext cx="6420732" cy="101566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60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60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Н</m:t>
                      </m:r>
                      <m:r>
                        <a:rPr lang="ru-RU" sz="60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60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Н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896" y="2492896"/>
                <a:ext cx="6420732" cy="10156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5159896" y="3708114"/>
                <a:ext cx="1644296" cy="10156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60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896" y="3708114"/>
                <a:ext cx="1644296" cy="10156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6528048" y="3708115"/>
                <a:ext cx="4132734" cy="10156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539405</m:t>
                      </m:r>
                      <m:sSup>
                        <m:sSupPr>
                          <m:ctrlPr>
                            <a:rPr lang="en-US" sz="6000" b="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6000" b="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см</m:t>
                          </m:r>
                        </m:e>
                        <m:sup>
                          <m:r>
                            <a:rPr lang="ru-RU" sz="6000" b="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48" y="3708115"/>
                <a:ext cx="4132734" cy="101566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2968399" y="4762603"/>
                <a:ext cx="9014326" cy="1918667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60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0,01</m:t>
                          </m:r>
                        </m:den>
                      </m:f>
                      <m:r>
                        <a:rPr lang="en-US" sz="60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=53940500</m:t>
                      </m:r>
                      <m:sSup>
                        <m:sSupPr>
                          <m:ctrlPr>
                            <a:rPr lang="en-US" sz="6000" b="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ru-RU" sz="6000" b="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ru-RU" sz="6000" b="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399" y="4762603"/>
                <a:ext cx="9014326" cy="1918667"/>
              </a:xfrm>
              <a:prstGeom prst="rect">
                <a:avLst/>
              </a:prstGeom>
              <a:blipFill rotWithShape="0">
                <a:blip r:embed="rId7"/>
                <a:stretch>
                  <a:fillRect b="-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335360" y="2880715"/>
                <a:ext cx="4324517" cy="1015663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60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=5394</m:t>
                      </m:r>
                      <m:sSup>
                        <m:sSupPr>
                          <m:ctrlPr>
                            <a:rPr lang="en-US" sz="6000" b="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6000" b="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ru-RU" sz="6000" b="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2880715"/>
                <a:ext cx="4324517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23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/>
      <p:bldP spid="44" grpId="0"/>
      <p:bldP spid="48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66" y="2967335"/>
            <a:ext cx="121526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uk-UA" sz="7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Встановити відповідність</a:t>
            </a:r>
            <a:endParaRPr lang="ru-RU" sz="7200" b="1" dirty="0">
              <a:ln w="9525">
                <a:solidFill>
                  <a:srgbClr val="FFFF0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3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720" y="116632"/>
            <a:ext cx="2599280" cy="303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92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997826"/>
              </p:ext>
            </p:extLst>
          </p:nvPr>
        </p:nvGraphicFramePr>
        <p:xfrm>
          <a:off x="0" y="-99392"/>
          <a:ext cx="8208912" cy="7040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6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6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7030A0"/>
                          </a:solidFill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3200" b="1" dirty="0">
                          <a:solidFill>
                            <a:srgbClr val="7030A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Куб із ребром 2см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9615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FFC000"/>
                          </a:solidFill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3200" b="1" dirty="0">
                          <a:solidFill>
                            <a:srgbClr val="FFC00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Прямокутний паралелепіпед  з лінійними розмірами 2см, 3см,</a:t>
                      </a:r>
                      <a:r>
                        <a:rPr lang="uk-UA" sz="3200" b="1" baseline="0" dirty="0">
                          <a:solidFill>
                            <a:srgbClr val="FFC00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 5см.</a:t>
                      </a:r>
                      <a:endParaRPr lang="uk-UA" sz="3200" b="1" dirty="0">
                        <a:solidFill>
                          <a:srgbClr val="FFC000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9615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3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Похилий паралелепіпед з висотою 10см і основою ромб із стороною 6см і кутом 30</a:t>
                      </a:r>
                      <a:r>
                        <a:rPr lang="uk-UA" sz="3200" b="1" baseline="300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9615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32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Призма, в основі якої</a:t>
                      </a:r>
                      <a:r>
                        <a:rPr lang="uk-UA" sz="3200" b="1" baseline="0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 лежить квадрат із стороною 6см, і її висота 9см.</a:t>
                      </a:r>
                      <a:endParaRPr lang="uk-UA" sz="32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9615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3200" b="1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Правильна</a:t>
                      </a:r>
                      <a:r>
                        <a:rPr lang="uk-UA" sz="3200" b="1" baseline="0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 чотирикутна піраміда, сторона основи, якої дорівнює 3см, і висота 8см.</a:t>
                      </a:r>
                      <a:endParaRPr lang="uk-UA" sz="3200" b="1" dirty="0">
                        <a:solidFill>
                          <a:srgbClr val="0070C0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864574"/>
              </p:ext>
            </p:extLst>
          </p:nvPr>
        </p:nvGraphicFramePr>
        <p:xfrm>
          <a:off x="8400256" y="-38637"/>
          <a:ext cx="3791744" cy="699602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30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8476">
                <a:tc>
                  <a:txBody>
                    <a:bodyPr/>
                    <a:lstStyle/>
                    <a:p>
                      <a:pPr algn="ctr"/>
                      <a:r>
                        <a:rPr lang="uk-UA" sz="480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98 см</a:t>
                      </a:r>
                      <a:r>
                        <a:rPr lang="uk-UA" sz="4400" b="1" i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1241">
                <a:tc>
                  <a:txBody>
                    <a:bodyPr/>
                    <a:lstStyle/>
                    <a:p>
                      <a:pPr algn="ctr"/>
                      <a:r>
                        <a:rPr lang="uk-UA" sz="480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24 см</a:t>
                      </a:r>
                      <a:r>
                        <a:rPr lang="uk-UA" sz="4400" b="1" i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1241">
                <a:tc>
                  <a:txBody>
                    <a:bodyPr/>
                    <a:lstStyle/>
                    <a:p>
                      <a:pPr algn="ctr"/>
                      <a:r>
                        <a:rPr lang="uk-UA" sz="480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180см</a:t>
                      </a:r>
                      <a:r>
                        <a:rPr lang="uk-UA" sz="4400" b="1" i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1241">
                <a:tc>
                  <a:txBody>
                    <a:bodyPr/>
                    <a:lstStyle/>
                    <a:p>
                      <a:pPr algn="ctr"/>
                      <a:r>
                        <a:rPr lang="uk-UA" sz="480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8 см</a:t>
                      </a:r>
                      <a:r>
                        <a:rPr lang="uk-UA" sz="4400" b="1" i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1241">
                <a:tc>
                  <a:txBody>
                    <a:bodyPr/>
                    <a:lstStyle/>
                    <a:p>
                      <a:pPr algn="ctr"/>
                      <a:r>
                        <a:rPr lang="uk-UA" sz="480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324 см</a:t>
                      </a:r>
                      <a:r>
                        <a:rPr lang="uk-UA" sz="4400" b="1" i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2589">
                <a:tc>
                  <a:txBody>
                    <a:bodyPr/>
                    <a:lstStyle/>
                    <a:p>
                      <a:pPr algn="ctr"/>
                      <a:r>
                        <a:rPr lang="uk-UA" sz="480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30 см</a:t>
                      </a:r>
                      <a:r>
                        <a:rPr lang="uk-UA" sz="4400" b="1" i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09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720822"/>
              </p:ext>
            </p:extLst>
          </p:nvPr>
        </p:nvGraphicFramePr>
        <p:xfrm>
          <a:off x="0" y="-99392"/>
          <a:ext cx="12192001" cy="693601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4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7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7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7030A0"/>
                          </a:solidFill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3200" b="1" dirty="0">
                          <a:solidFill>
                            <a:srgbClr val="7030A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Куб із ребром 2см.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i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Г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i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8 см</a:t>
                      </a:r>
                      <a:r>
                        <a:rPr lang="uk-UA" sz="4400" b="1" i="1" baseline="30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9615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FFC000"/>
                          </a:solidFill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3200" b="1" dirty="0">
                          <a:solidFill>
                            <a:srgbClr val="FFC00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Прямокутний паралелепіпед  з лінійними розмірами 2см, 3см,</a:t>
                      </a:r>
                      <a:r>
                        <a:rPr lang="uk-UA" sz="3200" b="1" baseline="0" dirty="0">
                          <a:solidFill>
                            <a:srgbClr val="FFC00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5см.</a:t>
                      </a:r>
                      <a:endParaRPr lang="uk-UA" sz="3200" b="1" dirty="0">
                        <a:solidFill>
                          <a:srgbClr val="FFC000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i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Е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i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30 см</a:t>
                      </a:r>
                      <a:r>
                        <a:rPr lang="uk-UA" sz="4400" b="1" i="1" baseline="300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9615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3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Похилий паралелепіпед з висотою 10см і основою ромб із стороною 6см і кутом 30</a:t>
                      </a:r>
                      <a:r>
                        <a:rPr lang="uk-UA" sz="3200" b="1" baseline="300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В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180см</a:t>
                      </a:r>
                      <a:r>
                        <a:rPr lang="uk-UA" sz="4400" b="1" i="1" baseline="30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9615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32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Призма, в основі якої</a:t>
                      </a:r>
                      <a:r>
                        <a:rPr lang="uk-UA" sz="3200" b="1" baseline="0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 лежить квадрат із стороною 6см, і її висота 9см.</a:t>
                      </a:r>
                      <a:endParaRPr lang="uk-UA" sz="32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Д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324 см</a:t>
                      </a:r>
                      <a:r>
                        <a:rPr lang="uk-UA" sz="4400" b="1" i="1" baseline="30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9615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3200" b="1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Правильна</a:t>
                      </a:r>
                      <a:r>
                        <a:rPr lang="uk-UA" sz="3200" b="1" baseline="0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 чотирикутна піраміда, сторона основи, якої дорівнює 3см, і висота 8см.</a:t>
                      </a:r>
                      <a:endParaRPr lang="uk-UA" sz="3200" b="1" dirty="0">
                        <a:solidFill>
                          <a:srgbClr val="0070C0"/>
                        </a:solidFill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Б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24 см</a:t>
                      </a:r>
                      <a:r>
                        <a:rPr lang="uk-UA" sz="4400" b="1" i="1" baseline="300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84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3957" y="83624"/>
            <a:ext cx="1428750" cy="14287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1344" y="83624"/>
            <a:ext cx="92890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Теорема</a:t>
            </a:r>
            <a:endParaRPr lang="ru-RU" sz="5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4800" b="1" i="1" dirty="0">
                <a:solidFill>
                  <a:srgbClr val="7030A0"/>
                </a:solidFill>
              </a:rPr>
              <a:t>Об'єм циліндра дорівнює добутку площі її основи на висоту, тобто </a:t>
            </a:r>
            <a:r>
              <a:rPr lang="en-US" sz="4800" b="1" i="1" dirty="0">
                <a:solidFill>
                  <a:srgbClr val="7030A0"/>
                </a:solidFill>
              </a:rPr>
              <a:t>V =   SH , </a:t>
            </a:r>
            <a:r>
              <a:rPr lang="uk-UA" sz="4800" b="1" i="1" dirty="0">
                <a:solidFill>
                  <a:srgbClr val="7030A0"/>
                </a:solidFill>
              </a:rPr>
              <a:t>де </a:t>
            </a:r>
            <a:r>
              <a:rPr lang="en-US" sz="4800" b="1" i="1" dirty="0">
                <a:solidFill>
                  <a:srgbClr val="7030A0"/>
                </a:solidFill>
              </a:rPr>
              <a:t>S — </a:t>
            </a:r>
            <a:r>
              <a:rPr lang="uk-UA" sz="4800" b="1" i="1" dirty="0">
                <a:solidFill>
                  <a:srgbClr val="7030A0"/>
                </a:solidFill>
              </a:rPr>
              <a:t>площа основи циліндра, Н — її висота</a:t>
            </a:r>
          </a:p>
          <a:p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456981" y="3899539"/>
                <a:ext cx="4023601" cy="110799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66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66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66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осн</m:t>
                          </m:r>
                        </m:sub>
                      </m:sSub>
                      <m:r>
                        <a:rPr lang="ru-RU" sz="66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Н</m:t>
                      </m:r>
                    </m:oMath>
                  </m:oMathPara>
                </a14:m>
                <a:endParaRPr lang="uk-UA" sz="66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981" y="3899539"/>
                <a:ext cx="4023601" cy="11079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583832" y="5229200"/>
                <a:ext cx="4089388" cy="110799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66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660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6600" b="0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66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Н</m:t>
                      </m:r>
                    </m:oMath>
                  </m:oMathPara>
                </a14:m>
                <a:endParaRPr lang="uk-UA" sz="66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32" y="5229200"/>
                <a:ext cx="4089388" cy="11079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/>
          <p:cNvGrpSpPr/>
          <p:nvPr/>
        </p:nvGrpSpPr>
        <p:grpSpPr>
          <a:xfrm>
            <a:off x="9489321" y="2083164"/>
            <a:ext cx="2544776" cy="3358406"/>
            <a:chOff x="9489321" y="2083164"/>
            <a:chExt cx="2544776" cy="3358406"/>
          </a:xfrm>
        </p:grpSpPr>
        <p:sp>
          <p:nvSpPr>
            <p:cNvPr id="30" name="Овал 29"/>
            <p:cNvSpPr/>
            <p:nvPr/>
          </p:nvSpPr>
          <p:spPr>
            <a:xfrm>
              <a:off x="9501569" y="4527170"/>
              <a:ext cx="2520280" cy="9144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840421" y="3621021"/>
              <a:ext cx="6479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Segoe Script" panose="020B0504020000000003" pitchFamily="34" charset="0"/>
                </a:rPr>
                <a:t>H</a:t>
              </a:r>
              <a:endParaRPr lang="ru-RU" sz="4400" b="1" dirty="0">
                <a:solidFill>
                  <a:srgbClr val="FF0000"/>
                </a:solidFill>
                <a:latin typeface="Segoe Script" panose="020B0504020000000003" pitchFamily="34" charset="0"/>
              </a:endParaRPr>
            </a:p>
          </p:txBody>
        </p:sp>
        <p:sp>
          <p:nvSpPr>
            <p:cNvPr id="3" name="Овал 2"/>
            <p:cNvSpPr/>
            <p:nvPr/>
          </p:nvSpPr>
          <p:spPr>
            <a:xfrm>
              <a:off x="9513817" y="2083164"/>
              <a:ext cx="2520280" cy="98579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9513817" y="4458816"/>
              <a:ext cx="2520280" cy="9144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9489321" y="4588507"/>
              <a:ext cx="2520280" cy="83805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0773957" y="2576061"/>
              <a:ext cx="0" cy="2339955"/>
            </a:xfrm>
            <a:prstGeom prst="line">
              <a:avLst/>
            </a:prstGeom>
            <a:ln w="38100">
              <a:solidFill>
                <a:srgbClr val="7030A0"/>
              </a:solidFill>
              <a:prstDash val="dash"/>
              <a:headEnd type="oval" w="med" len="med"/>
              <a:tailEnd type="oval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stCxn id="3" idx="2"/>
              <a:endCxn id="29" idx="2"/>
            </p:cNvCxnSpPr>
            <p:nvPr/>
          </p:nvCxnSpPr>
          <p:spPr>
            <a:xfrm flipH="1">
              <a:off x="9489321" y="2576062"/>
              <a:ext cx="24496" cy="243147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12002636" y="2588594"/>
              <a:ext cx="24496" cy="243147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>
              <a:endCxn id="3" idx="3"/>
            </p:cNvCxnSpPr>
            <p:nvPr/>
          </p:nvCxnSpPr>
          <p:spPr>
            <a:xfrm flipH="1">
              <a:off x="9882903" y="2576061"/>
              <a:ext cx="891054" cy="348532"/>
            </a:xfrm>
            <a:prstGeom prst="line">
              <a:avLst/>
            </a:prstGeom>
            <a:ln w="38100">
              <a:solidFill>
                <a:srgbClr val="7030A0"/>
              </a:solidFill>
              <a:prstDash val="solid"/>
              <a:headEnd type="oval" w="med" len="med"/>
              <a:tailEnd type="oval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9892534" y="2155152"/>
              <a:ext cx="6479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Segoe Script" panose="020B0504020000000003" pitchFamily="34" charset="0"/>
                </a:rPr>
                <a:t>R</a:t>
              </a:r>
              <a:endParaRPr lang="ru-RU" sz="4400" b="1" dirty="0">
                <a:solidFill>
                  <a:srgbClr val="FF0000"/>
                </a:solidFill>
                <a:latin typeface="Segoe Script" panose="020B0504020000000003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9945" y="2967335"/>
            <a:ext cx="96121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uk-UA" sz="7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Розв'язування</a:t>
            </a:r>
            <a:r>
              <a:rPr lang="ru-RU" sz="7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задач</a:t>
            </a:r>
          </a:p>
        </p:txBody>
      </p:sp>
      <p:pic>
        <p:nvPicPr>
          <p:cNvPr id="5" name="Picture 3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720" y="116632"/>
            <a:ext cx="2599280" cy="303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987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74983" y="5589883"/>
            <a:ext cx="598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A</a:t>
            </a:r>
            <a:endParaRPr lang="uk-UA" sz="40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920" y="2664148"/>
            <a:ext cx="4501915" cy="4059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137704" y="583091"/>
            <a:ext cx="11521280" cy="1143000"/>
          </a:xfrm>
        </p:spPr>
        <p:txBody>
          <a:bodyPr/>
          <a:lstStyle/>
          <a:p>
            <a:pPr algn="l">
              <a:defRPr/>
            </a:pP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№1.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Знайдіть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об'єм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тіла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утвореного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при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обертанні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квадрата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навколо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його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сторони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яка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дорівнює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684" y="0"/>
            <a:ext cx="992446" cy="1341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096000" y="2584160"/>
                <a:ext cx="4068486" cy="110799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66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66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66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66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Н</m:t>
                      </m:r>
                    </m:oMath>
                  </m:oMathPara>
                </a14:m>
                <a:endParaRPr lang="uk-UA" sz="66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84160"/>
                <a:ext cx="4068486" cy="11079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715247" y="4178091"/>
                <a:ext cx="5468228" cy="1415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88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64</m:t>
                      </m:r>
                      <m:r>
                        <a:rPr lang="en-US" sz="66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66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66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66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ru-RU" sz="66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uk-UA" sz="36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247" y="4178091"/>
                <a:ext cx="5468228" cy="14153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-13181" y="4663672"/>
            <a:ext cx="142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Segoe Script" panose="020B0504020000000003" pitchFamily="34" charset="0"/>
              </a:rPr>
              <a:t>4</a:t>
            </a:r>
            <a:r>
              <a:rPr lang="en-US" sz="3200" b="1" dirty="0">
                <a:solidFill>
                  <a:srgbClr val="00B050"/>
                </a:solidFill>
                <a:latin typeface="Segoe Script" panose="020B0504020000000003" pitchFamily="34" charset="0"/>
              </a:rPr>
              <a:t>c</a:t>
            </a:r>
            <a:r>
              <a:rPr lang="ru-RU" sz="3200" b="1" dirty="0">
                <a:solidFill>
                  <a:srgbClr val="00B050"/>
                </a:solidFill>
                <a:latin typeface="Segoe Script" panose="020B0504020000000003" pitchFamily="34" charset="0"/>
              </a:rPr>
              <a:t>м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592594" y="3953290"/>
            <a:ext cx="3654971" cy="1748343"/>
            <a:chOff x="9489319" y="2083164"/>
            <a:chExt cx="2544778" cy="3358406"/>
          </a:xfrm>
        </p:grpSpPr>
        <p:sp>
          <p:nvSpPr>
            <p:cNvPr id="35" name="Овал 34"/>
            <p:cNvSpPr/>
            <p:nvPr/>
          </p:nvSpPr>
          <p:spPr>
            <a:xfrm>
              <a:off x="9501569" y="4527170"/>
              <a:ext cx="2520280" cy="9144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9513817" y="2083164"/>
              <a:ext cx="2520280" cy="98579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9513817" y="4458816"/>
              <a:ext cx="2520280" cy="9144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9489319" y="4588507"/>
              <a:ext cx="2520280" cy="83805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41" name="Прямая соединительная линия 40"/>
            <p:cNvCxnSpPr>
              <a:stCxn id="37" idx="2"/>
              <a:endCxn id="39" idx="2"/>
            </p:cNvCxnSpPr>
            <p:nvPr/>
          </p:nvCxnSpPr>
          <p:spPr>
            <a:xfrm flipH="1">
              <a:off x="9489321" y="2576062"/>
              <a:ext cx="24496" cy="243147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12002636" y="2588594"/>
              <a:ext cx="24496" cy="243147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Прямая соединительная линия 44"/>
          <p:cNvCxnSpPr/>
          <p:nvPr/>
        </p:nvCxnSpPr>
        <p:spPr>
          <a:xfrm>
            <a:off x="1088384" y="4407001"/>
            <a:ext cx="0" cy="1218150"/>
          </a:xfrm>
          <a:prstGeom prst="line">
            <a:avLst/>
          </a:prstGeom>
          <a:ln w="38100">
            <a:solidFill>
              <a:srgbClr val="7030A0"/>
            </a:solidFill>
            <a:prstDash val="solid"/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1127448" y="5445224"/>
            <a:ext cx="1279788" cy="181441"/>
          </a:xfrm>
          <a:prstGeom prst="line">
            <a:avLst/>
          </a:prstGeom>
          <a:ln w="38100">
            <a:solidFill>
              <a:srgbClr val="7030A0"/>
            </a:solidFill>
            <a:prstDash val="dash"/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1092495" y="4238874"/>
            <a:ext cx="1279788" cy="181441"/>
          </a:xfrm>
          <a:prstGeom prst="line">
            <a:avLst/>
          </a:prstGeom>
          <a:ln w="38100">
            <a:solidFill>
              <a:srgbClr val="7030A0"/>
            </a:solidFill>
            <a:prstDash val="solid"/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392756" y="4224160"/>
            <a:ext cx="0" cy="1218150"/>
          </a:xfrm>
          <a:prstGeom prst="line">
            <a:avLst/>
          </a:prstGeom>
          <a:ln w="38100">
            <a:solidFill>
              <a:srgbClr val="7030A0"/>
            </a:solidFill>
            <a:prstDash val="dash"/>
            <a:headEnd type="oval" w="med" len="med"/>
            <a:tailEnd type="oval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Полилиния 6"/>
          <p:cNvSpPr/>
          <p:nvPr/>
        </p:nvSpPr>
        <p:spPr>
          <a:xfrm>
            <a:off x="1094704" y="4237149"/>
            <a:ext cx="1328862" cy="1388002"/>
          </a:xfrm>
          <a:custGeom>
            <a:avLst/>
            <a:gdLst>
              <a:gd name="connsiteX0" fmla="*/ 25758 w 1300766"/>
              <a:gd name="connsiteY0" fmla="*/ 206062 h 1378040"/>
              <a:gd name="connsiteX1" fmla="*/ 0 w 1300766"/>
              <a:gd name="connsiteY1" fmla="*/ 1378040 h 1378040"/>
              <a:gd name="connsiteX2" fmla="*/ 1287888 w 1300766"/>
              <a:gd name="connsiteY2" fmla="*/ 1223493 h 1378040"/>
              <a:gd name="connsiteX3" fmla="*/ 1300766 w 1300766"/>
              <a:gd name="connsiteY3" fmla="*/ 0 h 1378040"/>
              <a:gd name="connsiteX4" fmla="*/ 25758 w 1300766"/>
              <a:gd name="connsiteY4" fmla="*/ 206062 h 137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0766" h="1378040">
                <a:moveTo>
                  <a:pt x="25758" y="206062"/>
                </a:moveTo>
                <a:lnTo>
                  <a:pt x="0" y="1378040"/>
                </a:lnTo>
                <a:lnTo>
                  <a:pt x="1287888" y="1223493"/>
                </a:lnTo>
                <a:lnTo>
                  <a:pt x="1300766" y="0"/>
                </a:lnTo>
                <a:lnTo>
                  <a:pt x="25758" y="206062"/>
                </a:lnTo>
                <a:close/>
              </a:path>
            </a:pathLst>
          </a:custGeom>
          <a:solidFill>
            <a:srgbClr val="4F81BD">
              <a:alpha val="5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TextBox 26"/>
          <p:cNvSpPr txBox="1"/>
          <p:nvPr/>
        </p:nvSpPr>
        <p:spPr>
          <a:xfrm>
            <a:off x="541759" y="4162012"/>
            <a:ext cx="598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B</a:t>
            </a:r>
            <a:endParaRPr lang="uk-UA" sz="40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5682" y="3662069"/>
            <a:ext cx="598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C</a:t>
            </a:r>
            <a:endParaRPr lang="uk-UA" sz="40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00640" y="5024477"/>
            <a:ext cx="598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D</a:t>
            </a:r>
            <a:endParaRPr lang="uk-UA" sz="40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37739" y="4511586"/>
            <a:ext cx="930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Segoe Script" panose="020B0504020000000003" pitchFamily="34" charset="0"/>
              </a:rPr>
              <a:t>H</a:t>
            </a:r>
            <a:endParaRPr lang="ru-RU" sz="4400" b="1" dirty="0">
              <a:solidFill>
                <a:srgbClr val="00B050"/>
              </a:solidFill>
              <a:latin typeface="Segoe Script" panose="020B05040200000000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6612" y="5580705"/>
            <a:ext cx="598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А</a:t>
            </a:r>
            <a:endParaRPr lang="uk-UA" sz="40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50262" y="3743917"/>
            <a:ext cx="930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Segoe Script" panose="020B0504020000000003" pitchFamily="34" charset="0"/>
              </a:rPr>
              <a:t>R</a:t>
            </a:r>
            <a:endParaRPr lang="ru-RU" sz="4400" b="1" dirty="0">
              <a:solidFill>
                <a:srgbClr val="00B05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0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24" grpId="0"/>
      <p:bldP spid="7" grpId="0" animBg="1"/>
      <p:bldP spid="50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86" y="2328094"/>
            <a:ext cx="5209721" cy="4260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137704" y="583091"/>
            <a:ext cx="11521280" cy="1143000"/>
          </a:xfrm>
        </p:spPr>
        <p:txBody>
          <a:bodyPr/>
          <a:lstStyle/>
          <a:p>
            <a:pPr algn="l">
              <a:defRPr/>
            </a:pP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№2.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Осьовий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переріз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циліндра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— квадрат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зі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стороною 4см.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Знайдіть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об'єм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циліндра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554" y="0"/>
            <a:ext cx="992446" cy="1341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096000" y="2584160"/>
                <a:ext cx="4068486" cy="110799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66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66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66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66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Н</m:t>
                      </m:r>
                    </m:oMath>
                  </m:oMathPara>
                </a14:m>
                <a:endParaRPr lang="uk-UA" sz="66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84160"/>
                <a:ext cx="4068486" cy="11079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715247" y="4178091"/>
                <a:ext cx="5782417" cy="1415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88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en-US" sz="66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66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66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66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ru-RU" sz="66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uk-UA" sz="36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247" y="4178091"/>
                <a:ext cx="5782417" cy="14153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Группа 10"/>
          <p:cNvGrpSpPr/>
          <p:nvPr/>
        </p:nvGrpSpPr>
        <p:grpSpPr>
          <a:xfrm>
            <a:off x="263352" y="2439139"/>
            <a:ext cx="4366627" cy="5094316"/>
            <a:chOff x="-13181" y="3718296"/>
            <a:chExt cx="4366627" cy="2579473"/>
          </a:xfrm>
        </p:grpSpPr>
        <p:sp>
          <p:nvSpPr>
            <p:cNvPr id="26" name="TextBox 25"/>
            <p:cNvSpPr txBox="1"/>
            <p:nvPr/>
          </p:nvSpPr>
          <p:spPr>
            <a:xfrm>
              <a:off x="674983" y="5589883"/>
              <a:ext cx="5988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A</a:t>
              </a:r>
              <a:endParaRPr lang="uk-UA" sz="4000" b="1" i="1" dirty="0">
                <a:solidFill>
                  <a:srgbClr val="00206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13181" y="4663672"/>
              <a:ext cx="14259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rgbClr val="00B050"/>
                  </a:solidFill>
                  <a:latin typeface="Segoe Script" panose="020B0504020000000003" pitchFamily="34" charset="0"/>
                </a:rPr>
                <a:t>4</a:t>
              </a:r>
              <a:r>
                <a:rPr lang="en-US" sz="3200" b="1" dirty="0">
                  <a:solidFill>
                    <a:srgbClr val="00B050"/>
                  </a:solidFill>
                  <a:latin typeface="Segoe Script" panose="020B0504020000000003" pitchFamily="34" charset="0"/>
                </a:rPr>
                <a:t>c</a:t>
              </a:r>
              <a:r>
                <a:rPr lang="ru-RU" sz="3200" b="1" dirty="0">
                  <a:solidFill>
                    <a:srgbClr val="00B050"/>
                  </a:solidFill>
                  <a:latin typeface="Segoe Script" panose="020B0504020000000003" pitchFamily="34" charset="0"/>
                </a:rPr>
                <a:t>м</a:t>
              </a:r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592594" y="3953290"/>
              <a:ext cx="3654971" cy="1748343"/>
              <a:chOff x="9489319" y="2083164"/>
              <a:chExt cx="2544778" cy="3358406"/>
            </a:xfrm>
          </p:grpSpPr>
          <p:sp>
            <p:nvSpPr>
              <p:cNvPr id="35" name="Овал 34"/>
              <p:cNvSpPr/>
              <p:nvPr/>
            </p:nvSpPr>
            <p:spPr>
              <a:xfrm>
                <a:off x="9501569" y="4527170"/>
                <a:ext cx="2520280" cy="9144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9513817" y="2083164"/>
                <a:ext cx="2520280" cy="98579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9513817" y="4458816"/>
                <a:ext cx="2520280" cy="9144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9489319" y="4588507"/>
                <a:ext cx="2520280" cy="838056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41" name="Прямая соединительная линия 40"/>
              <p:cNvCxnSpPr>
                <a:stCxn id="37" idx="2"/>
                <a:endCxn id="39" idx="2"/>
              </p:cNvCxnSpPr>
              <p:nvPr/>
            </p:nvCxnSpPr>
            <p:spPr>
              <a:xfrm flipH="1">
                <a:off x="9489321" y="2576062"/>
                <a:ext cx="24496" cy="243147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flipH="1">
                <a:off x="12002636" y="2588594"/>
                <a:ext cx="24496" cy="243147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1088384" y="4382340"/>
              <a:ext cx="29930" cy="1242811"/>
            </a:xfrm>
            <a:prstGeom prst="line">
              <a:avLst/>
            </a:prstGeom>
            <a:ln w="38100">
              <a:solidFill>
                <a:srgbClr val="7030A0"/>
              </a:solidFill>
              <a:prstDash val="solid"/>
              <a:headEnd type="oval" w="med" len="med"/>
              <a:tailEnd type="oval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>
              <a:stCxn id="38" idx="7"/>
            </p:cNvCxnSpPr>
            <p:nvPr/>
          </p:nvCxnSpPr>
          <p:spPr>
            <a:xfrm flipH="1">
              <a:off x="1127448" y="5259736"/>
              <a:ext cx="2590012" cy="366929"/>
            </a:xfrm>
            <a:prstGeom prst="line">
              <a:avLst/>
            </a:prstGeom>
            <a:ln w="38100">
              <a:solidFill>
                <a:srgbClr val="7030A0"/>
              </a:solidFill>
              <a:prstDash val="dash"/>
              <a:headEnd type="oval" w="med" len="med"/>
              <a:tailEnd type="oval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>
              <a:stCxn id="37" idx="7"/>
            </p:cNvCxnSpPr>
            <p:nvPr/>
          </p:nvCxnSpPr>
          <p:spPr>
            <a:xfrm flipH="1">
              <a:off x="1149311" y="4028445"/>
              <a:ext cx="2568149" cy="353896"/>
            </a:xfrm>
            <a:prstGeom prst="line">
              <a:avLst/>
            </a:prstGeom>
            <a:ln w="38100">
              <a:solidFill>
                <a:srgbClr val="7030A0"/>
              </a:solidFill>
              <a:prstDash val="solid"/>
              <a:headEnd type="oval" w="med" len="med"/>
              <a:tailEnd type="oval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2392756" y="4224160"/>
              <a:ext cx="0" cy="1218150"/>
            </a:xfrm>
            <a:prstGeom prst="line">
              <a:avLst/>
            </a:prstGeom>
            <a:ln w="38100">
              <a:solidFill>
                <a:srgbClr val="7030A0"/>
              </a:solidFill>
              <a:prstDash val="dash"/>
              <a:headEnd type="oval" w="med" len="med"/>
              <a:tailEnd type="oval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36428" y="4083195"/>
              <a:ext cx="5988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B</a:t>
              </a:r>
              <a:endParaRPr lang="uk-UA" sz="4000" b="1" i="1" dirty="0">
                <a:solidFill>
                  <a:srgbClr val="00206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37486" y="3718296"/>
              <a:ext cx="5988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C</a:t>
              </a:r>
              <a:endParaRPr lang="uk-UA" sz="4000" b="1" i="1" dirty="0">
                <a:solidFill>
                  <a:srgbClr val="00206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54588" y="4942022"/>
              <a:ext cx="5988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D</a:t>
              </a:r>
              <a:endParaRPr lang="uk-UA" sz="4000" b="1" i="1" dirty="0">
                <a:solidFill>
                  <a:srgbClr val="00206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90815" y="4708453"/>
              <a:ext cx="9305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B050"/>
                  </a:solidFill>
                  <a:latin typeface="Segoe Script" panose="020B0504020000000003" pitchFamily="34" charset="0"/>
                </a:rPr>
                <a:t>H</a:t>
              </a:r>
              <a:endParaRPr lang="ru-RU" sz="4400" b="1" dirty="0">
                <a:solidFill>
                  <a:srgbClr val="00B050"/>
                </a:solidFill>
                <a:latin typeface="Segoe Script" panose="020B0504020000000003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491624" y="4001861"/>
              <a:ext cx="9305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B050"/>
                  </a:solidFill>
                  <a:latin typeface="Segoe Script" panose="020B0504020000000003" pitchFamily="34" charset="0"/>
                </a:rPr>
                <a:t>R</a:t>
              </a:r>
              <a:endParaRPr lang="ru-RU" sz="4400" b="1" dirty="0">
                <a:solidFill>
                  <a:srgbClr val="00B050"/>
                </a:solidFill>
                <a:latin typeface="Segoe Script" panose="020B0504020000000003" pitchFamily="34" charset="0"/>
              </a:endParaRP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>
              <a:off x="3701206" y="4049224"/>
              <a:ext cx="0" cy="1218150"/>
            </a:xfrm>
            <a:prstGeom prst="line">
              <a:avLst/>
            </a:prstGeom>
            <a:ln w="38100">
              <a:solidFill>
                <a:srgbClr val="7030A0"/>
              </a:solidFill>
              <a:prstDash val="dash"/>
              <a:headEnd type="oval" w="med" len="med"/>
              <a:tailEnd type="oval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085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2"/>
              <p:cNvSpPr>
                <a:spLocks noGrp="1"/>
              </p:cNvSpPr>
              <p:nvPr>
                <p:ph type="title"/>
              </p:nvPr>
            </p:nvSpPr>
            <p:spPr>
              <a:xfrm>
                <a:off x="137704" y="583091"/>
                <a:ext cx="11521280" cy="1143000"/>
              </a:xfrm>
            </p:spPr>
            <p:txBody>
              <a:bodyPr/>
              <a:lstStyle/>
              <a:p>
                <a:pPr algn="l">
                  <a:defRPr/>
                </a:pPr>
                <a:r>
                  <a:rPr lang="ru-RU" sz="4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№</a:t>
                </a:r>
                <a:r>
                  <a:rPr lang="en-US" sz="4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r>
                  <a:rPr lang="ru-RU" sz="4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.</a:t>
                </a:r>
                <a:r>
                  <a:rPr lang="ru-RU" sz="48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ru-RU" sz="4800" b="1" i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Осьовий</a:t>
                </a:r>
                <a:r>
                  <a:rPr lang="ru-RU" sz="48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ru-RU" sz="4800" b="1" i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переріз</a:t>
                </a:r>
                <a:r>
                  <a:rPr lang="ru-RU" sz="48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ru-RU" sz="4800" b="1" i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циліндра</a:t>
                </a:r>
                <a:r>
                  <a:rPr lang="ru-RU" sz="48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— квадрат, </a:t>
                </a:r>
                <a:r>
                  <a:rPr lang="ru-RU" sz="4800" b="1" i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діагональ</a:t>
                </a:r>
                <a:r>
                  <a:rPr lang="ru-RU" sz="48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ru-RU" sz="4800" b="1" i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якого</a:t>
                </a:r>
                <a:r>
                  <a:rPr lang="ru-RU" sz="48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ru-RU" sz="4800" b="1" i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дорівнює</a:t>
                </a:r>
                <a:r>
                  <a:rPr lang="ru-RU" sz="48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48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8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</a:t>
                </a:r>
                <a:r>
                  <a:rPr lang="ru-RU" sz="48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м</a:t>
                </a:r>
                <a:r>
                  <a:rPr lang="en-US" sz="48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. </a:t>
                </a:r>
                <a:r>
                  <a:rPr lang="ru-RU" sz="4800" b="1" i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Знайдіть</a:t>
                </a:r>
                <a:r>
                  <a:rPr lang="ru-RU" sz="48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ru-RU" sz="4800" b="1" i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об'єм</a:t>
                </a:r>
                <a:r>
                  <a:rPr lang="ru-RU" sz="48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ru-RU" sz="4800" b="1" i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циліндра</a:t>
                </a:r>
                <a:r>
                  <a:rPr lang="ru-RU" sz="48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.</a:t>
                </a:r>
              </a:p>
            </p:txBody>
          </p:sp>
        </mc:Choice>
        <mc:Fallback xmlns="">
          <p:sp>
            <p:nvSpPr>
              <p:cNvPr id="2048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7704" y="583091"/>
                <a:ext cx="11521280" cy="1143000"/>
              </a:xfrm>
              <a:blipFill rotWithShape="0">
                <a:blip r:embed="rId2"/>
                <a:stretch>
                  <a:fillRect l="-2487" t="-65775" b="-8716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554" y="0"/>
            <a:ext cx="992446" cy="1341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627291" y="2236063"/>
                <a:ext cx="4068486" cy="110799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66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66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6600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66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Н</m:t>
                      </m:r>
                    </m:oMath>
                  </m:oMathPara>
                </a14:m>
                <a:endParaRPr lang="uk-UA" sz="66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291" y="2236063"/>
                <a:ext cx="4068486" cy="11079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/>
          <p:cNvGrpSpPr/>
          <p:nvPr/>
        </p:nvGrpSpPr>
        <p:grpSpPr>
          <a:xfrm>
            <a:off x="5286" y="2328094"/>
            <a:ext cx="5209721" cy="5205361"/>
            <a:chOff x="5286" y="2328094"/>
            <a:chExt cx="5209721" cy="520536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286" y="2328094"/>
              <a:ext cx="5209721" cy="4260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869127" y="2439139"/>
              <a:ext cx="3760852" cy="5094316"/>
              <a:chOff x="592594" y="3718296"/>
              <a:chExt cx="3760852" cy="2579473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674983" y="5589883"/>
                <a:ext cx="5988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A</a:t>
                </a:r>
                <a:endParaRPr lang="uk-UA" sz="4000" b="1" i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 rot="1942730">
                    <a:off x="1150640" y="4766866"/>
                    <a:ext cx="1944216" cy="3204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3200" b="1" dirty="0">
                        <a:solidFill>
                          <a:srgbClr val="00B050"/>
                        </a:solidFill>
                        <a:latin typeface="Segoe Script" panose="020B0504020000000003" pitchFamily="34" charset="0"/>
                      </a:rPr>
                      <a:t>4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ru-RU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oMath>
                    </a14:m>
                    <a:r>
                      <a:rPr lang="en-US" sz="3200" b="1" dirty="0">
                        <a:solidFill>
                          <a:srgbClr val="00B050"/>
                        </a:solidFill>
                        <a:latin typeface="Segoe Script" panose="020B0504020000000003" pitchFamily="34" charset="0"/>
                      </a:rPr>
                      <a:t>c</a:t>
                    </a:r>
                    <a:r>
                      <a:rPr lang="ru-RU" sz="3200" b="1" dirty="0">
                        <a:solidFill>
                          <a:srgbClr val="00B050"/>
                        </a:solidFill>
                        <a:latin typeface="Segoe Script" panose="020B0504020000000003" pitchFamily="34" charset="0"/>
                      </a:rPr>
                      <a:t>м</a:t>
                    </a:r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42730">
                    <a:off x="1150640" y="4766866"/>
                    <a:ext cx="1944216" cy="32041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2270" t="-5792" b="-6564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1" name="Группа 30"/>
              <p:cNvGrpSpPr/>
              <p:nvPr/>
            </p:nvGrpSpPr>
            <p:grpSpPr>
              <a:xfrm>
                <a:off x="592594" y="3953290"/>
                <a:ext cx="3654971" cy="1748343"/>
                <a:chOff x="9489319" y="2083164"/>
                <a:chExt cx="2544778" cy="3358406"/>
              </a:xfrm>
            </p:grpSpPr>
            <p:sp>
              <p:nvSpPr>
                <p:cNvPr id="35" name="Овал 34"/>
                <p:cNvSpPr/>
                <p:nvPr/>
              </p:nvSpPr>
              <p:spPr>
                <a:xfrm>
                  <a:off x="9501569" y="4527170"/>
                  <a:ext cx="2520280" cy="91440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9513817" y="2083164"/>
                  <a:ext cx="2520280" cy="985795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38" name="Овал 37"/>
                <p:cNvSpPr/>
                <p:nvPr/>
              </p:nvSpPr>
              <p:spPr>
                <a:xfrm>
                  <a:off x="9513817" y="4458816"/>
                  <a:ext cx="2520280" cy="91440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39" name="Овал 38"/>
                <p:cNvSpPr/>
                <p:nvPr/>
              </p:nvSpPr>
              <p:spPr>
                <a:xfrm>
                  <a:off x="9489319" y="4588507"/>
                  <a:ext cx="2520280" cy="838056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cxnSp>
              <p:nvCxnSpPr>
                <p:cNvPr id="41" name="Прямая соединительная линия 40"/>
                <p:cNvCxnSpPr>
                  <a:stCxn id="37" idx="2"/>
                  <a:endCxn id="39" idx="2"/>
                </p:cNvCxnSpPr>
                <p:nvPr/>
              </p:nvCxnSpPr>
              <p:spPr>
                <a:xfrm flipH="1">
                  <a:off x="9489321" y="2576062"/>
                  <a:ext cx="24496" cy="2431473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 flipH="1">
                  <a:off x="12002636" y="2588594"/>
                  <a:ext cx="24496" cy="2431473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Прямая соединительная линия 44"/>
              <p:cNvCxnSpPr/>
              <p:nvPr/>
            </p:nvCxnSpPr>
            <p:spPr>
              <a:xfrm flipH="1">
                <a:off x="1088384" y="4382340"/>
                <a:ext cx="29930" cy="1242811"/>
              </a:xfrm>
              <a:prstGeom prst="line">
                <a:avLst/>
              </a:prstGeom>
              <a:ln w="38100">
                <a:solidFill>
                  <a:srgbClr val="7030A0"/>
                </a:solidFill>
                <a:prstDash val="solid"/>
                <a:headEnd type="oval" w="med" len="med"/>
                <a:tailEnd type="oval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>
                <a:stCxn id="38" idx="7"/>
              </p:cNvCxnSpPr>
              <p:nvPr/>
            </p:nvCxnSpPr>
            <p:spPr>
              <a:xfrm flipH="1">
                <a:off x="1127448" y="5259736"/>
                <a:ext cx="2590012" cy="366929"/>
              </a:xfrm>
              <a:prstGeom prst="line">
                <a:avLst/>
              </a:prstGeom>
              <a:ln w="38100">
                <a:solidFill>
                  <a:srgbClr val="7030A0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flipH="1">
                <a:off x="1149314" y="4241086"/>
                <a:ext cx="1270858" cy="141255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olid"/>
                <a:headEnd type="oval" w="med" len="med"/>
                <a:tailEnd type="oval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836428" y="4083195"/>
                <a:ext cx="5988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B</a:t>
                </a:r>
                <a:endParaRPr lang="uk-UA" sz="4000" b="1" i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37486" y="3718296"/>
                <a:ext cx="5988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C</a:t>
                </a:r>
                <a:endParaRPr lang="uk-UA" sz="4000" b="1" i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754588" y="4942022"/>
                <a:ext cx="5988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D</a:t>
                </a:r>
                <a:endParaRPr lang="uk-UA" sz="4000" b="1" i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056441" y="4473956"/>
                <a:ext cx="930571" cy="389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Segoe Script" panose="020B0504020000000003" pitchFamily="34" charset="0"/>
                  </a:rPr>
                  <a:t>H</a:t>
                </a:r>
                <a:endParaRPr lang="ru-RU" sz="4400" b="1" dirty="0">
                  <a:solidFill>
                    <a:srgbClr val="FF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582927" y="3983369"/>
                <a:ext cx="930571" cy="389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Segoe Script" panose="020B0504020000000003" pitchFamily="34" charset="0"/>
                  </a:rPr>
                  <a:t>R</a:t>
                </a:r>
                <a:endParaRPr lang="ru-RU" sz="4400" b="1" dirty="0">
                  <a:solidFill>
                    <a:srgbClr val="FF0000"/>
                  </a:solidFill>
                  <a:latin typeface="Segoe Script" panose="020B0504020000000003" pitchFamily="34" charset="0"/>
                </a:endParaRPr>
              </a:p>
            </p:txBody>
          </p: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3701206" y="4049224"/>
                <a:ext cx="0" cy="121815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  <a:headEnd type="oval" w="med" len="med"/>
                <a:tailEnd type="oval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5" name="Прямая со стрелкой 4"/>
            <p:cNvCxnSpPr>
              <a:endCxn id="38" idx="7"/>
            </p:cNvCxnSpPr>
            <p:nvPr/>
          </p:nvCxnSpPr>
          <p:spPr>
            <a:xfrm>
              <a:off x="1364917" y="3750589"/>
              <a:ext cx="2629076" cy="1732809"/>
            </a:xfrm>
            <a:prstGeom prst="straightConnector1">
              <a:avLst/>
            </a:prstGeom>
            <a:ln w="57150">
              <a:solidFill>
                <a:srgbClr val="00B05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2696613" y="3110807"/>
              <a:ext cx="1278829" cy="333948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436865" y="3508879"/>
                <a:ext cx="632630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4000" b="1" i="1" dirty="0">
                    <a:solidFill>
                      <a:srgbClr val="C00000"/>
                    </a:solidFill>
                  </a:rPr>
                  <a:t>З прямокутного </a:t>
                </a:r>
                <a14:m>
                  <m:oMath xmlns:m="http://schemas.openxmlformats.org/officeDocument/2006/math">
                    <m:r>
                      <a:rPr lang="uk-UA" sz="4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ru-RU" sz="4000" b="1" i="1" dirty="0">
                    <a:solidFill>
                      <a:srgbClr val="C00000"/>
                    </a:solidFill>
                  </a:rPr>
                  <a:t>ВС</a:t>
                </a:r>
                <a:r>
                  <a:rPr lang="en-US" sz="4000" b="1" i="1" dirty="0">
                    <a:solidFill>
                      <a:srgbClr val="C00000"/>
                    </a:solidFill>
                  </a:rPr>
                  <a:t>D </a:t>
                </a:r>
              </a:p>
              <a:p>
                <a:r>
                  <a:rPr lang="ru-RU" sz="4000" b="1" i="1" dirty="0">
                    <a:solidFill>
                      <a:srgbClr val="C00000"/>
                    </a:solidFill>
                  </a:rPr>
                  <a:t>за </a:t>
                </a:r>
                <a:r>
                  <a:rPr lang="uk-UA" sz="4000" b="1" i="1" dirty="0">
                    <a:solidFill>
                      <a:srgbClr val="C00000"/>
                    </a:solidFill>
                  </a:rPr>
                  <a:t>т. Піфагора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865" y="3508879"/>
                <a:ext cx="6326309" cy="1323439"/>
              </a:xfrm>
              <a:prstGeom prst="rect">
                <a:avLst/>
              </a:prstGeom>
              <a:blipFill rotWithShape="0">
                <a:blip r:embed="rId6"/>
                <a:stretch>
                  <a:fillRect l="-3468" t="-8295" b="-1889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5351804" y="5193366"/>
                <a:ext cx="6655605" cy="1036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𝑩𝑫</m:t>
                          </m:r>
                        </m:e>
                        <m:sup>
                          <m:r>
                            <a:rPr lang="en-US" sz="6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6000" b="1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60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6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6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6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  <m:sup>
                          <m:r>
                            <a:rPr lang="en-US" sz="6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k-UA" sz="5400" b="1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804" y="5193366"/>
                <a:ext cx="6655605" cy="10365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72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/>
      <p:bldP spid="40" grpId="0"/>
    </p:bldLst>
  </p:timing>
</p:sld>
</file>

<file path=ppt/theme/theme1.xml><?xml version="1.0" encoding="utf-8"?>
<a:theme xmlns:a="http://schemas.openxmlformats.org/drawingml/2006/main" name="TS1019087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TS101908700</Template>
  <TotalTime>1045</TotalTime>
  <Words>666</Words>
  <Application>Microsoft Office PowerPoint</Application>
  <PresentationFormat>Широкий екран</PresentationFormat>
  <Paragraphs>158</Paragraphs>
  <Slides>15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2" baseType="lpstr">
      <vt:lpstr>Arial</vt:lpstr>
      <vt:lpstr>Book Antiqua</vt:lpstr>
      <vt:lpstr>Bookman Old Style</vt:lpstr>
      <vt:lpstr>Calibri</vt:lpstr>
      <vt:lpstr>Cambria Math</vt:lpstr>
      <vt:lpstr>Segoe Script</vt:lpstr>
      <vt:lpstr>TS101908700</vt:lpstr>
      <vt:lpstr>Тема: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№1. Знайдіть об'єм тіла, утвореного при обертанні квадрата навколо його сторони, яка дорівнює 4см. </vt:lpstr>
      <vt:lpstr>№2. Осьовий переріз циліндра — квадрат зі стороною 4см. Знайдіть об'єм циліндра. </vt:lpstr>
      <vt:lpstr>№3. Осьовий переріз циліндра — квадрат, діагональ якого дорівнює 4√2cм. Знайдіть об'єм циліндра.</vt:lpstr>
      <vt:lpstr>№3. Осьовий переріз циліндра — квадрат, діагональ якого дорівнює 4√2cм. Знайдіть об'єм циліндра.</vt:lpstr>
      <vt:lpstr>№4. Діагональ осьового перерізу циліндра дорівнює 8 і нахилена до площини основи під кутом 600. Знайдіть об'єм циліндра</vt:lpstr>
      <vt:lpstr>№4. Діагональ осьового перерізу циліндра дорівнює 8 і нахилена до площини основи під кутом 600. Знайдіть об'єм циліндра</vt:lpstr>
      <vt:lpstr>№5. Алюмінієвий дріт діаметром 4 мм має масу 6,8 кг. Знайдіть довжину дроту (густина алюміній 2,6 г/см3). </vt:lpstr>
      <vt:lpstr>№5. Алюмінієвий дріт діаметром 4 мм має масу 6,8 кг. Знайдіть довжину дроту (густина алюміній 2,6 г/см3). </vt:lpstr>
      <vt:lpstr>№6. Скільки квадратних метрів паперу в рулоні, висота якого 85 см, а радіуси 45 см і 2 см? Товщина паперу 0,1 мм.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subject/>
  <dc:creator>Математика</dc:creator>
  <cp:keywords/>
  <dc:description/>
  <cp:lastModifiedBy>Olena</cp:lastModifiedBy>
  <cp:revision>88</cp:revision>
  <dcterms:created xsi:type="dcterms:W3CDTF">2011-11-14T10:26:14Z</dcterms:created>
  <dcterms:modified xsi:type="dcterms:W3CDTF">2023-03-01T13:24:41Z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