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65" r:id="rId8"/>
    <p:sldId id="266" r:id="rId9"/>
    <p:sldId id="267" r:id="rId10"/>
    <p:sldId id="268" r:id="rId11"/>
    <p:sldId id="269" r:id="rId12"/>
    <p:sldId id="258" r:id="rId13"/>
    <p:sldId id="257" r:id="rId14"/>
    <p:sldId id="262" r:id="rId15"/>
    <p:sldId id="264" r:id="rId16"/>
    <p:sldId id="263" r:id="rId17"/>
    <p:sldId id="259" r:id="rId18"/>
    <p:sldId id="260" r:id="rId19"/>
    <p:sldId id="261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87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0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79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9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456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6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08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5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279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09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41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40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61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045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06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754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176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016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2147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71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890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539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131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5533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258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059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7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582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898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48132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571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71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529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724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066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976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664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104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80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29036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773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672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875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402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418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690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946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249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432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86592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857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752EA7-13F5-4B18-8991-54133A934157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C9F3D2-B025-4A58-819C-98FAEFD508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0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3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6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E99691-A3DC-46A9-B6D2-18CCEB08AA7F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08.12.2023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400675-80A9-4558-B556-E26C93B4406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50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Соціально-педагогічна робота з дітьми та молоддю в територіальній громаді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Підготувала</a:t>
            </a:r>
            <a:r>
              <a:rPr lang="ru-RU" dirty="0"/>
              <a:t>: </a:t>
            </a:r>
            <a:r>
              <a:rPr lang="ru-RU" dirty="0" err="1"/>
              <a:t>ст.викл.кафедри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та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РІУУ</a:t>
            </a:r>
          </a:p>
          <a:p>
            <a:r>
              <a:rPr lang="ru-RU" dirty="0" err="1"/>
              <a:t>Вронська</a:t>
            </a:r>
            <a:r>
              <a:rPr lang="ru-RU" dirty="0"/>
              <a:t> В.М.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92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Як і будь-яка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професія</a:t>
            </a:r>
            <a:r>
              <a:rPr lang="ru-RU" dirty="0" smtClean="0"/>
              <a:t>, </a:t>
            </a:r>
            <a:r>
              <a:rPr lang="ru-RU" dirty="0" err="1" smtClean="0"/>
              <a:t>професія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. </a:t>
            </a:r>
            <a:r>
              <a:rPr lang="ru-RU" dirty="0" err="1" smtClean="0"/>
              <a:t>Однією</a:t>
            </a:r>
            <a:r>
              <a:rPr lang="ru-RU" dirty="0" smtClean="0"/>
              <a:t> з них є </a:t>
            </a:r>
            <a:r>
              <a:rPr lang="ru-RU" dirty="0" err="1" smtClean="0"/>
              <a:t>професійний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пов’язується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з </a:t>
            </a:r>
            <a:r>
              <a:rPr lang="ru-RU" dirty="0" err="1" smtClean="0"/>
              <a:t>несприятливими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таких </a:t>
            </a:r>
            <a:r>
              <a:rPr lang="ru-RU" dirty="0" err="1" smtClean="0"/>
              <a:t>сторін</a:t>
            </a:r>
            <a:r>
              <a:rPr lang="ru-RU" dirty="0" smtClean="0"/>
              <a:t> як:</a:t>
            </a:r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та </a:t>
            </a:r>
            <a:r>
              <a:rPr lang="ru-RU" dirty="0" err="1" smtClean="0"/>
              <a:t>особистість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педагога.</a:t>
            </a:r>
          </a:p>
          <a:p>
            <a:endParaRPr lang="ru-RU" dirty="0" smtClean="0"/>
          </a:p>
          <a:p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різновиду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яку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педагог,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пов’язується</a:t>
            </a:r>
            <a:r>
              <a:rPr lang="ru-RU" dirty="0" smtClean="0"/>
              <a:t> з </a:t>
            </a:r>
            <a:r>
              <a:rPr lang="ru-RU" dirty="0" err="1" smtClean="0"/>
              <a:t>підвищеною</a:t>
            </a:r>
            <a:r>
              <a:rPr lang="ru-RU" dirty="0" smtClean="0"/>
              <a:t> моральною </a:t>
            </a:r>
            <a:r>
              <a:rPr lang="ru-RU" dirty="0" err="1" smtClean="0"/>
              <a:t>відповідальністю</a:t>
            </a:r>
            <a:r>
              <a:rPr lang="ru-RU" dirty="0" smtClean="0"/>
              <a:t> за </a:t>
            </a:r>
            <a:r>
              <a:rPr lang="ru-RU" dirty="0" err="1" smtClean="0"/>
              <a:t>життя</a:t>
            </a:r>
            <a:r>
              <a:rPr lang="ru-RU" dirty="0" smtClean="0"/>
              <a:t> і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людей, </a:t>
            </a:r>
            <a:r>
              <a:rPr lang="ru-RU" dirty="0" err="1" smtClean="0"/>
              <a:t>груп</a:t>
            </a:r>
            <a:r>
              <a:rPr lang="ru-RU" dirty="0" smtClean="0"/>
              <a:t> та </a:t>
            </a:r>
            <a:r>
              <a:rPr lang="ru-RU" dirty="0" err="1" smtClean="0"/>
              <a:t>суспільства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Соціально-педагогічна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психофізичних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 </a:t>
            </a:r>
            <a:r>
              <a:rPr lang="ru-RU" dirty="0" err="1" smtClean="0"/>
              <a:t>спеціаліста</a:t>
            </a:r>
            <a:r>
              <a:rPr lang="ru-RU" dirty="0" smtClean="0"/>
              <a:t> при </a:t>
            </a:r>
            <a:r>
              <a:rPr lang="ru-RU" dirty="0" err="1" smtClean="0"/>
              <a:t>виконані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. </a:t>
            </a:r>
            <a:r>
              <a:rPr lang="ru-RU" dirty="0" err="1" smtClean="0"/>
              <a:t>Однією</a:t>
            </a:r>
            <a:r>
              <a:rPr lang="ru-RU" dirty="0" smtClean="0"/>
              <a:t> з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концепцій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є так звана 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прийнятого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(</a:t>
            </a:r>
            <a:r>
              <a:rPr lang="ru-RU" dirty="0" err="1" smtClean="0"/>
              <a:t>ризик</a:t>
            </a:r>
            <a:r>
              <a:rPr lang="ru-RU" dirty="0" smtClean="0"/>
              <a:t> – </a:t>
            </a:r>
            <a:r>
              <a:rPr lang="ru-RU" dirty="0" err="1" smtClean="0"/>
              <a:t>небезпека</a:t>
            </a:r>
            <a:r>
              <a:rPr lang="ru-RU" dirty="0" smtClean="0"/>
              <a:t> яка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в будь-яку </a:t>
            </a:r>
            <a:r>
              <a:rPr lang="ru-RU" dirty="0" err="1" smtClean="0"/>
              <a:t>хвилину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49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7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сприятливого</a:t>
            </a:r>
            <a:r>
              <a:rPr lang="ru-RU" b="1" dirty="0" smtClean="0"/>
              <a:t> </a:t>
            </a:r>
            <a:r>
              <a:rPr lang="ru-RU" b="1" dirty="0" err="1" smtClean="0"/>
              <a:t>клімату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Спільна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 в </a:t>
            </a:r>
            <a:r>
              <a:rPr lang="ru-RU" dirty="0" err="1" smtClean="0"/>
              <a:t>успіх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Вірні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правильні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соціальним</a:t>
            </a:r>
            <a:r>
              <a:rPr lang="ru-RU" dirty="0" smtClean="0"/>
              <a:t> педагогом та </a:t>
            </a:r>
            <a:r>
              <a:rPr lang="ru-RU" dirty="0" err="1" smtClean="0"/>
              <a:t>клієнтом</a:t>
            </a:r>
            <a:r>
              <a:rPr lang="ru-RU" dirty="0" smtClean="0"/>
              <a:t> (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такту).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Доброзичливе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клієнта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педагога.</a:t>
            </a:r>
          </a:p>
          <a:p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є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самовдосконалення</a:t>
            </a:r>
            <a:r>
              <a:rPr lang="ru-RU" dirty="0" smtClean="0"/>
              <a:t>.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піднятись</a:t>
            </a:r>
            <a:r>
              <a:rPr lang="ru-RU" dirty="0" smtClean="0"/>
              <a:t> на вершину </a:t>
            </a:r>
            <a:r>
              <a:rPr lang="ru-RU" dirty="0" err="1" smtClean="0"/>
              <a:t>професіоналізму</a:t>
            </a:r>
            <a:r>
              <a:rPr lang="ru-RU" dirty="0" smtClean="0"/>
              <a:t> (за Е. </a:t>
            </a:r>
            <a:r>
              <a:rPr lang="ru-RU" dirty="0" err="1" smtClean="0"/>
              <a:t>Зеєром</a:t>
            </a:r>
            <a:r>
              <a:rPr lang="ru-RU" dirty="0" smtClean="0"/>
              <a:t>) </a:t>
            </a:r>
            <a:r>
              <a:rPr lang="ru-RU" dirty="0" err="1" smtClean="0"/>
              <a:t>включає</a:t>
            </a:r>
            <a:r>
              <a:rPr lang="ru-RU" dirty="0" smtClean="0"/>
              <a:t> 5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Оптація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особистісних</a:t>
            </a:r>
            <a:r>
              <a:rPr lang="ru-RU" dirty="0" smtClean="0"/>
              <a:t> і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орієнтирів</a:t>
            </a:r>
            <a:r>
              <a:rPr lang="ru-RU" dirty="0" smtClean="0"/>
              <a:t>, </a:t>
            </a:r>
            <a:r>
              <a:rPr lang="ru-RU" dirty="0" err="1" smtClean="0"/>
              <a:t>усвідомлений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адаптація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первинне</a:t>
            </a:r>
            <a:r>
              <a:rPr lang="ru-RU" dirty="0" smtClean="0"/>
              <a:t> </a:t>
            </a:r>
            <a:r>
              <a:rPr lang="ru-RU" dirty="0" err="1" smtClean="0"/>
              <a:t>входження</a:t>
            </a:r>
            <a:r>
              <a:rPr lang="ru-RU" dirty="0" smtClean="0"/>
              <a:t> в </a:t>
            </a:r>
            <a:r>
              <a:rPr lang="ru-RU" dirty="0" err="1" smtClean="0"/>
              <a:t>професію</a:t>
            </a:r>
            <a:r>
              <a:rPr lang="ru-RU" dirty="0" smtClean="0"/>
              <a:t>,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Професіоналізація</a:t>
            </a:r>
            <a:r>
              <a:rPr lang="ru-RU" dirty="0" smtClean="0"/>
              <a:t> –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, </a:t>
            </a:r>
            <a:r>
              <a:rPr lang="ru-RU" dirty="0" err="1" smtClean="0"/>
              <a:t>кваліфіковане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самоствердження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професійній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74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Соціально-психологічні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це</a:t>
            </a:r>
            <a:r>
              <a:rPr lang="ru-RU" dirty="0">
                <a:solidFill>
                  <a:prstClr val="black"/>
                </a:solidFill>
              </a:rPr>
              <a:t> комплекс </a:t>
            </a:r>
            <a:r>
              <a:rPr lang="ru-RU" dirty="0" err="1">
                <a:solidFill>
                  <a:prstClr val="black"/>
                </a:solidFill>
              </a:rPr>
              <a:t>методів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умовно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поділених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декілька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1.	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психологічного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дослідження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r>
              <a:rPr lang="ru-RU" dirty="0">
                <a:solidFill>
                  <a:prstClr val="black"/>
                </a:solidFill>
              </a:rPr>
              <a:t>а) </a:t>
            </a:r>
            <a:r>
              <a:rPr lang="ru-RU" dirty="0" err="1">
                <a:solidFill>
                  <a:prstClr val="black"/>
                </a:solidFill>
              </a:rPr>
              <a:t>спостереження</a:t>
            </a:r>
            <a:r>
              <a:rPr lang="ru-RU" dirty="0">
                <a:solidFill>
                  <a:prstClr val="black"/>
                </a:solidFill>
              </a:rPr>
              <a:t> - </a:t>
            </a:r>
            <a:r>
              <a:rPr lang="ru-RU" dirty="0" err="1">
                <a:solidFill>
                  <a:prstClr val="black"/>
                </a:solidFill>
              </a:rPr>
              <a:t>систематичне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цілеспрямоване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сприйняття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психічних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явищ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із</a:t>
            </a:r>
            <a:r>
              <a:rPr lang="ru-RU" dirty="0">
                <a:solidFill>
                  <a:prstClr val="black"/>
                </a:solidFill>
              </a:rPr>
              <a:t> метою </a:t>
            </a:r>
            <a:r>
              <a:rPr lang="ru-RU" dirty="0" err="1">
                <a:solidFill>
                  <a:prstClr val="black"/>
                </a:solidFill>
              </a:rPr>
              <a:t>вивчення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їхнього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змісту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специфічних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змін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певних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умовах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б) </a:t>
            </a:r>
            <a:r>
              <a:rPr lang="ru-RU" dirty="0" err="1">
                <a:solidFill>
                  <a:prstClr val="black"/>
                </a:solidFill>
              </a:rPr>
              <a:t>експеримент</a:t>
            </a:r>
            <a:r>
              <a:rPr lang="ru-RU" dirty="0">
                <a:solidFill>
                  <a:prstClr val="black"/>
                </a:solidFill>
              </a:rPr>
              <a:t> - активна </a:t>
            </a:r>
            <a:r>
              <a:rPr lang="ru-RU" dirty="0" err="1">
                <a:solidFill>
                  <a:prstClr val="black"/>
                </a:solidFill>
              </a:rPr>
              <a:t>співучасть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соціальній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ситуації</a:t>
            </a:r>
            <a:r>
              <a:rPr lang="ru-RU" dirty="0">
                <a:solidFill>
                  <a:prstClr val="black"/>
                </a:solidFill>
              </a:rPr>
              <a:t> з боку </a:t>
            </a:r>
            <a:r>
              <a:rPr lang="ru-RU" dirty="0" err="1">
                <a:solidFill>
                  <a:prstClr val="black"/>
                </a:solidFill>
              </a:rPr>
              <a:t>дослідника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реєструє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супровідні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зміни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поводженні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або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стані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досліджуваного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об'єкта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2.	</a:t>
            </a:r>
            <a:r>
              <a:rPr lang="ru-RU" dirty="0" err="1">
                <a:solidFill>
                  <a:prstClr val="black"/>
                </a:solidFill>
              </a:rPr>
              <a:t>Діагностичні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виявлення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індивідуально-психологічних</a:t>
            </a:r>
            <a:r>
              <a:rPr lang="ru-RU" dirty="0">
                <a:solidFill>
                  <a:prstClr val="black"/>
                </a:solidFill>
              </a:rPr>
              <a:t> особ- </a:t>
            </a:r>
            <a:r>
              <a:rPr lang="ru-RU" dirty="0" err="1">
                <a:solidFill>
                  <a:prstClr val="black"/>
                </a:solidFill>
              </a:rPr>
              <a:t>ливостей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особистості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Особливе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поширення</a:t>
            </a:r>
            <a:r>
              <a:rPr lang="ru-RU" dirty="0">
                <a:solidFill>
                  <a:prstClr val="black"/>
                </a:solidFill>
              </a:rPr>
              <a:t> одержало </a:t>
            </a:r>
            <a:r>
              <a:rPr lang="ru-RU" dirty="0" err="1">
                <a:solidFill>
                  <a:prstClr val="black"/>
                </a:solidFill>
              </a:rPr>
              <a:t>тестування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використовує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стандартизовані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питання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завдання</a:t>
            </a:r>
            <a:r>
              <a:rPr lang="ru-RU" dirty="0">
                <a:solidFill>
                  <a:prstClr val="black"/>
                </a:solidFill>
              </a:rPr>
              <a:t> (тести),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мають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певну</a:t>
            </a:r>
            <a:r>
              <a:rPr lang="ru-RU" dirty="0">
                <a:solidFill>
                  <a:prstClr val="black"/>
                </a:solidFill>
              </a:rPr>
              <a:t> шкалу </a:t>
            </a:r>
            <a:r>
              <a:rPr lang="ru-RU" dirty="0" err="1">
                <a:solidFill>
                  <a:prstClr val="black"/>
                </a:solidFill>
              </a:rPr>
              <a:t>значень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застосовуються</a:t>
            </a:r>
            <a:r>
              <a:rPr lang="ru-RU" dirty="0">
                <a:solidFill>
                  <a:prstClr val="black"/>
                </a:solidFill>
              </a:rPr>
              <a:t> для </a:t>
            </a:r>
            <a:r>
              <a:rPr lang="ru-RU" dirty="0" err="1">
                <a:solidFill>
                  <a:prstClr val="black"/>
                </a:solidFill>
              </a:rPr>
              <a:t>стандартизованого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вивчення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індивідуальних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особливостей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3.	</a:t>
            </a:r>
            <a:r>
              <a:rPr lang="ru-RU" dirty="0" err="1">
                <a:solidFill>
                  <a:prstClr val="black"/>
                </a:solidFill>
              </a:rPr>
              <a:t>Психогенетичні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виявлення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походження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індивідуальних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психологічних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особливостей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людини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ролі</a:t>
            </a:r>
            <a:r>
              <a:rPr lang="ru-RU" dirty="0">
                <a:solidFill>
                  <a:prstClr val="black"/>
                </a:solidFill>
              </a:rPr>
              <a:t> генотипу й </a:t>
            </a:r>
            <a:r>
              <a:rPr lang="ru-RU" dirty="0" err="1">
                <a:solidFill>
                  <a:prstClr val="black"/>
                </a:solidFill>
              </a:rPr>
              <a:t>навколишнього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середовища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їхньому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формуванні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Найбільш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інформативним</a:t>
            </a:r>
            <a:r>
              <a:rPr lang="ru-RU" dirty="0">
                <a:solidFill>
                  <a:prstClr val="black"/>
                </a:solidFill>
              </a:rPr>
              <a:t> є метод </a:t>
            </a:r>
            <a:r>
              <a:rPr lang="ru-RU" dirty="0" err="1">
                <a:solidFill>
                  <a:prstClr val="black"/>
                </a:solidFill>
              </a:rPr>
              <a:t>близнюків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дозволяє</a:t>
            </a:r>
            <a:r>
              <a:rPr lang="ru-RU" dirty="0">
                <a:solidFill>
                  <a:prstClr val="black"/>
                </a:solidFill>
              </a:rPr>
              <a:t> максимально </a:t>
            </a:r>
            <a:r>
              <a:rPr lang="ru-RU" dirty="0" err="1">
                <a:solidFill>
                  <a:prstClr val="black"/>
                </a:solidFill>
              </a:rPr>
              <a:t>зрівняти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вплив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середовища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особистість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7519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612845"/>
            <a:ext cx="5814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4.	</a:t>
            </a:r>
            <a:r>
              <a:rPr lang="ru-RU" dirty="0" err="1">
                <a:solidFill>
                  <a:prstClr val="black"/>
                </a:solidFill>
              </a:rPr>
              <a:t>Лонгітюдні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тривале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систематичне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вивчення</a:t>
            </a:r>
            <a:r>
              <a:rPr lang="ru-RU" dirty="0">
                <a:solidFill>
                  <a:prstClr val="black"/>
                </a:solidFill>
              </a:rPr>
              <a:t> тих самих </a:t>
            </a:r>
            <a:r>
              <a:rPr lang="ru-RU" dirty="0" err="1">
                <a:solidFill>
                  <a:prstClr val="black"/>
                </a:solidFill>
              </a:rPr>
              <a:t>ви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пробуваних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дозволяє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визначити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діапазон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вікової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індивідуальної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мінли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вості</a:t>
            </a:r>
            <a:r>
              <a:rPr lang="ru-RU" dirty="0">
                <a:solidFill>
                  <a:prstClr val="black"/>
                </a:solidFill>
              </a:rPr>
              <a:t> фаз </a:t>
            </a:r>
            <a:r>
              <a:rPr lang="ru-RU" dirty="0" err="1">
                <a:solidFill>
                  <a:prstClr val="black"/>
                </a:solidFill>
              </a:rPr>
              <a:t>життєвого</a:t>
            </a:r>
            <a:r>
              <a:rPr lang="ru-RU" dirty="0">
                <a:solidFill>
                  <a:prstClr val="black"/>
                </a:solidFill>
              </a:rPr>
              <a:t> циклу </a:t>
            </a:r>
            <a:r>
              <a:rPr lang="ru-RU" dirty="0" err="1">
                <a:solidFill>
                  <a:prstClr val="black"/>
                </a:solidFill>
              </a:rPr>
              <a:t>особистості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5.	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дослідження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життєвого</a:t>
            </a:r>
            <a:r>
              <a:rPr lang="ru-RU" dirty="0">
                <a:solidFill>
                  <a:prstClr val="black"/>
                </a:solidFill>
              </a:rPr>
              <a:t> шляху ‒ </a:t>
            </a:r>
            <a:r>
              <a:rPr lang="ru-RU" dirty="0" err="1">
                <a:solidFill>
                  <a:prstClr val="black"/>
                </a:solidFill>
              </a:rPr>
              <a:t>вивчення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індивідуального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розвитку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людини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народження</a:t>
            </a:r>
            <a:r>
              <a:rPr lang="ru-RU" dirty="0">
                <a:solidFill>
                  <a:prstClr val="black"/>
                </a:solidFill>
              </a:rPr>
              <a:t> до </a:t>
            </a:r>
            <a:r>
              <a:rPr lang="ru-RU" dirty="0" err="1">
                <a:solidFill>
                  <a:prstClr val="black"/>
                </a:solidFill>
              </a:rPr>
              <a:t>смерті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Життєвий</a:t>
            </a:r>
            <a:r>
              <a:rPr lang="ru-RU" dirty="0">
                <a:solidFill>
                  <a:prstClr val="black"/>
                </a:solidFill>
              </a:rPr>
              <a:t> шлях </a:t>
            </a:r>
            <a:r>
              <a:rPr lang="ru-RU" dirty="0" err="1">
                <a:solidFill>
                  <a:prstClr val="black"/>
                </a:solidFill>
              </a:rPr>
              <a:t>включає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критич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періоди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які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звичайно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супроводжуються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істотною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психічною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перебудовою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6.	Метод </a:t>
            </a:r>
            <a:r>
              <a:rPr lang="ru-RU" dirty="0" err="1">
                <a:solidFill>
                  <a:prstClr val="black"/>
                </a:solidFill>
              </a:rPr>
              <a:t>психологічної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допомоги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виявлення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вже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існуючих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або</a:t>
            </a:r>
            <a:r>
              <a:rPr lang="ru-RU" dirty="0">
                <a:solidFill>
                  <a:prstClr val="black"/>
                </a:solidFill>
              </a:rPr>
              <a:t> фор- </a:t>
            </a:r>
            <a:r>
              <a:rPr lang="ru-RU" dirty="0" err="1">
                <a:solidFill>
                  <a:prstClr val="black"/>
                </a:solidFill>
              </a:rPr>
              <a:t>мування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нових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ресурсів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дозволяють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людині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вирішити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варті</a:t>
            </a:r>
            <a:r>
              <a:rPr lang="ru-RU" dirty="0">
                <a:solidFill>
                  <a:prstClr val="black"/>
                </a:solidFill>
              </a:rPr>
              <a:t> перед ним за- </a:t>
            </a:r>
            <a:r>
              <a:rPr lang="ru-RU" dirty="0" err="1">
                <a:solidFill>
                  <a:prstClr val="black"/>
                </a:solidFill>
              </a:rPr>
              <a:t>вдання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перебороти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труднощі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життєві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кризи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09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69847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Соціально-економічні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сукупність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прийомів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способів</a:t>
            </a:r>
            <a:r>
              <a:rPr lang="ru-RU" dirty="0">
                <a:solidFill>
                  <a:prstClr val="black"/>
                </a:solidFill>
              </a:rPr>
              <a:t>, за </a:t>
            </a:r>
            <a:r>
              <a:rPr lang="ru-RU" dirty="0" err="1">
                <a:solidFill>
                  <a:prstClr val="black"/>
                </a:solidFill>
              </a:rPr>
              <a:t>допомогою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яких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здійснюються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дії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враховують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інтереси</a:t>
            </a:r>
            <a:r>
              <a:rPr lang="ru-RU" dirty="0">
                <a:solidFill>
                  <a:prstClr val="black"/>
                </a:solidFill>
              </a:rPr>
              <a:t>, потреби людей і </a:t>
            </a:r>
            <a:r>
              <a:rPr lang="ru-RU" dirty="0" err="1">
                <a:solidFill>
                  <a:prstClr val="black"/>
                </a:solidFill>
              </a:rPr>
              <a:t>визначаються</a:t>
            </a:r>
            <a:r>
              <a:rPr lang="ru-RU" dirty="0">
                <a:solidFill>
                  <a:prstClr val="black"/>
                </a:solidFill>
              </a:rPr>
              <a:t> шляхи </a:t>
            </a:r>
            <a:r>
              <a:rPr lang="ru-RU" dirty="0" err="1">
                <a:solidFill>
                  <a:prstClr val="black"/>
                </a:solidFill>
              </a:rPr>
              <a:t>їхнього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задоволення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r>
              <a:rPr lang="ru-RU" dirty="0">
                <a:solidFill>
                  <a:prstClr val="black"/>
                </a:solidFill>
              </a:rPr>
              <a:t> </a:t>
            </a:r>
          </a:p>
          <a:p>
            <a:r>
              <a:rPr lang="ru-RU" dirty="0">
                <a:solidFill>
                  <a:prstClr val="black"/>
                </a:solidFill>
              </a:rPr>
              <a:t>•	натуральна й </a:t>
            </a:r>
            <a:r>
              <a:rPr lang="ru-RU" dirty="0" err="1">
                <a:solidFill>
                  <a:prstClr val="black"/>
                </a:solidFill>
              </a:rPr>
              <a:t>грошова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допомога</a:t>
            </a:r>
            <a:r>
              <a:rPr lang="ru-RU" dirty="0">
                <a:solidFill>
                  <a:prstClr val="black"/>
                </a:solidFill>
              </a:rPr>
              <a:t>,</a:t>
            </a:r>
          </a:p>
          <a:p>
            <a:r>
              <a:rPr lang="ru-RU" dirty="0">
                <a:solidFill>
                  <a:prstClr val="black"/>
                </a:solidFill>
              </a:rPr>
              <a:t>•	</a:t>
            </a:r>
            <a:r>
              <a:rPr lang="ru-RU" dirty="0" err="1">
                <a:solidFill>
                  <a:prstClr val="black"/>
                </a:solidFill>
              </a:rPr>
              <a:t>установлення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пільг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одноразових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допомога</a:t>
            </a:r>
            <a:r>
              <a:rPr lang="ru-RU" dirty="0">
                <a:solidFill>
                  <a:prstClr val="black"/>
                </a:solidFill>
              </a:rPr>
              <a:t>,</a:t>
            </a:r>
          </a:p>
          <a:p>
            <a:r>
              <a:rPr lang="ru-RU" dirty="0">
                <a:solidFill>
                  <a:prstClr val="black"/>
                </a:solidFill>
              </a:rPr>
              <a:t>•	</a:t>
            </a:r>
            <a:r>
              <a:rPr lang="ru-RU" dirty="0" err="1">
                <a:solidFill>
                  <a:prstClr val="black"/>
                </a:solidFill>
              </a:rPr>
              <a:t>патронажне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побутове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обслуговування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ін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>
                <a:solidFill>
                  <a:prstClr val="black"/>
                </a:solidFill>
              </a:rPr>
              <a:t>У </a:t>
            </a:r>
            <a:r>
              <a:rPr lang="ru-RU" dirty="0" err="1">
                <a:solidFill>
                  <a:prstClr val="black"/>
                </a:solidFill>
              </a:rPr>
              <a:t>соціальній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використовуються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наступні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економічні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: а) </a:t>
            </a:r>
            <a:r>
              <a:rPr lang="ru-RU" dirty="0" err="1">
                <a:solidFill>
                  <a:prstClr val="black"/>
                </a:solidFill>
              </a:rPr>
              <a:t>статистичні</a:t>
            </a:r>
            <a:r>
              <a:rPr lang="ru-RU" dirty="0">
                <a:solidFill>
                  <a:prstClr val="black"/>
                </a:solidFill>
              </a:rPr>
              <a:t>;</a:t>
            </a:r>
          </a:p>
          <a:p>
            <a:r>
              <a:rPr lang="ru-RU" dirty="0">
                <a:solidFill>
                  <a:prstClr val="black"/>
                </a:solidFill>
              </a:rPr>
              <a:t>б) </a:t>
            </a:r>
            <a:r>
              <a:rPr lang="ru-RU" dirty="0" err="1">
                <a:solidFill>
                  <a:prstClr val="black"/>
                </a:solidFill>
              </a:rPr>
              <a:t>математичні</a:t>
            </a:r>
            <a:r>
              <a:rPr lang="ru-RU" dirty="0">
                <a:solidFill>
                  <a:prstClr val="black"/>
                </a:solidFill>
              </a:rPr>
              <a:t>; в) </a:t>
            </a:r>
            <a:r>
              <a:rPr lang="ru-RU" dirty="0" err="1">
                <a:solidFill>
                  <a:prstClr val="black"/>
                </a:solidFill>
              </a:rPr>
              <a:t>балансовий</a:t>
            </a:r>
            <a:r>
              <a:rPr lang="ru-RU" dirty="0">
                <a:solidFill>
                  <a:prstClr val="black"/>
                </a:solidFill>
              </a:rPr>
              <a:t>;</a:t>
            </a:r>
          </a:p>
          <a:p>
            <a:r>
              <a:rPr lang="ru-RU" dirty="0">
                <a:solidFill>
                  <a:prstClr val="black"/>
                </a:solidFill>
              </a:rPr>
              <a:t>г) </a:t>
            </a:r>
            <a:r>
              <a:rPr lang="ru-RU" dirty="0" err="1">
                <a:solidFill>
                  <a:prstClr val="black"/>
                </a:solidFill>
              </a:rPr>
              <a:t>вибірковий</a:t>
            </a:r>
            <a:r>
              <a:rPr lang="ru-RU" dirty="0">
                <a:solidFill>
                  <a:prstClr val="black"/>
                </a:solidFill>
              </a:rPr>
              <a:t> і т.д.</a:t>
            </a:r>
          </a:p>
          <a:p>
            <a:r>
              <a:rPr lang="ru-RU" dirty="0" err="1">
                <a:solidFill>
                  <a:prstClr val="black"/>
                </a:solidFill>
              </a:rPr>
              <a:t>Основне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завдання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подальший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розвиток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вдосконалювання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наявних</a:t>
            </a:r>
            <a:r>
              <a:rPr lang="ru-RU" dirty="0">
                <a:solidFill>
                  <a:prstClr val="black"/>
                </a:solidFill>
              </a:rPr>
              <a:t> форм, </a:t>
            </a:r>
            <a:r>
              <a:rPr lang="ru-RU" dirty="0" err="1">
                <a:solidFill>
                  <a:prstClr val="black"/>
                </a:solidFill>
              </a:rPr>
              <a:t>методів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способів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прийомів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діяльності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використовуваних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фахівцем</a:t>
            </a:r>
            <a:r>
              <a:rPr lang="ru-RU" dirty="0">
                <a:solidFill>
                  <a:prstClr val="black"/>
                </a:solidFill>
              </a:rPr>
              <a:t> для </a:t>
            </a:r>
            <a:r>
              <a:rPr lang="ru-RU" dirty="0" err="1">
                <a:solidFill>
                  <a:prstClr val="black"/>
                </a:solidFill>
              </a:rPr>
              <a:t>рішення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соціальних</a:t>
            </a:r>
            <a:r>
              <a:rPr lang="ru-RU" dirty="0">
                <a:solidFill>
                  <a:prstClr val="black"/>
                </a:solidFill>
              </a:rPr>
              <a:t> проблем </a:t>
            </a:r>
            <a:r>
              <a:rPr lang="ru-RU" dirty="0" err="1">
                <a:solidFill>
                  <a:prstClr val="black"/>
                </a:solidFill>
              </a:rPr>
              <a:t>клієнтів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стимулювання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активізації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їхніх</a:t>
            </a:r>
            <a:r>
              <a:rPr lang="ru-RU" dirty="0">
                <a:solidFill>
                  <a:prstClr val="black"/>
                </a:solidFill>
              </a:rPr>
              <a:t> сил для </a:t>
            </a:r>
            <a:r>
              <a:rPr lang="ru-RU" dirty="0" err="1">
                <a:solidFill>
                  <a:prstClr val="black"/>
                </a:solidFill>
              </a:rPr>
              <a:t>зміни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несприятливої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життєвої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ситуації</a:t>
            </a:r>
            <a:r>
              <a:rPr lang="ru-RU" dirty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3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4665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Соціальна</a:t>
            </a:r>
            <a:r>
              <a:rPr lang="ru-RU" dirty="0" smtClean="0"/>
              <a:t> робота у громадах: </a:t>
            </a: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 до </a:t>
            </a:r>
            <a:r>
              <a:rPr lang="ru-RU" dirty="0" err="1" smtClean="0"/>
              <a:t>самостійної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/ уклад. Т. В. Петренко. К.: НАУ, 2013. 52 с.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в </a:t>
            </a:r>
            <a:r>
              <a:rPr lang="ru-RU" dirty="0" err="1" smtClean="0"/>
              <a:t>загальноосвітній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. </a:t>
            </a:r>
            <a:r>
              <a:rPr lang="en-US" dirty="0" smtClean="0"/>
              <a:t>URL:https://sites.google.com/a/kubg.edu.ua/socialno-pedagogicna-dialnist-v-zagalnoosvitnih-navcalnih-zakladah/osoblivosti-roboti-socialnogpedagoga-v-zagalnoosvitnij-skoli</a:t>
            </a:r>
          </a:p>
          <a:p>
            <a:r>
              <a:rPr lang="en-US" dirty="0" smtClean="0"/>
              <a:t>    </a:t>
            </a:r>
            <a:r>
              <a:rPr lang="ru-RU" dirty="0" err="1" smtClean="0"/>
              <a:t>Соціальні</a:t>
            </a:r>
            <a:r>
              <a:rPr lang="ru-RU" dirty="0" smtClean="0"/>
              <a:t> педагоги </a:t>
            </a:r>
            <a:r>
              <a:rPr lang="ru-RU" dirty="0" err="1" smtClean="0"/>
              <a:t>вчаться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у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громадах. </a:t>
            </a:r>
            <a:r>
              <a:rPr lang="en-US" dirty="0" smtClean="0"/>
              <a:t>URL: https://decentralization.gov.ua/news/3623</a:t>
            </a:r>
          </a:p>
          <a:p>
            <a:r>
              <a:rPr lang="en-US" dirty="0" smtClean="0"/>
              <a:t>    </a:t>
            </a:r>
            <a:r>
              <a:rPr lang="ru-RU" dirty="0" err="1" smtClean="0"/>
              <a:t>Токарук</a:t>
            </a:r>
            <a:r>
              <a:rPr lang="ru-RU" dirty="0" smtClean="0"/>
              <a:t> Л.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в </a:t>
            </a:r>
            <a:r>
              <a:rPr lang="ru-RU" dirty="0" err="1" smtClean="0"/>
              <a:t>місцевих</a:t>
            </a:r>
            <a:r>
              <a:rPr lang="ru-RU" dirty="0" smtClean="0"/>
              <a:t> громадах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педагогіки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: </a:t>
            </a:r>
            <a:r>
              <a:rPr lang="ru-RU" dirty="0" err="1" smtClean="0"/>
              <a:t>Матеріали</a:t>
            </a:r>
            <a:r>
              <a:rPr lang="ru-RU" dirty="0" smtClean="0"/>
              <a:t> Круглого столу (24 </a:t>
            </a:r>
            <a:r>
              <a:rPr lang="ru-RU" dirty="0" err="1" smtClean="0"/>
              <a:t>травня</a:t>
            </a:r>
            <a:r>
              <a:rPr lang="ru-RU" dirty="0" smtClean="0"/>
              <a:t> 2018 року, </a:t>
            </a:r>
            <a:r>
              <a:rPr lang="ru-RU" dirty="0" err="1" smtClean="0"/>
              <a:t>Київ</a:t>
            </a:r>
            <a:r>
              <a:rPr lang="ru-RU" dirty="0" smtClean="0"/>
              <a:t>) / за ред. О.В. Чуйко. </a:t>
            </a:r>
            <a:r>
              <a:rPr lang="ru-RU" dirty="0" err="1" smtClean="0"/>
              <a:t>Київ</a:t>
            </a:r>
            <a:r>
              <a:rPr lang="ru-RU" dirty="0" smtClean="0"/>
              <a:t>: КНУ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, 2018. 118 с. </a:t>
            </a:r>
            <a:r>
              <a:rPr lang="en-US" dirty="0" smtClean="0"/>
              <a:t>URL: https://psy.knu.ua/files/pdf/web/download/Perspektyvy-rozvytku-sots-ped.pdf</a:t>
            </a:r>
          </a:p>
          <a:p>
            <a:r>
              <a:rPr lang="en-US" dirty="0" smtClean="0"/>
              <a:t>    </a:t>
            </a:r>
            <a:r>
              <a:rPr lang="ru-RU" dirty="0" err="1" smtClean="0"/>
              <a:t>Семигіна</a:t>
            </a:r>
            <a:r>
              <a:rPr lang="ru-RU" dirty="0" smtClean="0"/>
              <a:t> Т. Робота в </a:t>
            </a:r>
            <a:r>
              <a:rPr lang="ru-RU" dirty="0" err="1" smtClean="0"/>
              <a:t>громаді</a:t>
            </a:r>
            <a:r>
              <a:rPr lang="ru-RU" dirty="0" smtClean="0"/>
              <a:t> як </a:t>
            </a:r>
            <a:r>
              <a:rPr lang="ru-RU" dirty="0" err="1" smtClean="0"/>
              <a:t>складова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.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і </a:t>
            </a:r>
            <a:r>
              <a:rPr lang="ru-RU" dirty="0" err="1" smtClean="0"/>
              <a:t>соціальна</a:t>
            </a:r>
            <a:r>
              <a:rPr lang="ru-RU" dirty="0" smtClean="0"/>
              <a:t> робота. 2001. № 4. С. 31-50.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34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педагога в </a:t>
            </a:r>
            <a:r>
              <a:rPr lang="ru-RU" dirty="0" err="1"/>
              <a:t>об’єднаній</a:t>
            </a:r>
            <a:r>
              <a:rPr lang="ru-RU" dirty="0"/>
              <a:t> </a:t>
            </a:r>
            <a:r>
              <a:rPr lang="ru-RU" dirty="0" err="1"/>
              <a:t>територіальній</a:t>
            </a:r>
            <a:r>
              <a:rPr lang="ru-RU" dirty="0"/>
              <a:t> </a:t>
            </a:r>
            <a:r>
              <a:rPr lang="ru-RU" dirty="0" err="1"/>
              <a:t>громаді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5"/>
            <a:ext cx="84969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dirty="0" smtClean="0"/>
              <a:t>З 2015 р. </a:t>
            </a:r>
            <a:r>
              <a:rPr lang="ru-RU" sz="2000" dirty="0" err="1" smtClean="0"/>
              <a:t>Україна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адміністративно-територіальну</a:t>
            </a:r>
            <a:r>
              <a:rPr lang="ru-RU" sz="2000" dirty="0" smtClean="0"/>
              <a:t> реформу, </a:t>
            </a:r>
            <a:r>
              <a:rPr lang="ru-RU" sz="2000" dirty="0" err="1" smtClean="0"/>
              <a:t>зміст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полягає</a:t>
            </a:r>
            <a:r>
              <a:rPr lang="ru-RU" sz="2000" dirty="0" smtClean="0"/>
              <a:t> у  </a:t>
            </a:r>
            <a:r>
              <a:rPr lang="ru-RU" sz="2000" dirty="0" err="1" smtClean="0"/>
              <a:t>децентралізації</a:t>
            </a:r>
            <a:r>
              <a:rPr lang="ru-RU" sz="2000" dirty="0" smtClean="0"/>
              <a:t> – </a:t>
            </a:r>
            <a:r>
              <a:rPr lang="ru-RU" sz="2000" dirty="0" err="1" smtClean="0"/>
              <a:t>наданні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повноважень</a:t>
            </a:r>
            <a:r>
              <a:rPr lang="ru-RU" sz="2000" dirty="0" smtClean="0"/>
              <a:t> органам </a:t>
            </a:r>
            <a:r>
              <a:rPr lang="ru-RU" sz="2000" dirty="0" err="1" smtClean="0"/>
              <a:t>місцевого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самоврядування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зміні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адміністративно-територіального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поділу</a:t>
            </a:r>
            <a:r>
              <a:rPr lang="ru-RU" sz="2000" dirty="0" smtClean="0"/>
              <a:t>. На </a:t>
            </a:r>
            <a:r>
              <a:rPr lang="ru-RU" sz="2000" dirty="0" err="1" smtClean="0"/>
              <a:t>сьогодні</a:t>
            </a:r>
            <a:r>
              <a:rPr lang="ru-RU" sz="2000" dirty="0" smtClean="0"/>
              <a:t> з </a:t>
            </a:r>
            <a:r>
              <a:rPr lang="ru-RU" sz="2000" dirty="0" err="1" smtClean="0"/>
              <a:t>понад</a:t>
            </a:r>
            <a:r>
              <a:rPr lang="ru-RU" sz="2000" dirty="0" smtClean="0"/>
              <a:t> 11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місцевих</a:t>
            </a:r>
            <a:r>
              <a:rPr lang="ru-RU" sz="2000" dirty="0" smtClean="0"/>
              <a:t> рад сформовано 1469 </a:t>
            </a:r>
            <a:r>
              <a:rPr lang="ru-RU" sz="2000" dirty="0" err="1" smtClean="0"/>
              <a:t>об’єднаних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територіальних</a:t>
            </a:r>
            <a:r>
              <a:rPr lang="ru-RU" sz="2000" dirty="0" smtClean="0"/>
              <a:t> громад. </a:t>
            </a:r>
            <a:r>
              <a:rPr lang="ru-RU" sz="2000" dirty="0" err="1" smtClean="0"/>
              <a:t>Активний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децентралізації</a:t>
            </a:r>
            <a:r>
              <a:rPr lang="ru-RU" sz="2000" dirty="0" smtClean="0"/>
              <a:t> ставить перед </a:t>
            </a:r>
            <a:r>
              <a:rPr lang="ru-RU" sz="2000" dirty="0" err="1" smtClean="0"/>
              <a:t>фахівцями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сфер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місцевим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самоврядуванням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працювати</a:t>
            </a:r>
            <a:r>
              <a:rPr lang="ru-RU" sz="2000" dirty="0" smtClean="0"/>
              <a:t> по-новому. В </a:t>
            </a:r>
            <a:r>
              <a:rPr lang="ru-RU" sz="2000" dirty="0" err="1" smtClean="0"/>
              <a:t>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реформи</a:t>
            </a:r>
            <a:r>
              <a:rPr lang="ru-RU" sz="2000" dirty="0" smtClean="0"/>
              <a:t>,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створенням</a:t>
            </a:r>
            <a:r>
              <a:rPr lang="ru-RU" sz="2000" dirty="0" smtClean="0"/>
              <a:t> ТГ, </a:t>
            </a:r>
            <a:r>
              <a:rPr lang="ru-RU" sz="2000" dirty="0" err="1" smtClean="0"/>
              <a:t>зміщується</a:t>
            </a:r>
            <a:r>
              <a:rPr lang="ru-RU" sz="2000" dirty="0" smtClean="0"/>
              <a:t> акцент і </a:t>
            </a:r>
            <a:r>
              <a:rPr lang="ru-RU" sz="2000" dirty="0" err="1" smtClean="0"/>
              <a:t>зростає</a:t>
            </a:r>
            <a:r>
              <a:rPr lang="ru-RU" sz="2000" dirty="0" smtClean="0"/>
              <a:t> роль </a:t>
            </a:r>
            <a:r>
              <a:rPr lang="ru-RU" sz="2000" dirty="0" err="1" smtClean="0"/>
              <a:t>громади</a:t>
            </a:r>
            <a:r>
              <a:rPr lang="ru-RU" sz="2000" dirty="0" smtClean="0"/>
              <a:t>. Тому </a:t>
            </a:r>
            <a:r>
              <a:rPr lang="ru-RU" sz="2000" dirty="0" err="1" smtClean="0"/>
              <a:t>надзвичайно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важливу</a:t>
            </a:r>
            <a:r>
              <a:rPr lang="ru-RU" sz="2000" dirty="0" smtClean="0"/>
              <a:t> роль у </a:t>
            </a:r>
            <a:r>
              <a:rPr lang="ru-RU" sz="2000" dirty="0" err="1" smtClean="0"/>
              <a:t>практичній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роботі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громаді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відіграють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здатність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змін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прийняття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відмінностей</a:t>
            </a:r>
            <a:r>
              <a:rPr lang="ru-RU" sz="2000" dirty="0" smtClean="0"/>
              <a:t> і </a:t>
            </a:r>
            <a:r>
              <a:rPr lang="ru-RU" sz="2000" dirty="0" err="1" smtClean="0"/>
              <a:t>різноманіття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запобігання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виключенню</a:t>
            </a:r>
            <a:r>
              <a:rPr lang="ru-RU" sz="2000" dirty="0" smtClean="0"/>
              <a:t> людей. [1, с.38]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208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59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Соціальний</a:t>
            </a:r>
            <a:r>
              <a:rPr lang="ru-RU" dirty="0" smtClean="0"/>
              <a:t> педагог у </a:t>
            </a:r>
            <a:r>
              <a:rPr lang="ru-RU" dirty="0" err="1" smtClean="0"/>
              <a:t>громаді</a:t>
            </a:r>
            <a:r>
              <a:rPr lang="ru-RU" dirty="0" smtClean="0"/>
              <a:t> є </a:t>
            </a:r>
            <a:r>
              <a:rPr lang="ru-RU" dirty="0" err="1" smtClean="0"/>
              <a:t>тим</a:t>
            </a:r>
            <a:r>
              <a:rPr lang="ru-RU" dirty="0" smtClean="0"/>
              <a:t> же </a:t>
            </a:r>
            <a:r>
              <a:rPr lang="ru-RU" dirty="0" err="1" smtClean="0"/>
              <a:t>фахівцем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виховної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ru-RU" dirty="0" err="1" smtClean="0"/>
              <a:t>дітьми</a:t>
            </a:r>
            <a:r>
              <a:rPr lang="ru-RU" dirty="0" smtClean="0"/>
              <a:t>, </a:t>
            </a:r>
            <a:r>
              <a:rPr lang="ru-RU" dirty="0" err="1" smtClean="0"/>
              <a:t>підлітками</a:t>
            </a:r>
            <a:r>
              <a:rPr lang="ru-RU" dirty="0" smtClean="0"/>
              <a:t>, </a:t>
            </a:r>
            <a:r>
              <a:rPr lang="ru-RU" dirty="0" err="1" smtClean="0"/>
              <a:t>молоддю</a:t>
            </a:r>
            <a:r>
              <a:rPr lang="ru-RU" dirty="0" smtClean="0"/>
              <a:t>, </a:t>
            </a:r>
            <a:r>
              <a:rPr lang="ru-RU" dirty="0" err="1" smtClean="0"/>
              <a:t>дорослими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сприятливий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та </a:t>
            </a:r>
            <a:r>
              <a:rPr lang="ru-RU" dirty="0" err="1" smtClean="0"/>
              <a:t>соціалізації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покликаний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освітньо-виховних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та </a:t>
            </a:r>
            <a:r>
              <a:rPr lang="ru-RU" dirty="0" err="1" smtClean="0"/>
              <a:t>установ</a:t>
            </a:r>
            <a:r>
              <a:rPr lang="ru-RU" dirty="0" smtClean="0"/>
              <a:t>,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громадськості</a:t>
            </a:r>
            <a:r>
              <a:rPr lang="ru-RU" dirty="0" smtClean="0"/>
              <a:t> з метою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сприятливих</a:t>
            </a:r>
            <a:r>
              <a:rPr lang="ru-RU" dirty="0" smtClean="0"/>
              <a:t> умов для </a:t>
            </a:r>
            <a:r>
              <a:rPr lang="ru-RU" dirty="0" err="1" smtClean="0"/>
              <a:t>розкриття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й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підопічних</a:t>
            </a:r>
            <a:r>
              <a:rPr lang="ru-RU" dirty="0" smtClean="0"/>
              <a:t>, </a:t>
            </a:r>
            <a:r>
              <a:rPr lang="ru-RU" dirty="0" err="1" smtClean="0"/>
              <a:t>допомагати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, </a:t>
            </a:r>
            <a:r>
              <a:rPr lang="ru-RU" dirty="0" err="1" smtClean="0"/>
              <a:t>сприяти</a:t>
            </a:r>
            <a:r>
              <a:rPr lang="ru-RU" dirty="0" smtClean="0"/>
              <a:t> в </a:t>
            </a:r>
            <a:r>
              <a:rPr lang="ru-RU" dirty="0" err="1" smtClean="0"/>
              <a:t>налагодженні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з </a:t>
            </a:r>
            <a:r>
              <a:rPr lang="ru-RU" dirty="0" err="1" smtClean="0"/>
              <a:t>оточуючим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, </a:t>
            </a:r>
            <a:r>
              <a:rPr lang="ru-RU" dirty="0" err="1" smtClean="0"/>
              <a:t>розвивати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навчати</a:t>
            </a:r>
            <a:r>
              <a:rPr lang="ru-RU" dirty="0" smtClean="0"/>
              <a:t> </a:t>
            </a:r>
            <a:r>
              <a:rPr lang="ru-RU" dirty="0" err="1" smtClean="0"/>
              <a:t>самовихованню</a:t>
            </a:r>
            <a:r>
              <a:rPr lang="ru-RU" dirty="0" smtClean="0"/>
              <a:t> та </a:t>
            </a:r>
            <a:r>
              <a:rPr lang="ru-RU" dirty="0" err="1" smtClean="0"/>
              <a:t>самовдосконаленню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традиційних</a:t>
            </a:r>
            <a:r>
              <a:rPr lang="ru-RU" dirty="0" smtClean="0"/>
              <a:t> сфер </a:t>
            </a:r>
            <a:r>
              <a:rPr lang="ru-RU" dirty="0" err="1" smtClean="0"/>
              <a:t>діяльності</a:t>
            </a:r>
            <a:r>
              <a:rPr lang="ru-RU" dirty="0" smtClean="0"/>
              <a:t>, і носить характер </a:t>
            </a:r>
            <a:r>
              <a:rPr lang="ru-RU" dirty="0" err="1" smtClean="0"/>
              <a:t>інтегральний</a:t>
            </a:r>
            <a:r>
              <a:rPr lang="ru-RU" dirty="0" smtClean="0"/>
              <a:t> (</a:t>
            </a:r>
            <a:r>
              <a:rPr lang="ru-RU" dirty="0" err="1" smtClean="0"/>
              <a:t>враховує</a:t>
            </a:r>
            <a:r>
              <a:rPr lang="ru-RU" dirty="0" smtClean="0"/>
              <a:t> </a:t>
            </a:r>
            <a:r>
              <a:rPr lang="ru-RU" dirty="0" err="1" smtClean="0"/>
              <a:t>різносторонню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</a:t>
            </a:r>
            <a:r>
              <a:rPr lang="ru-RU" dirty="0" err="1" smtClean="0"/>
              <a:t>суміжні</a:t>
            </a:r>
            <a:r>
              <a:rPr lang="ru-RU" dirty="0" smtClean="0"/>
              <a:t> </a:t>
            </a:r>
            <a:r>
              <a:rPr lang="ru-RU" dirty="0" err="1" smtClean="0"/>
              <a:t>спеціалісти</a:t>
            </a:r>
            <a:r>
              <a:rPr lang="ru-RU" dirty="0" smtClean="0"/>
              <a:t> </a:t>
            </a:r>
            <a:r>
              <a:rPr lang="ru-RU" dirty="0" err="1" smtClean="0"/>
              <a:t>розглядають</a:t>
            </a:r>
            <a:r>
              <a:rPr lang="ru-RU" dirty="0" smtClean="0"/>
              <a:t> проблему </a:t>
            </a:r>
            <a:r>
              <a:rPr lang="ru-RU" dirty="0" err="1" smtClean="0"/>
              <a:t>однобічно</a:t>
            </a:r>
            <a:r>
              <a:rPr lang="ru-RU" dirty="0" smtClean="0"/>
              <a:t>,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) та </a:t>
            </a:r>
            <a:r>
              <a:rPr lang="ru-RU" dirty="0" err="1" smtClean="0"/>
              <a:t>посередницький</a:t>
            </a:r>
            <a:r>
              <a:rPr lang="ru-RU" dirty="0" smtClean="0"/>
              <a:t> (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посередником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клієнтом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і самим </a:t>
            </a:r>
            <a:r>
              <a:rPr lang="ru-RU" dirty="0" err="1" smtClean="0"/>
              <a:t>соціальним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). [2]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2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та </a:t>
            </a:r>
            <a:r>
              <a:rPr lang="ru-RU" dirty="0" err="1" smtClean="0"/>
              <a:t>місії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в </a:t>
            </a:r>
            <a:r>
              <a:rPr lang="ru-RU" dirty="0" err="1" smtClean="0"/>
              <a:t>громаді</a:t>
            </a:r>
            <a:r>
              <a:rPr lang="ru-RU" dirty="0" smtClean="0"/>
              <a:t> й, на </a:t>
            </a:r>
            <a:r>
              <a:rPr lang="ru-RU" dirty="0" err="1" smtClean="0"/>
              <a:t>додаток</a:t>
            </a:r>
            <a:r>
              <a:rPr lang="ru-RU" dirty="0" smtClean="0"/>
              <a:t>,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неврегульованість</a:t>
            </a:r>
            <a:r>
              <a:rPr lang="ru-RU" dirty="0" smtClean="0"/>
              <a:t> на </a:t>
            </a:r>
            <a:r>
              <a:rPr lang="ru-RU" dirty="0" err="1" smtClean="0"/>
              <a:t>законодавчому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спонукає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перед </a:t>
            </a:r>
            <a:r>
              <a:rPr lang="ru-RU" dirty="0" err="1" smtClean="0"/>
              <a:t>соціальними</a:t>
            </a:r>
            <a:r>
              <a:rPr lang="ru-RU" dirty="0" smtClean="0"/>
              <a:t> педагогами як </a:t>
            </a:r>
            <a:r>
              <a:rPr lang="ru-RU" dirty="0" err="1" smtClean="0"/>
              <a:t>виклики</a:t>
            </a:r>
            <a:r>
              <a:rPr lang="ru-RU" dirty="0" smtClean="0"/>
              <a:t> часу. Так, предметом активного </a:t>
            </a:r>
            <a:r>
              <a:rPr lang="ru-RU" dirty="0" err="1" smtClean="0"/>
              <a:t>обговорення</a:t>
            </a:r>
            <a:r>
              <a:rPr lang="ru-RU" dirty="0" smtClean="0"/>
              <a:t> на </a:t>
            </a:r>
            <a:r>
              <a:rPr lang="ru-RU" dirty="0" err="1" smtClean="0"/>
              <a:t>зустрічах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педагогів</a:t>
            </a:r>
            <a:r>
              <a:rPr lang="ru-RU" dirty="0" smtClean="0"/>
              <a:t>, у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науковців</a:t>
            </a:r>
            <a:r>
              <a:rPr lang="ru-RU" dirty="0" smtClean="0"/>
              <a:t> та </a:t>
            </a:r>
            <a:r>
              <a:rPr lang="ru-RU" dirty="0" err="1" smtClean="0"/>
              <a:t>практиків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дітей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децентралізації</a:t>
            </a:r>
            <a:r>
              <a:rPr lang="ru-RU" dirty="0" smtClean="0"/>
              <a:t>;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з </a:t>
            </a:r>
            <a:r>
              <a:rPr lang="ru-RU" dirty="0" err="1" smtClean="0"/>
              <a:t>науковими</a:t>
            </a:r>
            <a:r>
              <a:rPr lang="ru-RU" dirty="0" smtClean="0"/>
              <a:t> </a:t>
            </a:r>
            <a:r>
              <a:rPr lang="ru-RU" dirty="0" err="1" smtClean="0"/>
              <a:t>установами</a:t>
            </a:r>
            <a:r>
              <a:rPr lang="ru-RU" dirty="0" smtClean="0"/>
              <a:t> та </a:t>
            </a:r>
            <a:r>
              <a:rPr lang="ru-RU" dirty="0" err="1" smtClean="0"/>
              <a:t>профільними</a:t>
            </a:r>
            <a:r>
              <a:rPr lang="ru-RU" dirty="0" smtClean="0"/>
              <a:t> ЗВО в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у </a:t>
            </a:r>
            <a:r>
              <a:rPr lang="ru-RU" dirty="0" err="1" smtClean="0"/>
              <a:t>громаді</a:t>
            </a:r>
            <a:r>
              <a:rPr lang="ru-RU" dirty="0" smtClean="0"/>
              <a:t>;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,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в </a:t>
            </a:r>
            <a:r>
              <a:rPr lang="ru-RU" dirty="0" err="1" smtClean="0"/>
              <a:t>організації</a:t>
            </a:r>
            <a:r>
              <a:rPr lang="ru-RU" dirty="0" smtClean="0"/>
              <a:t> умов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підтримки</a:t>
            </a:r>
            <a:r>
              <a:rPr lang="ru-RU" dirty="0" smtClean="0"/>
              <a:t> ним </a:t>
            </a:r>
            <a:r>
              <a:rPr lang="ru-RU" dirty="0" err="1" smtClean="0"/>
              <a:t>дітей</a:t>
            </a:r>
            <a:r>
              <a:rPr lang="ru-RU" dirty="0" smtClean="0"/>
              <a:t> з </a:t>
            </a:r>
            <a:r>
              <a:rPr lang="ru-RU" dirty="0" err="1" smtClean="0"/>
              <a:t>особливими</a:t>
            </a:r>
            <a:r>
              <a:rPr lang="ru-RU" dirty="0" smtClean="0"/>
              <a:t> </a:t>
            </a:r>
            <a:r>
              <a:rPr lang="ru-RU" dirty="0" err="1" smtClean="0"/>
              <a:t>освітніми</a:t>
            </a:r>
            <a:r>
              <a:rPr lang="ru-RU" dirty="0" smtClean="0"/>
              <a:t> потребами,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правопорушень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неповнолітніх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.[3]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18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36009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донедавна</a:t>
            </a:r>
            <a:r>
              <a:rPr lang="ru-RU" dirty="0" smtClean="0"/>
              <a:t> роль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</a:t>
            </a:r>
            <a:r>
              <a:rPr lang="ru-RU" dirty="0" err="1" smtClean="0"/>
              <a:t>обмежувалася</a:t>
            </a:r>
            <a:r>
              <a:rPr lang="ru-RU" dirty="0" smtClean="0"/>
              <a:t> </a:t>
            </a:r>
            <a:r>
              <a:rPr lang="ru-RU" dirty="0" err="1" smtClean="0"/>
              <a:t>навчально-освітніми</a:t>
            </a:r>
            <a:r>
              <a:rPr lang="ru-RU" dirty="0" smtClean="0"/>
              <a:t> закладами.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згадуваної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створенням</a:t>
            </a:r>
            <a:r>
              <a:rPr lang="ru-RU" dirty="0" smtClean="0"/>
              <a:t> ТГ,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переосмислення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ширших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через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формальних</a:t>
            </a:r>
            <a:r>
              <a:rPr lang="ru-RU" dirty="0" smtClean="0"/>
              <a:t> та </a:t>
            </a:r>
            <a:r>
              <a:rPr lang="ru-RU" dirty="0" err="1" smtClean="0"/>
              <a:t>неформальних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соціально-педагогічної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Такими формами </a:t>
            </a:r>
            <a:r>
              <a:rPr lang="ru-RU" dirty="0" err="1" smtClean="0"/>
              <a:t>діяльності</a:t>
            </a:r>
            <a:r>
              <a:rPr lang="ru-RU" dirty="0" smtClean="0"/>
              <a:t>, на думку Л. </a:t>
            </a:r>
            <a:r>
              <a:rPr lang="ru-RU" dirty="0" err="1" smtClean="0"/>
              <a:t>Токарук</a:t>
            </a:r>
            <a:r>
              <a:rPr lang="ru-RU" dirty="0" smtClean="0"/>
              <a:t>, є: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соціально-педагогічних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, </a:t>
            </a:r>
            <a:r>
              <a:rPr lang="ru-RU" dirty="0" err="1" smtClean="0"/>
              <a:t>вивчення</a:t>
            </a:r>
            <a:r>
              <a:rPr lang="ru-RU" dirty="0" smtClean="0"/>
              <a:t> проблем родин </a:t>
            </a:r>
            <a:r>
              <a:rPr lang="ru-RU" dirty="0" err="1" smtClean="0"/>
              <a:t>громади</a:t>
            </a:r>
            <a:r>
              <a:rPr lang="ru-RU" dirty="0" smtClean="0"/>
              <a:t>,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експертних</a:t>
            </a:r>
            <a:r>
              <a:rPr lang="ru-RU" dirty="0" smtClean="0"/>
              <a:t> </a:t>
            </a:r>
            <a:r>
              <a:rPr lang="ru-RU" dirty="0" err="1" smtClean="0"/>
              <a:t>висновків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стану </a:t>
            </a:r>
            <a:r>
              <a:rPr lang="ru-RU" dirty="0" err="1" smtClean="0"/>
              <a:t>молодшого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, робота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місцевими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переговори, угоди,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конференцій</a:t>
            </a:r>
            <a:r>
              <a:rPr lang="ru-RU" dirty="0" smtClean="0"/>
              <a:t> та </a:t>
            </a:r>
            <a:r>
              <a:rPr lang="ru-RU" dirty="0" err="1" smtClean="0"/>
              <a:t>тренінгових</a:t>
            </a:r>
            <a:r>
              <a:rPr lang="ru-RU" dirty="0" smtClean="0"/>
              <a:t> занять,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публічних</a:t>
            </a:r>
            <a:r>
              <a:rPr lang="ru-RU" dirty="0" smtClean="0"/>
              <a:t> та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слухань</a:t>
            </a:r>
            <a:r>
              <a:rPr lang="ru-RU" dirty="0" smtClean="0"/>
              <a:t>, </a:t>
            </a:r>
            <a:r>
              <a:rPr lang="ru-RU" dirty="0" err="1" smtClean="0"/>
              <a:t>представництво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. [4] </a:t>
            </a:r>
            <a:r>
              <a:rPr lang="ru-RU" dirty="0" err="1" smtClean="0"/>
              <a:t>Відтак</a:t>
            </a:r>
            <a:r>
              <a:rPr lang="ru-RU" dirty="0" smtClean="0"/>
              <a:t>, </a:t>
            </a:r>
            <a:r>
              <a:rPr lang="ru-RU" dirty="0" err="1" smtClean="0"/>
              <a:t>розширюється</a:t>
            </a:r>
            <a:r>
              <a:rPr lang="ru-RU" dirty="0" smtClean="0"/>
              <a:t> спектр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педагога: </a:t>
            </a:r>
            <a:r>
              <a:rPr lang="ru-RU" dirty="0" err="1" smtClean="0"/>
              <a:t>клієнтом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є не одна особа </a:t>
            </a:r>
            <a:r>
              <a:rPr lang="ru-RU" dirty="0" err="1" smtClean="0"/>
              <a:t>чи</a:t>
            </a:r>
            <a:r>
              <a:rPr lang="ru-RU" dirty="0" smtClean="0"/>
              <a:t> невелика </a:t>
            </a:r>
            <a:r>
              <a:rPr lang="ru-RU" dirty="0" err="1" smtClean="0"/>
              <a:t>група</a:t>
            </a:r>
            <a:r>
              <a:rPr lang="ru-RU" dirty="0" smtClean="0"/>
              <a:t>, а </a:t>
            </a:r>
            <a:r>
              <a:rPr lang="ru-RU" dirty="0" err="1" smtClean="0"/>
              <a:t>жителі</a:t>
            </a:r>
            <a:r>
              <a:rPr lang="ru-RU" dirty="0" smtClean="0"/>
              <a:t> ТГ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, </a:t>
            </a:r>
            <a:r>
              <a:rPr lang="ru-RU" dirty="0" err="1" smtClean="0"/>
              <a:t>об’єднані</a:t>
            </a:r>
            <a:r>
              <a:rPr lang="ru-RU" dirty="0" smtClean="0"/>
              <a:t> у </a:t>
            </a:r>
            <a:r>
              <a:rPr lang="ru-RU" dirty="0" err="1" smtClean="0"/>
              <a:t>групи</a:t>
            </a:r>
            <a:r>
              <a:rPr lang="ru-RU" dirty="0" smtClean="0"/>
              <a:t> за </a:t>
            </a:r>
            <a:r>
              <a:rPr lang="ru-RU" dirty="0" err="1" smtClean="0"/>
              <a:t>інтересами</a:t>
            </a:r>
            <a:r>
              <a:rPr lang="ru-RU" dirty="0" smtClean="0"/>
              <a:t>. </a:t>
            </a:r>
            <a:r>
              <a:rPr lang="ru-RU" dirty="0" err="1" smtClean="0"/>
              <a:t>Соціальний</a:t>
            </a:r>
            <a:r>
              <a:rPr lang="ru-RU" dirty="0" smtClean="0"/>
              <a:t> педагог </a:t>
            </a:r>
            <a:r>
              <a:rPr lang="ru-RU" dirty="0" err="1" smtClean="0"/>
              <a:t>здійснює</a:t>
            </a:r>
            <a:r>
              <a:rPr lang="ru-RU" dirty="0" smtClean="0"/>
              <a:t> тут як </a:t>
            </a:r>
            <a:r>
              <a:rPr lang="ru-RU" dirty="0" err="1" smtClean="0"/>
              <a:t>організаційну</a:t>
            </a:r>
            <a:r>
              <a:rPr lang="ru-RU" dirty="0" smtClean="0"/>
              <a:t>, так і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повинен </a:t>
            </a:r>
            <a:r>
              <a:rPr lang="ru-RU" dirty="0" err="1" smtClean="0"/>
              <a:t>володіти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вузькопрофільними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й </a:t>
            </a:r>
            <a:r>
              <a:rPr lang="ru-RU" dirty="0" err="1" smtClean="0"/>
              <a:t>специфікою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фаху</a:t>
            </a:r>
            <a:r>
              <a:rPr lang="ru-RU" dirty="0" smtClean="0"/>
              <a:t>, але й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публічне</a:t>
            </a:r>
            <a:r>
              <a:rPr lang="ru-RU" dirty="0" smtClean="0"/>
              <a:t> </a:t>
            </a:r>
            <a:r>
              <a:rPr lang="ru-RU" dirty="0" err="1" smtClean="0"/>
              <a:t>адміністрування</a:t>
            </a:r>
            <a:r>
              <a:rPr lang="ru-RU" dirty="0" smtClean="0"/>
              <a:t> та </a:t>
            </a:r>
            <a:r>
              <a:rPr lang="ru-RU" dirty="0" err="1" smtClean="0"/>
              <a:t>соціальний</a:t>
            </a:r>
            <a:r>
              <a:rPr lang="ru-RU" dirty="0" smtClean="0"/>
              <a:t> менеджмент.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Виділяють</a:t>
            </a:r>
            <a:r>
              <a:rPr lang="ru-RU" dirty="0"/>
              <a:t> три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педагога у </a:t>
            </a:r>
            <a:r>
              <a:rPr lang="ru-RU" dirty="0" err="1"/>
              <a:t>місцевій</a:t>
            </a:r>
            <a:r>
              <a:rPr lang="ru-RU" dirty="0"/>
              <a:t> </a:t>
            </a:r>
            <a:r>
              <a:rPr lang="ru-RU" dirty="0" err="1"/>
              <a:t>громаді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476672"/>
            <a:ext cx="50943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базова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з </a:t>
            </a:r>
            <a:r>
              <a:rPr lang="ru-RU" dirty="0" err="1" smtClean="0"/>
              <a:t>окремими</a:t>
            </a:r>
            <a:r>
              <a:rPr lang="ru-RU" dirty="0" smtClean="0"/>
              <a:t> особами, </a:t>
            </a:r>
            <a:r>
              <a:rPr lang="ru-RU" dirty="0" err="1" smtClean="0"/>
              <a:t>сім’ями</a:t>
            </a:r>
            <a:r>
              <a:rPr lang="ru-RU" dirty="0" smtClean="0"/>
              <a:t>, родинами,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самостійна</a:t>
            </a:r>
            <a:r>
              <a:rPr lang="ru-RU" dirty="0" smtClean="0"/>
              <a:t>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жителів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робота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агенцій</a:t>
            </a:r>
            <a:r>
              <a:rPr lang="ru-RU" dirty="0" smtClean="0"/>
              <a:t>,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регіональна</a:t>
            </a:r>
            <a:r>
              <a:rPr lang="ru-RU" dirty="0" smtClean="0"/>
              <a:t> та </a:t>
            </a:r>
            <a:r>
              <a:rPr lang="ru-RU" dirty="0" err="1" smtClean="0"/>
              <a:t>національна</a:t>
            </a:r>
            <a:r>
              <a:rPr lang="ru-RU" dirty="0" smtClean="0"/>
              <a:t> робота з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громад [5, с. 32].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67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64807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громаді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робота в </a:t>
            </a:r>
            <a:r>
              <a:rPr lang="ru-RU" dirty="0" err="1">
                <a:solidFill>
                  <a:prstClr val="black"/>
                </a:solidFill>
              </a:rPr>
              <a:t>мікросоціальному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середовищі</a:t>
            </a:r>
            <a:r>
              <a:rPr lang="ru-RU" dirty="0">
                <a:solidFill>
                  <a:prstClr val="black"/>
                </a:solidFill>
              </a:rPr>
              <a:t>).</a:t>
            </a:r>
          </a:p>
          <a:p>
            <a:r>
              <a:rPr lang="ru-RU" dirty="0">
                <a:solidFill>
                  <a:prstClr val="black"/>
                </a:solidFill>
              </a:rPr>
              <a:t>•</a:t>
            </a:r>
            <a:r>
              <a:rPr lang="ru-RU" dirty="0">
                <a:solidFill>
                  <a:prstClr val="black"/>
                </a:solidFill>
              </a:rPr>
              <a:t>	</a:t>
            </a:r>
            <a:r>
              <a:rPr lang="ru-RU" dirty="0" err="1">
                <a:solidFill>
                  <a:prstClr val="black"/>
                </a:solidFill>
              </a:rPr>
              <a:t>соціометрія</a:t>
            </a:r>
            <a:r>
              <a:rPr lang="ru-RU" dirty="0">
                <a:solidFill>
                  <a:prstClr val="black"/>
                </a:solidFill>
              </a:rPr>
              <a:t> ‒ тест для </a:t>
            </a:r>
            <a:r>
              <a:rPr lang="ru-RU" dirty="0" err="1">
                <a:solidFill>
                  <a:prstClr val="black"/>
                </a:solidFill>
              </a:rPr>
              <a:t>оцінки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міжособистісних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емоційних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зв'язків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групі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дозволяє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проаналізувати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тільки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зовнішній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емоційний</a:t>
            </a:r>
            <a:r>
              <a:rPr lang="ru-RU" dirty="0">
                <a:solidFill>
                  <a:prstClr val="black"/>
                </a:solidFill>
              </a:rPr>
              <a:t> шар </a:t>
            </a:r>
            <a:r>
              <a:rPr lang="ru-RU" dirty="0" err="1">
                <a:solidFill>
                  <a:prstClr val="black"/>
                </a:solidFill>
              </a:rPr>
              <a:t>групової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активності</a:t>
            </a:r>
            <a:r>
              <a:rPr lang="ru-RU" dirty="0">
                <a:solidFill>
                  <a:prstClr val="black"/>
                </a:solidFill>
              </a:rPr>
              <a:t> без </a:t>
            </a:r>
            <a:r>
              <a:rPr lang="ru-RU" dirty="0" err="1">
                <a:solidFill>
                  <a:prstClr val="black"/>
                </a:solidFill>
              </a:rPr>
              <a:t>проникнення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механізми</a:t>
            </a:r>
            <a:r>
              <a:rPr lang="ru-RU" dirty="0">
                <a:solidFill>
                  <a:prstClr val="black"/>
                </a:solidFill>
              </a:rPr>
              <a:t>. У </a:t>
            </a:r>
            <a:r>
              <a:rPr lang="ru-RU" dirty="0" err="1">
                <a:solidFill>
                  <a:prstClr val="black"/>
                </a:solidFill>
              </a:rPr>
              <a:t>результаті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соціометричної</a:t>
            </a:r>
            <a:r>
              <a:rPr lang="ru-RU" dirty="0">
                <a:solidFill>
                  <a:prstClr val="black"/>
                </a:solidFill>
              </a:rPr>
              <a:t> про- </a:t>
            </a:r>
            <a:r>
              <a:rPr lang="ru-RU" dirty="0" err="1">
                <a:solidFill>
                  <a:prstClr val="black"/>
                </a:solidFill>
              </a:rPr>
              <a:t>цедури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складається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соціометрична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матриця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соціопрограма</a:t>
            </a:r>
            <a:r>
              <a:rPr lang="ru-RU" dirty="0">
                <a:solidFill>
                  <a:prstClr val="black"/>
                </a:solidFill>
              </a:rPr>
              <a:t> (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дозволяє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наочно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представити</a:t>
            </a:r>
            <a:r>
              <a:rPr lang="ru-RU" dirty="0">
                <a:solidFill>
                  <a:prstClr val="black"/>
                </a:solidFill>
              </a:rPr>
              <a:t> структуру </a:t>
            </a:r>
            <a:r>
              <a:rPr lang="ru-RU" dirty="0" err="1">
                <a:solidFill>
                  <a:prstClr val="black"/>
                </a:solidFill>
              </a:rPr>
              <a:t>міжособистісних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відносин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групі</a:t>
            </a:r>
            <a:r>
              <a:rPr lang="ru-RU" dirty="0">
                <a:solidFill>
                  <a:prstClr val="black"/>
                </a:solidFill>
              </a:rPr>
              <a:t>), </a:t>
            </a:r>
            <a:r>
              <a:rPr lang="ru-RU" dirty="0" err="1">
                <a:solidFill>
                  <a:prstClr val="black"/>
                </a:solidFill>
              </a:rPr>
              <a:t>обчислюються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соціометричні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коефіцієнти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групової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згуртованості</a:t>
            </a:r>
            <a:r>
              <a:rPr lang="ru-RU" dirty="0">
                <a:solidFill>
                  <a:prstClr val="black"/>
                </a:solidFill>
              </a:rPr>
              <a:t>;</a:t>
            </a:r>
          </a:p>
          <a:p>
            <a:r>
              <a:rPr lang="ru-RU" dirty="0">
                <a:solidFill>
                  <a:prstClr val="black"/>
                </a:solidFill>
              </a:rPr>
              <a:t>•	</a:t>
            </a:r>
            <a:r>
              <a:rPr lang="ru-RU" dirty="0" err="1">
                <a:solidFill>
                  <a:prstClr val="black"/>
                </a:solidFill>
              </a:rPr>
              <a:t>референтометрія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спосіб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виявлення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референтності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значимості</a:t>
            </a:r>
            <a:r>
              <a:rPr lang="ru-RU" dirty="0">
                <a:solidFill>
                  <a:prstClr val="black"/>
                </a:solidFill>
              </a:rPr>
              <a:t>) </a:t>
            </a:r>
            <a:r>
              <a:rPr lang="ru-RU" dirty="0" err="1">
                <a:solidFill>
                  <a:prstClr val="black"/>
                </a:solidFill>
              </a:rPr>
              <a:t>членів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групи</a:t>
            </a:r>
            <a:r>
              <a:rPr lang="ru-RU" dirty="0">
                <a:solidFill>
                  <a:prstClr val="black"/>
                </a:solidFill>
              </a:rPr>
              <a:t> для кожного </a:t>
            </a:r>
            <a:r>
              <a:rPr lang="ru-RU" dirty="0" err="1">
                <a:solidFill>
                  <a:prstClr val="black"/>
                </a:solidFill>
              </a:rPr>
              <a:t>вхідні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неї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індивіда</a:t>
            </a:r>
            <a:r>
              <a:rPr lang="ru-RU" dirty="0">
                <a:solidFill>
                  <a:prstClr val="black"/>
                </a:solidFill>
              </a:rPr>
              <a:t>, а </a:t>
            </a:r>
            <a:r>
              <a:rPr lang="ru-RU" dirty="0" err="1">
                <a:solidFill>
                  <a:prstClr val="black"/>
                </a:solidFill>
              </a:rPr>
              <a:t>також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мотивів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міжособистісних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виборів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переваг</a:t>
            </a:r>
            <a:r>
              <a:rPr lang="ru-RU" dirty="0">
                <a:solidFill>
                  <a:prstClr val="black"/>
                </a:solidFill>
              </a:rPr>
              <a:t> у </a:t>
            </a:r>
            <a:r>
              <a:rPr lang="ru-RU" dirty="0" err="1">
                <a:solidFill>
                  <a:prstClr val="black"/>
                </a:solidFill>
              </a:rPr>
              <a:t>групі</a:t>
            </a:r>
            <a:r>
              <a:rPr lang="ru-RU" dirty="0">
                <a:solidFill>
                  <a:prstClr val="black"/>
                </a:solidFill>
              </a:rPr>
              <a:t>;</a:t>
            </a:r>
          </a:p>
          <a:p>
            <a:r>
              <a:rPr lang="ru-RU" dirty="0">
                <a:solidFill>
                  <a:prstClr val="black"/>
                </a:solidFill>
              </a:rPr>
              <a:t>•	</a:t>
            </a:r>
            <a:r>
              <a:rPr lang="ru-RU" dirty="0" err="1">
                <a:solidFill>
                  <a:prstClr val="black"/>
                </a:solidFill>
              </a:rPr>
              <a:t>комунікометрія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спосіб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виявлення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місця</a:t>
            </a:r>
            <a:r>
              <a:rPr lang="ru-RU" dirty="0">
                <a:solidFill>
                  <a:prstClr val="black"/>
                </a:solidFill>
              </a:rPr>
              <a:t> кожного </a:t>
            </a:r>
            <a:r>
              <a:rPr lang="ru-RU" dirty="0" err="1">
                <a:solidFill>
                  <a:prstClr val="black"/>
                </a:solidFill>
              </a:rPr>
              <a:t>учасника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групи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системі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міжособистісних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комунікацій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громаді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соціальна</a:t>
            </a:r>
            <a:r>
              <a:rPr lang="ru-RU" dirty="0">
                <a:solidFill>
                  <a:prstClr val="black"/>
                </a:solidFill>
              </a:rPr>
              <a:t> робота в </a:t>
            </a:r>
            <a:r>
              <a:rPr lang="ru-RU" dirty="0" err="1">
                <a:solidFill>
                  <a:prstClr val="black"/>
                </a:solidFill>
              </a:rPr>
              <a:t>мікросоціальному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середовищі</a:t>
            </a:r>
            <a:r>
              <a:rPr lang="ru-RU" dirty="0">
                <a:solidFill>
                  <a:prstClr val="black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1720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1"/>
            <a:ext cx="8640960" cy="6665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Можна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також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виділити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які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використовуються</a:t>
            </a:r>
            <a:r>
              <a:rPr lang="ru-RU" dirty="0">
                <a:solidFill>
                  <a:prstClr val="black"/>
                </a:solidFill>
              </a:rPr>
              <a:t> й на </a:t>
            </a:r>
            <a:r>
              <a:rPr lang="ru-RU" dirty="0" err="1">
                <a:solidFill>
                  <a:prstClr val="black"/>
                </a:solidFill>
              </a:rPr>
              <a:t>індивідуальному</a:t>
            </a:r>
            <a:r>
              <a:rPr lang="ru-RU" dirty="0">
                <a:solidFill>
                  <a:prstClr val="black"/>
                </a:solidFill>
              </a:rPr>
              <a:t>, і на </a:t>
            </a:r>
            <a:r>
              <a:rPr lang="ru-RU" dirty="0" err="1">
                <a:solidFill>
                  <a:prstClr val="black"/>
                </a:solidFill>
              </a:rPr>
              <a:t>груповому</a:t>
            </a:r>
            <a:r>
              <a:rPr lang="ru-RU" dirty="0">
                <a:solidFill>
                  <a:prstClr val="black"/>
                </a:solidFill>
              </a:rPr>
              <a:t>, і на общинному </a:t>
            </a:r>
            <a:r>
              <a:rPr lang="ru-RU" dirty="0" err="1">
                <a:solidFill>
                  <a:prstClr val="black"/>
                </a:solidFill>
              </a:rPr>
              <a:t>рівнях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r>
              <a:rPr lang="ru-RU" dirty="0" err="1">
                <a:solidFill>
                  <a:prstClr val="black"/>
                </a:solidFill>
              </a:rPr>
              <a:t>Біографічний</a:t>
            </a:r>
            <a:r>
              <a:rPr lang="ru-RU" dirty="0">
                <a:solidFill>
                  <a:prstClr val="black"/>
                </a:solidFill>
              </a:rPr>
              <a:t> метод </a:t>
            </a:r>
            <a:r>
              <a:rPr lang="ru-RU" dirty="0" err="1">
                <a:solidFill>
                  <a:prstClr val="black"/>
                </a:solidFill>
              </a:rPr>
              <a:t>або</a:t>
            </a:r>
            <a:r>
              <a:rPr lang="ru-RU" dirty="0">
                <a:solidFill>
                  <a:prstClr val="black"/>
                </a:solidFill>
              </a:rPr>
              <a:t> метод </a:t>
            </a:r>
            <a:r>
              <a:rPr lang="ru-RU" dirty="0" err="1">
                <a:solidFill>
                  <a:prstClr val="black"/>
                </a:solidFill>
              </a:rPr>
              <a:t>вивчення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особистих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документів</a:t>
            </a:r>
            <a:r>
              <a:rPr lang="ru-RU" dirty="0">
                <a:solidFill>
                  <a:prstClr val="black"/>
                </a:solidFill>
              </a:rPr>
              <a:t> - до- </a:t>
            </a:r>
            <a:r>
              <a:rPr lang="ru-RU" dirty="0" err="1">
                <a:solidFill>
                  <a:prstClr val="black"/>
                </a:solidFill>
              </a:rPr>
              <a:t>зволяє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досліджувати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суб'єктивні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сторони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громадського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життя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r>
              <a:rPr lang="ru-RU" dirty="0" err="1">
                <a:solidFill>
                  <a:prstClr val="black"/>
                </a:solidFill>
              </a:rPr>
              <a:t>Організаційні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‒ </a:t>
            </a:r>
            <a:r>
              <a:rPr lang="ru-RU" dirty="0" err="1">
                <a:solidFill>
                  <a:prstClr val="black"/>
                </a:solidFill>
              </a:rPr>
              <a:t>прийоми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способи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діяльності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використовува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ні</a:t>
            </a:r>
            <a:r>
              <a:rPr lang="ru-RU" dirty="0">
                <a:solidFill>
                  <a:prstClr val="black"/>
                </a:solidFill>
              </a:rPr>
              <a:t> для </a:t>
            </a:r>
            <a:r>
              <a:rPr lang="ru-RU" dirty="0" err="1">
                <a:solidFill>
                  <a:prstClr val="black"/>
                </a:solidFill>
              </a:rPr>
              <a:t>рішення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організаційних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завдань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області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роботи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r>
              <a:rPr lang="ru-RU" dirty="0">
                <a:solidFill>
                  <a:prstClr val="black"/>
                </a:solidFill>
              </a:rPr>
              <a:t>Вони </a:t>
            </a:r>
            <a:r>
              <a:rPr lang="ru-RU" dirty="0" err="1">
                <a:solidFill>
                  <a:prstClr val="black"/>
                </a:solidFill>
              </a:rPr>
              <a:t>закріплюють</a:t>
            </a:r>
            <a:r>
              <a:rPr lang="ru-RU" dirty="0">
                <a:solidFill>
                  <a:prstClr val="black"/>
                </a:solidFill>
              </a:rPr>
              <a:t> права, </a:t>
            </a:r>
            <a:r>
              <a:rPr lang="ru-RU" dirty="0" err="1">
                <a:solidFill>
                  <a:prstClr val="black"/>
                </a:solidFill>
              </a:rPr>
              <a:t>повноваження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обов'язку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відповідальність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рі</a:t>
            </a:r>
            <a:r>
              <a:rPr lang="ru-RU" dirty="0" err="1">
                <a:solidFill>
                  <a:prstClr val="black"/>
                </a:solidFill>
              </a:rPr>
              <a:t>з</a:t>
            </a:r>
            <a:r>
              <a:rPr lang="ru-RU" dirty="0" err="1">
                <a:solidFill>
                  <a:prstClr val="black"/>
                </a:solidFill>
              </a:rPr>
              <a:t>них</a:t>
            </a:r>
            <a:r>
              <a:rPr lang="ru-RU" dirty="0">
                <a:solidFill>
                  <a:prstClr val="black"/>
                </a:solidFill>
              </a:rPr>
              <a:t> ланок </a:t>
            </a:r>
            <a:r>
              <a:rPr lang="ru-RU" dirty="0" err="1">
                <a:solidFill>
                  <a:prstClr val="black"/>
                </a:solidFill>
              </a:rPr>
              <a:t>керування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органів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соціального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захисту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соціальних</a:t>
            </a:r>
            <a:r>
              <a:rPr lang="ru-RU" dirty="0">
                <a:solidFill>
                  <a:prstClr val="black"/>
                </a:solidFill>
              </a:rPr>
              <a:t> служб за </a:t>
            </a:r>
            <a:r>
              <a:rPr lang="ru-RU" dirty="0" err="1">
                <a:solidFill>
                  <a:prstClr val="black"/>
                </a:solidFill>
              </a:rPr>
              <a:t>кінцевий</a:t>
            </a:r>
            <a:r>
              <a:rPr lang="ru-RU" dirty="0">
                <a:solidFill>
                  <a:prstClr val="black"/>
                </a:solidFill>
              </a:rPr>
              <a:t> результат. </a:t>
            </a:r>
            <a:r>
              <a:rPr lang="ru-RU" dirty="0" err="1">
                <a:solidFill>
                  <a:prstClr val="black"/>
                </a:solidFill>
              </a:rPr>
              <a:t>Педагогічні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спрямовані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надання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допомоги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людині</a:t>
            </a:r>
            <a:r>
              <a:rPr lang="ru-RU" dirty="0">
                <a:solidFill>
                  <a:prstClr val="black"/>
                </a:solidFill>
              </a:rPr>
              <a:t> як </a:t>
            </a:r>
            <a:r>
              <a:rPr lang="ru-RU" dirty="0" err="1">
                <a:solidFill>
                  <a:prstClr val="black"/>
                </a:solidFill>
              </a:rPr>
              <a:t>окремо</a:t>
            </a:r>
            <a:r>
              <a:rPr lang="ru-RU" dirty="0">
                <a:solidFill>
                  <a:prstClr val="black"/>
                </a:solidFill>
              </a:rPr>
              <a:t> взятому </a:t>
            </a:r>
            <a:r>
              <a:rPr lang="ru-RU" dirty="0" err="1">
                <a:solidFill>
                  <a:prstClr val="black"/>
                </a:solidFill>
              </a:rPr>
              <a:t>індивідові</a:t>
            </a:r>
            <a:r>
              <a:rPr lang="ru-RU" dirty="0">
                <a:solidFill>
                  <a:prstClr val="black"/>
                </a:solidFill>
              </a:rPr>
              <a:t> і як члену </a:t>
            </a:r>
            <a:r>
              <a:rPr lang="ru-RU" dirty="0" err="1">
                <a:solidFill>
                  <a:prstClr val="black"/>
                </a:solidFill>
              </a:rPr>
              <a:t>соціуму</a:t>
            </a:r>
            <a:r>
              <a:rPr lang="ru-RU" dirty="0">
                <a:solidFill>
                  <a:prstClr val="black"/>
                </a:solidFill>
              </a:rPr>
              <a:t>, у </a:t>
            </a:r>
            <a:r>
              <a:rPr lang="ru-RU" dirty="0" err="1">
                <a:solidFill>
                  <a:prstClr val="black"/>
                </a:solidFill>
              </a:rPr>
              <a:t>якому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відбувається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процес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соціалізації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Виділяють</a:t>
            </a:r>
            <a:r>
              <a:rPr lang="ru-RU" dirty="0">
                <a:solidFill>
                  <a:prstClr val="black"/>
                </a:solidFill>
              </a:rPr>
              <a:t> три </a:t>
            </a:r>
            <a:r>
              <a:rPr lang="ru-RU" dirty="0" err="1">
                <a:solidFill>
                  <a:prstClr val="black"/>
                </a:solidFill>
              </a:rPr>
              <a:t>основні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групи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методів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r>
              <a:rPr lang="ru-RU" dirty="0">
                <a:solidFill>
                  <a:prstClr val="black"/>
                </a:solidFill>
              </a:rPr>
              <a:t>1)	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формування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свідомості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особистості</a:t>
            </a:r>
            <a:r>
              <a:rPr lang="ru-RU" dirty="0">
                <a:solidFill>
                  <a:prstClr val="black"/>
                </a:solidFill>
              </a:rPr>
              <a:t> (понять, </a:t>
            </a:r>
            <a:r>
              <a:rPr lang="ru-RU" dirty="0" err="1">
                <a:solidFill>
                  <a:prstClr val="black"/>
                </a:solidFill>
              </a:rPr>
              <a:t>суджень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переконань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оцінок</a:t>
            </a:r>
            <a:r>
              <a:rPr lang="ru-RU" dirty="0">
                <a:solidFill>
                  <a:prstClr val="black"/>
                </a:solidFill>
              </a:rPr>
              <a:t>);</a:t>
            </a:r>
          </a:p>
          <a:p>
            <a:r>
              <a:rPr lang="ru-RU" dirty="0">
                <a:solidFill>
                  <a:prstClr val="black"/>
                </a:solidFill>
              </a:rPr>
              <a:t>2)	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організації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практичної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діяльності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доручення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завдання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вправи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створення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спеціальних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ситуацій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виховують</a:t>
            </a:r>
            <a:r>
              <a:rPr lang="ru-RU" dirty="0">
                <a:solidFill>
                  <a:prstClr val="black"/>
                </a:solidFill>
              </a:rPr>
              <a:t>);</a:t>
            </a:r>
          </a:p>
          <a:p>
            <a:r>
              <a:rPr lang="ru-RU" dirty="0">
                <a:solidFill>
                  <a:prstClr val="black"/>
                </a:solidFill>
              </a:rPr>
              <a:t>3)	</a:t>
            </a:r>
            <a:r>
              <a:rPr lang="ru-RU" dirty="0" err="1">
                <a:solidFill>
                  <a:prstClr val="black"/>
                </a:solidFill>
              </a:rPr>
              <a:t>методи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стимулювання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діяльності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індивіда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оцінка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заохочення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осудження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ін</a:t>
            </a:r>
            <a:r>
              <a:rPr lang="ru-RU" dirty="0">
                <a:solidFill>
                  <a:prstClr val="black"/>
                </a:solidFill>
              </a:rPr>
              <a:t>.).</a:t>
            </a:r>
          </a:p>
          <a:p>
            <a:r>
              <a:rPr lang="ru-RU" dirty="0">
                <a:solidFill>
                  <a:prstClr val="black"/>
                </a:solidFill>
              </a:rPr>
              <a:t>Головна </a:t>
            </a:r>
            <a:r>
              <a:rPr lang="ru-RU" dirty="0" err="1">
                <a:solidFill>
                  <a:prstClr val="black"/>
                </a:solidFill>
              </a:rPr>
              <a:t>особливість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методів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полягає</a:t>
            </a:r>
            <a:r>
              <a:rPr lang="ru-RU" dirty="0">
                <a:solidFill>
                  <a:prstClr val="black"/>
                </a:solidFill>
              </a:rPr>
              <a:t> в тому,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вони </a:t>
            </a:r>
            <a:r>
              <a:rPr lang="ru-RU" dirty="0" err="1">
                <a:solidFill>
                  <a:prstClr val="black"/>
                </a:solidFill>
              </a:rPr>
              <a:t>застосову</a:t>
            </a:r>
            <a:r>
              <a:rPr lang="ru-RU" dirty="0">
                <a:solidFill>
                  <a:prstClr val="black"/>
                </a:solidFill>
              </a:rPr>
              <a:t>- </a:t>
            </a:r>
            <a:r>
              <a:rPr lang="ru-RU" dirty="0" err="1">
                <a:solidFill>
                  <a:prstClr val="black"/>
                </a:solidFill>
              </a:rPr>
              <a:t>ються</a:t>
            </a:r>
            <a:r>
              <a:rPr lang="ru-RU" dirty="0">
                <a:solidFill>
                  <a:prstClr val="black"/>
                </a:solidFill>
              </a:rPr>
              <a:t>, як правило, у </a:t>
            </a:r>
            <a:r>
              <a:rPr lang="ru-RU" dirty="0" err="1">
                <a:solidFill>
                  <a:prstClr val="black"/>
                </a:solidFill>
              </a:rPr>
              <a:t>певних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сполученнях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спрямовані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розвиток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особистості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соціалізацію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одночасно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впливаючи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її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свідомість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поводження</a:t>
            </a:r>
            <a:r>
              <a:rPr lang="ru-RU" dirty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0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6768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вимогами</a:t>
            </a:r>
            <a:r>
              <a:rPr lang="ru-RU" b="1" dirty="0" smtClean="0"/>
              <a:t> до </a:t>
            </a:r>
            <a:r>
              <a:rPr lang="ru-RU" b="1" dirty="0" err="1" smtClean="0"/>
              <a:t>соціального</a:t>
            </a:r>
            <a:r>
              <a:rPr lang="ru-RU" b="1" dirty="0" smtClean="0"/>
              <a:t> педагога є:</a:t>
            </a:r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Любов</a:t>
            </a:r>
            <a:r>
              <a:rPr lang="ru-RU" dirty="0" smtClean="0"/>
              <a:t> до людей і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Знання</a:t>
            </a:r>
            <a:r>
              <a:rPr lang="ru-RU" dirty="0" smtClean="0"/>
              <a:t> та </a:t>
            </a:r>
            <a:r>
              <a:rPr lang="ru-RU" dirty="0" err="1" smtClean="0"/>
              <a:t>ерудиція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Педагогічна</a:t>
            </a:r>
            <a:r>
              <a:rPr lang="ru-RU" dirty="0" smtClean="0"/>
              <a:t> </a:t>
            </a:r>
            <a:r>
              <a:rPr lang="ru-RU" dirty="0" err="1" smtClean="0"/>
              <a:t>інтуїція</a:t>
            </a:r>
            <a:r>
              <a:rPr lang="ru-RU" dirty="0" smtClean="0"/>
              <a:t> та </a:t>
            </a:r>
            <a:r>
              <a:rPr lang="ru-RU" dirty="0" err="1" smtClean="0"/>
              <a:t>інтелект</a:t>
            </a:r>
            <a:r>
              <a:rPr lang="ru-RU" dirty="0" smtClean="0"/>
              <a:t>, </a:t>
            </a:r>
            <a:r>
              <a:rPr lang="ru-RU" dirty="0" err="1" smtClean="0"/>
              <a:t>загальна</a:t>
            </a:r>
            <a:r>
              <a:rPr lang="ru-RU" dirty="0" smtClean="0"/>
              <a:t> культура і </a:t>
            </a:r>
            <a:r>
              <a:rPr lang="ru-RU" dirty="0" err="1" smtClean="0"/>
              <a:t>моральність</a:t>
            </a:r>
            <a:r>
              <a:rPr lang="ru-RU" dirty="0" smtClean="0"/>
              <a:t>, </a:t>
            </a:r>
            <a:r>
              <a:rPr lang="ru-RU" dirty="0" err="1" smtClean="0"/>
              <a:t>комунікабельність</a:t>
            </a:r>
            <a:r>
              <a:rPr lang="ru-RU" dirty="0" smtClean="0"/>
              <a:t>, артистизм, </a:t>
            </a:r>
            <a:r>
              <a:rPr lang="ru-RU" dirty="0" err="1" smtClean="0"/>
              <a:t>веселість</a:t>
            </a:r>
            <a:r>
              <a:rPr lang="ru-RU" dirty="0" smtClean="0"/>
              <a:t>, хороший смак.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Педагогічний</a:t>
            </a:r>
            <a:r>
              <a:rPr lang="ru-RU" dirty="0" smtClean="0"/>
              <a:t> такт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коректно</a:t>
            </a:r>
            <a:r>
              <a:rPr lang="ru-RU" dirty="0" smtClean="0"/>
              <a:t> </a:t>
            </a:r>
            <a:r>
              <a:rPr lang="ru-RU" dirty="0" err="1" smtClean="0"/>
              <a:t>виходити</a:t>
            </a:r>
            <a:r>
              <a:rPr lang="ru-RU" dirty="0" smtClean="0"/>
              <a:t> з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(</a:t>
            </a:r>
            <a:r>
              <a:rPr lang="ru-RU" dirty="0" err="1" smtClean="0"/>
              <a:t>вирішувати</a:t>
            </a:r>
            <a:r>
              <a:rPr lang="ru-RU" dirty="0" smtClean="0"/>
              <a:t> ту проблему) в яку </a:t>
            </a:r>
            <a:r>
              <a:rPr lang="ru-RU" dirty="0" err="1" smtClean="0"/>
              <a:t>потрапляє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педагог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клієнт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, </a:t>
            </a:r>
            <a:r>
              <a:rPr lang="ru-RU" dirty="0" err="1" smtClean="0"/>
              <a:t>поставлених</a:t>
            </a:r>
            <a:r>
              <a:rPr lang="ru-RU" dirty="0" smtClean="0"/>
              <a:t> до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педагога є хороший результат у </a:t>
            </a:r>
            <a:r>
              <a:rPr lang="ru-RU" dirty="0" err="1" smtClean="0"/>
              <a:t>вирішені</a:t>
            </a:r>
            <a:r>
              <a:rPr lang="ru-RU" dirty="0" smtClean="0"/>
              <a:t> проблем </a:t>
            </a:r>
            <a:r>
              <a:rPr lang="ru-RU" dirty="0" err="1" smtClean="0"/>
              <a:t>клієнтів</a:t>
            </a:r>
            <a:r>
              <a:rPr lang="ru-RU" dirty="0" smtClean="0"/>
              <a:t>.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хорошого</a:t>
            </a:r>
            <a:r>
              <a:rPr lang="ru-RU" dirty="0" smtClean="0"/>
              <a:t> результату є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сприятливого</a:t>
            </a:r>
            <a:r>
              <a:rPr lang="ru-RU" dirty="0" smtClean="0"/>
              <a:t> </a:t>
            </a:r>
            <a:r>
              <a:rPr lang="ru-RU" dirty="0" err="1" smtClean="0"/>
              <a:t>мікроклімату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"</a:t>
            </a:r>
            <a:r>
              <a:rPr lang="ru-RU" dirty="0" err="1" smtClean="0"/>
              <a:t>соціальний</a:t>
            </a:r>
            <a:r>
              <a:rPr lang="ru-RU" dirty="0" smtClean="0"/>
              <a:t> педагог – </a:t>
            </a:r>
            <a:r>
              <a:rPr lang="ru-RU" dirty="0" err="1" smtClean="0"/>
              <a:t>клієнт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24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1259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Апекс</vt:lpstr>
      <vt:lpstr>Аспект</vt:lpstr>
      <vt:lpstr>1_Аспект</vt:lpstr>
      <vt:lpstr>2_Аспект</vt:lpstr>
      <vt:lpstr>3_Аспект</vt:lpstr>
      <vt:lpstr>4_Аспект</vt:lpstr>
      <vt:lpstr>Соціально-педагогічна робота з дітьми та молоддю в територіальній громаді</vt:lpstr>
      <vt:lpstr>Особливості роботи соціального педагога в об’єднаній територіальній громаді</vt:lpstr>
      <vt:lpstr>Презентация PowerPoint</vt:lpstr>
      <vt:lpstr>Презентация PowerPoint</vt:lpstr>
      <vt:lpstr>Презентация PowerPoint</vt:lpstr>
      <vt:lpstr>Виділяють три рівні організаційної діяльності соціального педагога у місцевій громаді: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Соціально-педагогічна робота з дітьми та молоддю в територіальній громаді</dc:title>
  <dc:creator>Пользователь</dc:creator>
  <cp:lastModifiedBy>Пользователь</cp:lastModifiedBy>
  <cp:revision>3</cp:revision>
  <dcterms:created xsi:type="dcterms:W3CDTF">2023-12-08T21:14:33Z</dcterms:created>
  <dcterms:modified xsi:type="dcterms:W3CDTF">2023-12-08T21:33:40Z</dcterms:modified>
</cp:coreProperties>
</file>