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42" r:id="rId2"/>
    <p:sldMasterId id="2147483745" r:id="rId3"/>
    <p:sldMasterId id="2147483748" r:id="rId4"/>
    <p:sldMasterId id="2147483760" r:id="rId5"/>
  </p:sldMasterIdLst>
  <p:sldIdLst>
    <p:sldId id="256" r:id="rId6"/>
    <p:sldId id="290" r:id="rId7"/>
    <p:sldId id="291" r:id="rId8"/>
    <p:sldId id="258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407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Серебристая дымка\Serebristaya_Dym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836713"/>
            <a:ext cx="5396136" cy="13681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852936"/>
            <a:ext cx="539268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98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7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93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2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7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8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6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4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69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1" grpId="1" build="p"/>
      <p:bldP spid="5" grpId="0"/>
      <p:bldP spid="5" grpId="1"/>
      <p:bldP spid="10" grpId="0"/>
      <p:bldP spid="10" grpId="1"/>
      <p:bldP spid="11" grpId="0"/>
      <p:bldP spid="11" grpId="1"/>
      <p:bldP spid="12" grpId="0"/>
      <p:bldP spid="12" grpI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28799"/>
            <a:ext cx="7221488" cy="51113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7510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ProPowerPoint\Шаблоны\ТЕХНОЛОГИИ\Информационные технологии\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0"/>
            <a:ext cx="92186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173" y="116632"/>
            <a:ext cx="7772400" cy="1470025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973" y="5877272"/>
            <a:ext cx="6400800" cy="69763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7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828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esentations\для презентаций\Swirl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9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esentations\для презентаций\Swirl\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esentations\для презентаций\Swirl\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374"/>
            <a:ext cx="9144000" cy="69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esentations\для презентаций\Swirl\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esentations\для презентаций\Swirl\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" y="0"/>
            <a:ext cx="9171729" cy="69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resentations\для презентаций\Swirl\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" y="0"/>
            <a:ext cx="9143999" cy="690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resentations\для презентаций\Swirl\0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96" y="-31471"/>
            <a:ext cx="930688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resentations\для презентаций\Swirl\0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28" y="0"/>
            <a:ext cx="9149755" cy="68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D291D39-0DD8-4A71-ADDF-AA929ADBA9A1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344816" cy="2160239"/>
          </a:xfrm>
        </p:spPr>
        <p:txBody>
          <a:bodyPr/>
          <a:lstStyle>
            <a:lvl1pPr>
              <a:defRPr b="1" i="1">
                <a:solidFill>
                  <a:srgbClr val="30124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E473DE3-687C-478F-9F17-E8B449DD6F96}" type="datetimeFigureOut">
              <a:rPr lang="ru-RU" smtClean="0"/>
              <a:pPr/>
              <a:t>04.03.2024</a:t>
            </a:fld>
            <a:endParaRPr lang="ru-RU" dirty="0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2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7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7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4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4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6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6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6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4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4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5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3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9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8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" grpId="0"/>
      <p:bldP spid="2" grpId="1"/>
      <p:bldP spid="15" grpId="0"/>
      <p:bldP spid="15" grpId="1"/>
      <p:bldP spid="16" grpId="0"/>
      <p:bldP spid="16" grpId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27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9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Серебристая дымка\Serebristaya_Dymka_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260350"/>
            <a:ext cx="72215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28775"/>
            <a:ext cx="72215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-19050" y="6602413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200">
                <a:solidFill>
                  <a:srgbClr val="7F7F7F"/>
                </a:solidFill>
              </a:rPr>
              <a:t>ProPowerPoint.Ru</a:t>
            </a:r>
            <a:endParaRPr lang="ru-RU" sz="12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ТЕХНОЛОГИИ\Информационные технологии\IT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92275" y="1600200"/>
            <a:ext cx="69945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0163" y="6550025"/>
            <a:ext cx="1722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rgbClr val="376092"/>
                </a:solidFill>
                <a:latin typeface="Bell MT" pitchFamily="18" charset="0"/>
              </a:rPr>
              <a:t>ProPowerPoint.Ru</a:t>
            </a:r>
            <a:endParaRPr lang="ru-RU" sz="1400">
              <a:solidFill>
                <a:srgbClr val="376092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esentations\для презентаций\Swirl\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6" y="-1"/>
            <a:ext cx="9161986" cy="691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esentations\для презентаций\Swirl\0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1526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052" name="Picture 4" descr="D:\Presentations\для презентаций\Swirl\0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30647"/>
            <a:ext cx="4096587" cy="30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esentations\для презентаций\Swirl\0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516721"/>
            <a:ext cx="58515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73DE3-687C-478F-9F17-E8B449DD6F96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1D39-0DD8-4A71-ADDF-AA929ADBA9A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26" y="6580306"/>
            <a:ext cx="1475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ProPowerPoint.ru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1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1155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1155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1155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1155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1155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1155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3/4/2024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‹№›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12" grpId="0" build="p"/>
      <p:bldP spid="12" grpId="1" build="p"/>
    </p:bldLst>
  </p:timing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3789040"/>
            <a:ext cx="8712968" cy="1872208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ru-RU" alt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872207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довідкового апарату документів </a:t>
            </a:r>
          </a:p>
        </p:txBody>
      </p:sp>
    </p:spTree>
    <p:extLst>
      <p:ext uri="{BB962C8B-B14F-4D97-AF65-F5344CB8AC3E}">
        <p14:creationId xmlns:p14="http://schemas.microsoft.com/office/powerpoint/2010/main" val="326665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313DF24E-7646-48EF-8713-FD0FCFDF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Горизонтальний рівень включає облікові документи та інформаційно-пошукові архівні довідники. Всі облікові документи та архівні довідники створюють у комплексі необхідні умови для доступу до архівних документів: забезпечують облік і контроль за збереженням архівних документів, а також надають інформацію про їх наявність, зміст та місцезнаходження.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Вертикальний рівень структури забезпечують архівні </a:t>
            </a:r>
            <a:r>
              <a:rPr lang="uk-UA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довід¬ники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відтворюють інформацію на всіх рівнях НАФ: про склад і зміст архівних фондів країни в цілому, окремого регіону, державного архіву, групи фондів, одного архівного фонду, </a:t>
            </a:r>
            <a:r>
              <a:rPr lang="uk-UA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час¬тини</a:t>
            </a: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фонду, групи справ, справи, групи одиниць обліку (одиниць зберігання), групи документів, окремого документа.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Інформаційно-пошукову функцію виконують такі типи архівних довідників: Центральний фондовий каталог, фондовий каталог архіву, архівний опис, анотований реєстр описів, путівник, система каталогів архіву, огляд, покажчик. Такі довідники як фондовий каталог та опис виконують як облікову, так і інформаційно-пошукову функцію.</a:t>
            </a:r>
          </a:p>
          <a:p>
            <a:pPr marL="0" marR="95250" indent="457200" algn="just">
              <a:lnSpc>
                <a:spcPct val="120000"/>
              </a:lnSpc>
              <a:buNone/>
            </a:pPr>
            <a:r>
              <a:rPr lang="uk-UA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Окремі типи довідників подають інформацію на декількох рівнях: путівник - на рівні архів-фонд, анотований реєстр описів ' на рівні фонд -частина фонду, огляд фонду - на рівні фонд " справа, каталог - на рівні справа-документ. Залежно від представлених у довідниках </a:t>
            </a:r>
            <a:r>
              <a:rPr lang="uk-UA" sz="3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документних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ком­плексів усі архівні довідники поділяють на:</a:t>
            </a:r>
            <a:endParaRPr lang="uk-UA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457200" algn="just">
              <a:lnSpc>
                <a:spcPct val="120000"/>
              </a:lnSpc>
              <a:buNone/>
            </a:pPr>
            <a:r>
              <a:rPr lang="uk-UA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міжархгвні</a:t>
            </a:r>
            <a:r>
              <a:rPr lang="uk-UA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забезпечують облік і пошук інформації у ці­лому по країні, а також по регіону, групі архівів, - ЦФК, путів­ники по архівах, тематичні путівники, тематичні огляди;</a:t>
            </a:r>
            <a:endParaRPr lang="uk-UA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457200" algn="just">
              <a:lnSpc>
                <a:spcPct val="120000"/>
              </a:lnSpc>
              <a:buNone/>
            </a:pPr>
            <a:r>
              <a:rPr lang="uk-UA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міжфондові</a:t>
            </a:r>
            <a:r>
              <a:rPr lang="uk-UA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забезпечують пошук документів по конкрет­ному архіву, - список фондів архіву, путівник по фондах архіву, каталоги, тематичні огляди, покажчик фондів архіву, анотований реєстр описів фондів;</a:t>
            </a:r>
            <a:endParaRPr lang="uk-UA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457200" algn="just">
              <a:lnSpc>
                <a:spcPct val="120000"/>
              </a:lnSpc>
              <a:buNone/>
            </a:pPr>
            <a:r>
              <a:rPr lang="uk-UA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внутріфондові</a:t>
            </a:r>
            <a:r>
              <a:rPr lang="uk-UA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забезпечують облік і пошук документів по конкретному архівному фонду - аркуш фонду, архівний опис, покажчик описів фонду, огляд фонду.</a:t>
            </a:r>
            <a:endParaRPr lang="uk-UA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77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5089C8D-F108-4F70-B940-0176516C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Найважливішою ланкою довідкового апарату є архівні описи, що служать основою для складання всіх інших довідників про склад та зміст документів. Архівний опис призначений для розкриття складу і змісту одиниць зберігання (обліку) та закріплення їх систематизації всередині фонду, а також обліку справ. Описи складаються у діловодстві та архівних підрозділах установ. У державних архівах описи складаються на документи, що надійшли неописаними до архіву та під час перероблення неякісних описів, що викликано невідповідністю їх інформаційного рівня сучасним вимогам використання відомостей, що містяться в документах НАФ.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складається з переліку справ (описових статей) і допоміжного довідкового апарату до нього. Описова стаття включає такі інформаційні характеристики одиниці зберігання (одиниці обліку): порядковий номер запису до опису; індекс за номенклатурою; заголовок з інформацією про оригінальність документів, спосіб їх відтворення, анотацію найцінніших документів; крайні дати; кількість аркушів. Додаткові дані можуть уміщуватися в графі для приміток, а також зазначатися строки зберігання в описах на документи довготривалого зберігання. Допоміжний довідковий апарат до опису, як правило, складається з титулу, передмови, списку скорочень, покажчиків, перевідної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блицшифрів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(якщо опис перескладався), змісту.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Описи побудовані за структурно-хронологічною, хронологічно-структурною або функціонально-хронологічною ознакам» щоб відтворити організаційний устрій та напрями діяльності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фондоутворювача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державних архівах описи мають всі фонди. Однак, описи періоду до 1917 року в більшості архівів мають поганий фізичний стан, велика частина їх рукописна. У заголовках справ багато застарілих термінів, зворотів, відсутні номінальні ознака документів. Значний обсяг таких фондів, наявність великої кількості річних описів по кожній з численних структурних частин, відсутність допоміжного довідкового апарату до описів утруднює користування ними. Від середини 1970-х рр. в державних архівах активізувалося перероблення та удосконалення описів. Підвищення інформативного рівня описів досягалося шляхом редагування та перескладання заголовків, складання до них допоміжного довідкового апарату.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0734FF-8E59-4B7D-95E6-8172862C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301207"/>
            <a:ext cx="4537701" cy="15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8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9CB76698-FA18-4185-9E8C-2F2DD7CA1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Обов'язковим елементом довідкового апарату архівів архівний каталог. Архівний каталог становить собою архівний довідник, в якому інформацію систематизовано відповідно до обраної схеми класифікації. Державні архіви розпочали планову роботу з каталогізації на початку 1960-х рр. В результаті тематичного опрацювання фондів було створено систему взаємопов'язаних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взаємодоповнюваних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каталогів, різних за цільовим призначенням та структурою, що уможливило здійснення багатоаспектного пошуку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описів, архівні каталоги не виконують функції обліку і складаються незалежно від фондової належності, на будь-який комплекс документів, найчастіше на фонди окремого архіву. Вторинна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інформація представлена у каталогах у вигляді описових статей на одиниці описування, як правило, на каталожних картках.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Одиницею описування для каталогів є окремий документ (його фрагмент), група документів, справа або група справ. Каталожні картки з описовими статтями групують за рубриками класифікаційної схеми, яка містить перелік класифікаційних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ділень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розміщених у певній послідовності за принципом логічної або алфавітної структури. За логічним принципом структурують систематичний, тематичний і хронологічний каталоги.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довідкового апарату огляду входять: титульний аркуш, зміст, список скорочень; для тематичних оглядів - список фондів; у необхідних випадках - бібліографічний список.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Складовою частиною довідкового апарату архівів є інформаційно-пошукові системи.</a:t>
            </a:r>
          </a:p>
          <a:p>
            <a:pPr marL="0" indent="457200" algn="just">
              <a:lnSpc>
                <a:spcPct val="120000"/>
              </a:lnSpc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4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Здобувачі освіти  зобов'язані  дотримуватися правил охорони праці для забезпечення захисту від упливу різних факторів, пов'язаних із характером роботи, включаючи: підвищені зорові навантаження під час роботи протягом тривалого часу на комп'ютері та із паперовими документами.</a:t>
            </a:r>
          </a:p>
          <a:p>
            <a:pPr marL="0" indent="457200" algn="just">
              <a:spcBef>
                <a:spcPts val="0"/>
              </a:spcBef>
              <a:buFont typeface="Arial" pitchFamily="34" charset="0"/>
              <a:buAutoNum type="arabicPeriod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Під час виконання навчально-виробничих вправ здобувач освіти повинен дотримуватись правил ОП та БЖД: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виконувати тільки ту роботу, яка передбачена темою уроку; 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під час виконання завдання використовувати тільки ті знаряддя праці, які передбачені темою уроку; 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знати і виконувати вимоги нормативних актів з охорони праці та пожежної безпеки; 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під час виконання навчально-виробничих вправ використовувати канцелярське приладдя тільки за призначенням; 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пам’ятати про особисту відповідальність за недотримання вимог і правил з охорони праці та пожежної безпеки;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дотримуватися вимог безпеки та правил експлуатації   використання комп'ютера;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підтримувати порядок на своєму робочому місці;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 недостатньому освітленні робочого місця необхідно використовувати настільну лампу;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виконувати послідовність роботи з документами, яка встановлена інструкційно-технологічними картками;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бути уважним під час роботи, не відволікати уваги на сторонні справи та розмови, не відволікати інших від роботи;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не допускати порушень вимог безпеки праці та правил пожежної безпеки;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дотримуватися правил особистої гігієни;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виконувати тільки ту роботу, яка визначена майстром виробничого навчання;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дотримуватися режиму праці і відпочинку  (раціональний режим праці і відпочинку  передбачає дотримання перерв); 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підтримувати належні санітарні умови на робочому місці;</a:t>
            </a:r>
          </a:p>
          <a:p>
            <a:pPr marL="0" indent="457200" algn="just">
              <a:spcBef>
                <a:spcPts val="0"/>
              </a:spcBef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негайно повідомляти майстра  про будь-які ситуації, які загрожують життю і здоров'ю здобувача освіти, про погіршення стану свого здоров'я.</a:t>
            </a:r>
          </a:p>
          <a:p>
            <a:pPr indent="457200"/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Інструктаж  з охорони праці та безпеки життєдіяльності під час проведення уроків виробничого навчання дистанційно:</a:t>
            </a:r>
            <a:endParaRPr lang="uk-UA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  <a:defRPr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при сигналі Повітряна тривога?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 одягнутися. Закрити всі вікна, вимкнути всі електричні та нагрівальні прилади, перекрити газ, вимкнути світло.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 тривожну валізу: індивідуальні засоби захисту, запас продуктів і води, документи, кишеньковий ліхтарик.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 прямувати до найближчих захисних споруд, укриттів.</a:t>
            </a:r>
          </a:p>
          <a:p>
            <a:pPr indent="457200" algn="ctr">
              <a:buNone/>
              <a:defRPr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під час обстрілу стрілецькою зброєю?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ховатися в захищеному приміщенні (правило двох стін).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відкритому місці впасти на землю і закрити голову руками. Ефективним засобом є виступ, тротуар, бетонна сміттєва урна, сходинки ганку, канава або заглиблення в землі. Автомобілі та кіоски часто стають мішенями, тому за ними не можна ховатися.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Тіло повинно бути в максимально безпечному положенні (поза ембріона). Ногами ляжте в бік стрілянини. Прикривши голову руками та відкривши рот, щоб близький вибух не пошкодив барабанні перетинки.</a:t>
            </a:r>
          </a:p>
          <a:p>
            <a:pPr indent="457200" algn="ctr">
              <a:buNone/>
              <a:defRPr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 під час артобстрілів?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 ховатися в під’їздах, під арками,на сходових клітинах, в підвалах панельних будинків, біля автомобілів, автозаправок і під стінами будинків із легких конструкцій.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вогонь артилерії, мінометний обстріл, авіаційне бомбардування застали вас на шляху, негайно лягайте на землю, туди де є виступ або хоча б невелике заглиблення. Закривайте долонями вуха та відкривайте рот.</a:t>
            </a:r>
          </a:p>
          <a:p>
            <a:pPr indent="457200" algn="ctr">
              <a:buNone/>
              <a:defRPr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Що робити під час артобстрілів системами залпового вогню?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Ракету можна помітити та зреагувати, адже залп реактивної установки добре видно. Вдень це димні сліди ракет, а вночі – яскраві спалахи на обрії.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Ховайтеся в підвалах або в заглибленому приміщенні. Вибирайте місце в кутку між несучими стінами та недалеко від вікон і дверей для того, щоб миттєво покинути будинок у разі влучення снаряда.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виходьте з укриття ще 10 хвилин після обстрілу.</a:t>
            </a:r>
          </a:p>
          <a:p>
            <a:pPr indent="457200" algn="ctr">
              <a:buNone/>
              <a:defRPr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Що робити, якщо виявили підозрілий предмет?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наближатися до предмета, не пересувати його, не брати до рук, не розряджати, не кидати, не вдаряти по ньому, не розпалювати поряд багаття і не кидати в нього предмет.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Знаходячись поблизу незнайомого предмету, не курити. Не користуватися мобільним телефоном.</a:t>
            </a:r>
          </a:p>
          <a:p>
            <a:pPr indent="457200" algn="just">
              <a:buNone/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негайно повідомити поліцію або дорослих про знахідку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pPr algn="ctr">
              <a:lnSpc>
                <a:spcPts val="3840"/>
              </a:lnSpc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Інструктаж щодо правил поведінки в умовах воєнного стану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Інструктивно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технологічна карта</a:t>
            </a:r>
            <a:b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довідкового апарату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1495" y="404664"/>
            <a:ext cx="9132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65625"/>
            <a:ext cx="91206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довідкового апарату - це комплекс взаємозалежних і взаємодоповнюючих архівних довідників, баз даних про склад, зміст і місцезнаходження архівних фондів і (або) архівних документів, що створюється на єдиній науково-методичній основі для оперативного пошуку документів та найефективнішого використання інформації, що міститься в них. </a:t>
            </a: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Обов’язковими типами архівних довідників є описи, номенклатури, архівні каталоги, бази даних, що виконують функції цих довідників, а також покажчики, огляди архівних документів, історичні довідки до архівних фондів установи. </a:t>
            </a: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Архівні описи справ є базовими довідниками для створення інших видів довідкового апарату архіву, послуговуються пошуковими даними, закріпленими описом справ: номери фонду, опису, справи, аркушів у справі.  Опис складається з описових статей, підсумкового запису,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засвідчувального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напису і довідкового апарату до опису.  Номенклатури справ використовуються в архіві установи для визначення складу, змісту та місцезнаходження документів тимчасового (до 10 років) строку зберігання.</a:t>
            </a: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Складові опису:  титульний аркуш,  зміст,  передмова,  список скорочень,  перевідні таблиці архівних шифрів (у разі перероблення описів),  покажчики</a:t>
            </a:r>
          </a:p>
          <a:p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3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17AE278F-3450-4A0B-96F9-20E9BD9B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6" y="0"/>
            <a:ext cx="9108173" cy="6858000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мети використання документів і змісту документів архіву установи створюють різні види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предметні, тематичні тощо.</a:t>
            </a:r>
          </a:p>
          <a:p>
            <a:pPr marL="0" indent="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предметній картотеці картки групують за алфавітом предметних понять (фактів, подій, географічних назв) і осіб. Різновидами предметної картотеки є іменна та географічна картотеки.</a:t>
            </a:r>
          </a:p>
          <a:p>
            <a:pPr marL="0" indent="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тематичній картотеці картки групують у межах тем (відповідно до змісту документів, напрямів діяльності).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 тематичної картотеки - картотека з історії установи і картотека назв фондів.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Покажчики розробляють як самостійні архівні довідники (архівний покажчик) або як елемент довідкового апарату архіву установи (покажчики до описів справ, каталогів, оглядів архівних документів).  Покажчики складають до справ або документів одного опису, кількох описів фонду, усього фонду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пофондовий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покажчик), кількох фондів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міжфондовий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покажчик).  За формою покажчики можуть бути у вигляді аркушів, карток або в електронному вигляді.</a:t>
            </a:r>
          </a:p>
          <a:p>
            <a:pPr marL="0" indent="0" algn="ctr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ПОКАЖЧИКИ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види: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тематичні,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предметні (різновиди – іменні та географічні),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хронологічні,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внутрішньофондові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міжфондові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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міжархівні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9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D626203-090C-4436-882B-B16F3760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4539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Довідковий апарат архіву складається з описів справ постійного, тривалого (понад 10 років) зберігання, з особового складу,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справ, за якими обліковуються справи тимчасового зберігання, історичних довідок до архівних фондів.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архівах, де зберігається велика кількість справ, якими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користуються, можуть складатися довідкові картотеки і каталоги. 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Описи справ є базовими довідниками для створення інших видів довідкового апарату архіву, у яких використовуються пошукові дані того чи іншого архівного документа: номери фонду, опису, справи, аркушів у справі. </a:t>
            </a: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користуються в разі потреби пошуку документів і справ тимчасового (до 10 років) зберігання.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довідка до архівного фонду (колекції) виконує функції довідника, у якому в узагальненому вигляді подаються відомості з історії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фондоутворювача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фонду.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довідка складається під час першого надходження документів фонду до архіву. Вона містить три розділи: історія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фондоутворювача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історія фонду, характеристика документів фонду.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A169B54-FBDA-4DAE-A13F-79683C09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Довідковий апарат до документів архіву</a:t>
            </a:r>
            <a:br>
              <a:rPr lang="uk-UA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8C001-1CC2-40C1-B0BF-F73074A16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4581128"/>
            <a:ext cx="482453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70AAE96-D371-45AC-91BC-A16EB8168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потреби в архіві складаються довідкові картотеки або каталоги. Картотеки створюються до документів, якими користуються найчастіше (організаційно-розпорядчі, з особового складу, з комерційної діяльності тощо).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завдань використання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 в архіві можуть створюватись іменна, географічна, назв установ-контрагентів, з особового складу картотеки. У картки кожної картотеки заносяться відомості про осіб, установи, адреси, трудовий стаж, заробітну плату тощо з посиланням на номери фонду, описів, справ, аркушів, де містяться потрібні відомості. Картки в картотеках систематизуються за абеткою понять або хронологією подій, що містяться в них.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в архіві є декілька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вони можуть об'єднуватися в каталоги за предметно-тематичною, систематичною, географічною та іншими ознаками. </a:t>
            </a:r>
          </a:p>
        </p:txBody>
      </p:sp>
    </p:spTree>
    <p:extLst>
      <p:ext uri="{BB962C8B-B14F-4D97-AF65-F5344CB8AC3E}">
        <p14:creationId xmlns:p14="http://schemas.microsoft.com/office/powerpoint/2010/main" val="268543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49D76852-118F-4422-AF20-E9E4ABA1F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найсуттєвіших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-синтетичного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іерархічність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Дореволюційні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покажчики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каталоги,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інтен-сивністю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архівів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95250" indent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uk-UA" sz="1800" b="1" dirty="0">
                <a:solidFill>
                  <a:srgbClr val="EC6B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ослідовно побудовані елементи довідкового апарату забез­печують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багатоапекстний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інформаційний пошук. Його створен­ня та функціонування прямо залежить від </a:t>
            </a:r>
            <a:r>
              <a:rPr lang="uk-U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організаційно-мето­дичного забезпечення, наявності фінансування, інтенсивності користування документами.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0">
              <a:lnSpc>
                <a:spcPct val="107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uk-UA" sz="1800" b="1" dirty="0">
                <a:solidFill>
                  <a:srgbClr val="EC6B1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сновні вимоги до довідкового апарату полягають у забез­печенні багатоаспектного пошуку інформації на всіх рівнях НАФ, придатності для документів з різними носіями, застосуванні уні­фікованої методики складання архівних довідників.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BAB6C3-F98E-4DF7-A42E-004942229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665"/>
            <a:ext cx="8229600" cy="1143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9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D9B015C-3D7B-49DD-9E80-9C233BC6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70396"/>
            <a:ext cx="9036496" cy="5887604"/>
          </a:xfrm>
        </p:spPr>
        <p:txBody>
          <a:bodyPr>
            <a:normAutofit/>
          </a:bodyPr>
          <a:lstStyle/>
          <a:p>
            <a:pPr marL="0" marR="95250" indent="457200" algn="just">
              <a:lnSpc>
                <a:spcPct val="110000"/>
              </a:lnSpc>
              <a:buNone/>
            </a:pP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ДОВІДКОВИЙ АПАРАТ АРХІВІВ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 чітку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-видову структуру, розвиток якої відбувався від інвентарних описів до електронних довідників. Формування структури довід­кового апарату конкретного архіву передусім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детермінувалося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складом і змістом його фондів, інтенсивністю використання доку-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Ментної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інформації, матеріально-технічних можливостей архіву. Під </a:t>
            </a:r>
            <a:r>
              <a:rPr lang="uk-UA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-видовою структурою довідкового апарату 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розу­міють організований комплекс архівних довідників, відповідно до виконуваних ними функцій (горизонтальний рівень), та ієрархії комплексів документів (вертикальний рівень). Тип архівного довідника визначається його цільовим призначенням. Існують такі </a:t>
            </a:r>
            <a:r>
              <a:rPr lang="uk-UA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 архівних довідників: 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Центральний фондовий каталог, фондовий каталог архіву, архівний опис, архівний ка­талог, путівник по фондах архіву (архівів), покажчик, огляд до­кументів, анотований реєстр описів.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457200" algn="just">
              <a:lnSpc>
                <a:spcPct val="110000"/>
              </a:lnSpc>
              <a:buNone/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початок XXI ст. кількісні характеристики довідкового апа­рату державних архівів України були такими: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457200" algn="just">
              <a:lnSpc>
                <a:spcPct val="110000"/>
              </a:lnSpc>
              <a:buNone/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центральний фондовий каталог (представлено 180123 фондів);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457200" algn="just">
              <a:lnSpc>
                <a:spcPct val="110000"/>
              </a:lnSpc>
              <a:buNone/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описи (575652 одиниці);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457200" algn="just">
              <a:lnSpc>
                <a:spcPct val="110000"/>
              </a:lnSpc>
              <a:buNone/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каталоги державних архівів (представлено 11664533 те­матичних карток; 338823 на кінодокументи; 1040064 на фотодокументи; 117978 на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фонодокументи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2719 на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ві-деодокументи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тематично опрацьовано 18442 фонди, 6342415 од.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5250" indent="457200" algn="just">
              <a:lnSpc>
                <a:spcPct val="110000"/>
              </a:lnSpc>
              <a:buNone/>
            </a:pP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огляди архівних фондів (всього 1156, в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323 тематичних, 833 фондових).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51238E7-D884-4781-893B-9CA7487A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37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-видова структура довідкового апарату архівів</a:t>
            </a:r>
          </a:p>
        </p:txBody>
      </p:sp>
    </p:spTree>
    <p:extLst>
      <p:ext uri="{BB962C8B-B14F-4D97-AF65-F5344CB8AC3E}">
        <p14:creationId xmlns:p14="http://schemas.microsoft.com/office/powerpoint/2010/main" val="4278838269"/>
      </p:ext>
    </p:extLst>
  </p:cSld>
  <p:clrMapOvr>
    <a:masterClrMapping/>
  </p:clrMapOvr>
</p:sld>
</file>

<file path=ppt/theme/theme1.xml><?xml version="1.0" encoding="utf-8"?>
<a:theme xmlns:a="http://schemas.openxmlformats.org/drawingml/2006/main" name="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</Template>
  <TotalTime>2639</TotalTime>
  <Words>2063</Words>
  <Application>Microsoft Office PowerPoint</Application>
  <PresentationFormat>Екран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слайдів</vt:lpstr>
      </vt:variant>
      <vt:variant>
        <vt:i4>12</vt:i4>
      </vt:variant>
    </vt:vector>
  </HeadingPairs>
  <TitlesOfParts>
    <vt:vector size="24" baseType="lpstr">
      <vt:lpstr>Arial</vt:lpstr>
      <vt:lpstr>Ariston</vt:lpstr>
      <vt:lpstr>Bell MT</vt:lpstr>
      <vt:lpstr>Calibri</vt:lpstr>
      <vt:lpstr>Corbel</vt:lpstr>
      <vt:lpstr>Times New Roman</vt:lpstr>
      <vt:lpstr>Wingdings</vt:lpstr>
      <vt:lpstr>16</vt:lpstr>
      <vt:lpstr>15</vt:lpstr>
      <vt:lpstr>14</vt:lpstr>
      <vt:lpstr>11</vt:lpstr>
      <vt:lpstr>1</vt:lpstr>
      <vt:lpstr>               Тема : Створення довідкового апарату документів </vt:lpstr>
      <vt:lpstr>    </vt:lpstr>
      <vt:lpstr>   Інструктаж щодо правил поведінки в умовах воєнного стану</vt:lpstr>
      <vt:lpstr>Інструктивно технологічна карта Система довідкового апарату</vt:lpstr>
      <vt:lpstr>Презентація PowerPoint</vt:lpstr>
      <vt:lpstr>        Довідковий апарат до документів архіву </vt:lpstr>
      <vt:lpstr>Презентація PowerPoint</vt:lpstr>
      <vt:lpstr>Презентація PowerPoint</vt:lpstr>
      <vt:lpstr>Типо-видова структура довідкового апарату архівів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14.04.2020       16 група Тема 5. Маркетингова діяльність підприємства, установи, організації 24 ГОДИНИ П.Т.5.2 Ділові бесіди з персоналом</dc:title>
  <dc:creator>Олександр</dc:creator>
  <cp:lastModifiedBy>HP 450</cp:lastModifiedBy>
  <cp:revision>109</cp:revision>
  <dcterms:created xsi:type="dcterms:W3CDTF">2020-04-10T10:43:53Z</dcterms:created>
  <dcterms:modified xsi:type="dcterms:W3CDTF">2024-03-04T14:25:06Z</dcterms:modified>
</cp:coreProperties>
</file>