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735763" cy="9799638"/>
  <p:defaultTextStyle>
    <a:defPPr>
      <a:defRPr lang="ru-RU"/>
    </a:defPPr>
    <a:lvl1pPr algn="l" defTabSz="912813" rtl="0" fontAlgn="base">
      <a:spcBef>
        <a:spcPct val="0"/>
      </a:spcBef>
      <a:spcAft>
        <a:spcPct val="0"/>
      </a:spcAft>
      <a:defRPr kern="1200">
        <a:solidFill>
          <a:schemeClr val="tx1"/>
        </a:solidFill>
        <a:latin typeface="Arial" panose="020B0604020202020204" pitchFamily="34" charset="0"/>
        <a:ea typeface="+mn-ea"/>
        <a:cs typeface="+mn-cs"/>
      </a:defRPr>
    </a:lvl1pPr>
    <a:lvl2pPr marL="455613" indent="1588" algn="l" defTabSz="912813" rtl="0" fontAlgn="base">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912813" rtl="0" fontAlgn="base">
      <a:spcBef>
        <a:spcPct val="0"/>
      </a:spcBef>
      <a:spcAft>
        <a:spcPct val="0"/>
      </a:spcAft>
      <a:defRPr kern="1200">
        <a:solidFill>
          <a:schemeClr val="tx1"/>
        </a:solidFill>
        <a:latin typeface="Arial" panose="020B0604020202020204" pitchFamily="34" charset="0"/>
        <a:ea typeface="+mn-ea"/>
        <a:cs typeface="+mn-cs"/>
      </a:defRPr>
    </a:lvl3pPr>
    <a:lvl4pPr marL="1370013" indent="1588" algn="l" defTabSz="912813" rtl="0" fontAlgn="base">
      <a:spcBef>
        <a:spcPct val="0"/>
      </a:spcBef>
      <a:spcAft>
        <a:spcPct val="0"/>
      </a:spcAft>
      <a:defRPr kern="1200">
        <a:solidFill>
          <a:schemeClr val="tx1"/>
        </a:solidFill>
        <a:latin typeface="Arial" panose="020B0604020202020204" pitchFamily="34" charset="0"/>
        <a:ea typeface="+mn-ea"/>
        <a:cs typeface="+mn-cs"/>
      </a:defRPr>
    </a:lvl4pPr>
    <a:lvl5pPr marL="1827213" indent="1588" algn="l" defTabSz="912813"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19413"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Lucida Sans Unicode" panose="020B0602030504020204" pitchFamily="34" charset="0"/>
              </a:defRPr>
            </a:lvl1pPr>
          </a:lstStyle>
          <a:p>
            <a:endParaRPr lang="ru-RU" altLang="ru-RU"/>
          </a:p>
        </p:txBody>
      </p:sp>
      <p:sp>
        <p:nvSpPr>
          <p:cNvPr id="50179" name="Rectangle 3"/>
          <p:cNvSpPr>
            <a:spLocks noGrp="1" noChangeArrowheads="1"/>
          </p:cNvSpPr>
          <p:nvPr>
            <p:ph type="dt" idx="1"/>
          </p:nvPr>
        </p:nvSpPr>
        <p:spPr bwMode="auto">
          <a:xfrm>
            <a:off x="3814763" y="0"/>
            <a:ext cx="2919412"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Lucida Sans Unicode" panose="020B0602030504020204" pitchFamily="34" charset="0"/>
              </a:defRPr>
            </a:lvl1pPr>
          </a:lstStyle>
          <a:p>
            <a:fld id="{8D5BF815-1BB3-4267-B465-A0C6679FAC9A}" type="datetimeFigureOut">
              <a:rPr lang="ru-RU" altLang="ru-RU"/>
              <a:pPr/>
              <a:t>14.11.2020</a:t>
            </a:fld>
            <a:endParaRPr lang="ru-RU" altLang="ru-RU"/>
          </a:p>
        </p:txBody>
      </p:sp>
      <p:sp>
        <p:nvSpPr>
          <p:cNvPr id="50180" name="Rectangle 4"/>
          <p:cNvSpPr>
            <a:spLocks noGrp="1" noRot="1" noChangeAspect="1" noChangeArrowheads="1" noTextEdit="1"/>
          </p:cNvSpPr>
          <p:nvPr>
            <p:ph type="sldImg" idx="2"/>
          </p:nvPr>
        </p:nvSpPr>
        <p:spPr bwMode="auto">
          <a:xfrm>
            <a:off x="917575" y="735013"/>
            <a:ext cx="4900613" cy="36750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673100" y="4654550"/>
            <a:ext cx="5389563"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50182" name="Rectangle 6"/>
          <p:cNvSpPr>
            <a:spLocks noGrp="1" noChangeArrowheads="1"/>
          </p:cNvSpPr>
          <p:nvPr>
            <p:ph type="ftr" sz="quarter" idx="4"/>
          </p:nvPr>
        </p:nvSpPr>
        <p:spPr bwMode="auto">
          <a:xfrm>
            <a:off x="0" y="9307513"/>
            <a:ext cx="2919413"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Lucida Sans Unicode" panose="020B0602030504020204" pitchFamily="34" charset="0"/>
              </a:defRPr>
            </a:lvl1pPr>
          </a:lstStyle>
          <a:p>
            <a:endParaRPr lang="ru-RU" altLang="ru-RU"/>
          </a:p>
        </p:txBody>
      </p:sp>
      <p:sp>
        <p:nvSpPr>
          <p:cNvPr id="50183" name="Rectangle 7"/>
          <p:cNvSpPr>
            <a:spLocks noGrp="1" noChangeArrowheads="1"/>
          </p:cNvSpPr>
          <p:nvPr>
            <p:ph type="sldNum" sz="quarter" idx="5"/>
          </p:nvPr>
        </p:nvSpPr>
        <p:spPr bwMode="auto">
          <a:xfrm>
            <a:off x="3814763" y="9307513"/>
            <a:ext cx="2919412"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Lucida Sans Unicode" panose="020B0602030504020204" pitchFamily="34" charset="0"/>
              </a:defRPr>
            </a:lvl1pPr>
          </a:lstStyle>
          <a:p>
            <a:fld id="{015F0A4F-0E38-45FC-9B5E-52D8CA5A9271}" type="slidenum">
              <a:rPr lang="ru-RU" altLang="ru-RU"/>
              <a:pPr/>
              <a:t>‹#›</a:t>
            </a:fld>
            <a:endParaRPr lang="ru-RU" altLang="ru-RU"/>
          </a:p>
        </p:txBody>
      </p:sp>
    </p:spTree>
    <p:extLst>
      <p:ext uri="{BB962C8B-B14F-4D97-AF65-F5344CB8AC3E}">
        <p14:creationId xmlns:p14="http://schemas.microsoft.com/office/powerpoint/2010/main" val="1599944599"/>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Calibri" panose="020F0502020204030204" pitchFamily="34" charset="0"/>
        <a:ea typeface="+mn-ea"/>
        <a:cs typeface="+mn-cs"/>
      </a:defRPr>
    </a:lvl1pPr>
    <a:lvl2pPr marL="455613" indent="1588" algn="l" defTabSz="912813" rtl="0" fontAlgn="base">
      <a:spcBef>
        <a:spcPct val="30000"/>
      </a:spcBef>
      <a:spcAft>
        <a:spcPct val="0"/>
      </a:spcAft>
      <a:defRPr sz="1200" kern="1200">
        <a:solidFill>
          <a:schemeClr val="tx1"/>
        </a:solidFill>
        <a:latin typeface="Calibri" panose="020F0502020204030204" pitchFamily="34" charset="0"/>
        <a:ea typeface="+mn-ea"/>
        <a:cs typeface="+mn-cs"/>
      </a:defRPr>
    </a:lvl2pPr>
    <a:lvl3pPr marL="912813" indent="1588" algn="l" defTabSz="912813" rtl="0" fontAlgn="base">
      <a:spcBef>
        <a:spcPct val="30000"/>
      </a:spcBef>
      <a:spcAft>
        <a:spcPct val="0"/>
      </a:spcAft>
      <a:defRPr sz="1200" kern="1200">
        <a:solidFill>
          <a:schemeClr val="tx1"/>
        </a:solidFill>
        <a:latin typeface="Calibri" panose="020F0502020204030204" pitchFamily="34" charset="0"/>
        <a:ea typeface="+mn-ea"/>
        <a:cs typeface="+mn-cs"/>
      </a:defRPr>
    </a:lvl3pPr>
    <a:lvl4pPr marL="1370013" indent="1588" algn="l" defTabSz="912813" rtl="0" fontAlgn="base">
      <a:spcBef>
        <a:spcPct val="30000"/>
      </a:spcBef>
      <a:spcAft>
        <a:spcPct val="0"/>
      </a:spcAft>
      <a:defRPr sz="1200" kern="1200">
        <a:solidFill>
          <a:schemeClr val="tx1"/>
        </a:solidFill>
        <a:latin typeface="Calibri" panose="020F0502020204030204" pitchFamily="34" charset="0"/>
        <a:ea typeface="+mn-ea"/>
        <a:cs typeface="+mn-cs"/>
      </a:defRPr>
    </a:lvl4pPr>
    <a:lvl5pPr marL="1827213" indent="1588" algn="l" defTabSz="912813" rtl="0" fontAlgn="base">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auto">
              <a:spcBef>
                <a:spcPts val="0"/>
              </a:spcBef>
              <a:spcAft>
                <a:spcPts val="0"/>
              </a:spcAft>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defTabSz="914400" fontAlgn="auto">
                <a:spcBef>
                  <a:spcPts val="0"/>
                </a:spcBef>
                <a:spcAft>
                  <a:spcPts val="0"/>
                </a:spcAft>
                <a:defRPr/>
              </a:pPr>
              <a:endParaRPr lang="en-US">
                <a:latin typeface="+mn-lt"/>
              </a:endParaRPr>
            </a:p>
          </p:txBody>
        </p:sp>
        <p:sp>
          <p:nvSpPr>
            <p:cNvPr id="7" name="Полилиния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defTabSz="914400" fontAlgn="auto">
                <a:spcBef>
                  <a:spcPts val="0"/>
                </a:spcBef>
                <a:spcAft>
                  <a:spcPts val="0"/>
                </a:spcAft>
                <a:defRPr/>
              </a:pPr>
              <a:endParaRPr lang="en-US">
                <a:latin typeface="+mn-lt"/>
              </a:endParaRPr>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auto">
                <a:spcBef>
                  <a:spcPts val="0"/>
                </a:spcBef>
                <a:spcAft>
                  <a:spcPts val="0"/>
                </a:spcAft>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smtClean="0">
                <a:solidFill>
                  <a:srgbClr val="FFFFFF"/>
                </a:solidFill>
              </a:defRPr>
            </a:lvl1pPr>
            <a:extLst/>
          </a:lstStyle>
          <a:p>
            <a:pPr>
              <a:defRPr/>
            </a:pPr>
            <a:fld id="{BACE5BE0-05C5-40C7-AAEA-3AFBF5CE4DB9}" type="datetime1">
              <a:rPr lang="ru-RU"/>
              <a:pPr>
                <a:defRPr/>
              </a:pPr>
              <a:t>14.11.2020</a:t>
            </a:fld>
            <a:endParaRPr lang="ru-RU"/>
          </a:p>
        </p:txBody>
      </p:sp>
      <p:sp>
        <p:nvSpPr>
          <p:cNvPr id="12" name="Нижний колонтитул 18"/>
          <p:cNvSpPr>
            <a:spLocks noGrp="1"/>
          </p:cNvSpPr>
          <p:nvPr>
            <p:ph type="ftr" sz="quarter" idx="11"/>
          </p:nvPr>
        </p:nvSpPr>
        <p:spPr/>
        <p:txBody>
          <a:bodyPr/>
          <a:lstStyle>
            <a:lvl1pPr>
              <a:defRPr>
                <a:solidFill>
                  <a:srgbClr val="E8F0F4"/>
                </a:solidFill>
              </a:defRPr>
            </a:lvl1pPr>
          </a:lstStyle>
          <a:p>
            <a:endParaRPr lang="ru-RU" altLang="ru-RU"/>
          </a:p>
        </p:txBody>
      </p:sp>
      <p:sp>
        <p:nvSpPr>
          <p:cNvPr id="13" name="Номер слайда 26"/>
          <p:cNvSpPr>
            <a:spLocks noGrp="1"/>
          </p:cNvSpPr>
          <p:nvPr>
            <p:ph type="sldNum" sz="quarter" idx="12"/>
          </p:nvPr>
        </p:nvSpPr>
        <p:spPr/>
        <p:txBody>
          <a:bodyPr/>
          <a:lstStyle>
            <a:lvl1pPr>
              <a:defRPr>
                <a:solidFill>
                  <a:srgbClr val="FFFFFF"/>
                </a:solidFill>
              </a:defRPr>
            </a:lvl1pPr>
          </a:lstStyle>
          <a:p>
            <a:fld id="{786A0201-B34E-4045-8296-8FD3CE36E9F5}" type="slidenum">
              <a:rPr lang="ru-RU" altLang="ru-RU"/>
              <a:pPr/>
              <a:t>‹#›</a:t>
            </a:fld>
            <a:endParaRPr lang="ru-RU" altLang="ru-RU"/>
          </a:p>
        </p:txBody>
      </p:sp>
    </p:spTree>
    <p:extLst>
      <p:ext uri="{BB962C8B-B14F-4D97-AF65-F5344CB8AC3E}">
        <p14:creationId xmlns:p14="http://schemas.microsoft.com/office/powerpoint/2010/main" val="1619906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CBFDF6A9-35D2-4CFA-8575-71FF66E78101}" type="datetime1">
              <a:rPr lang="ru-RU"/>
              <a:pPr>
                <a:defRPr/>
              </a:pPr>
              <a:t>14.11.2020</a:t>
            </a:fld>
            <a:endParaRPr lang="ru-RU"/>
          </a:p>
        </p:txBody>
      </p:sp>
      <p:sp>
        <p:nvSpPr>
          <p:cNvPr id="5" name="Нижний колонтитул 21"/>
          <p:cNvSpPr>
            <a:spLocks noGrp="1"/>
          </p:cNvSpPr>
          <p:nvPr>
            <p:ph type="ftr" sz="quarter" idx="11"/>
          </p:nvPr>
        </p:nvSpPr>
        <p:spPr/>
        <p:txBody>
          <a:bodyPr/>
          <a:lstStyle>
            <a:lvl1pPr>
              <a:defRPr/>
            </a:lvl1pPr>
          </a:lstStyle>
          <a:p>
            <a:endParaRPr lang="ru-RU" altLang="ru-RU"/>
          </a:p>
        </p:txBody>
      </p:sp>
      <p:sp>
        <p:nvSpPr>
          <p:cNvPr id="6" name="Номер слайда 17"/>
          <p:cNvSpPr>
            <a:spLocks noGrp="1"/>
          </p:cNvSpPr>
          <p:nvPr>
            <p:ph type="sldNum" sz="quarter" idx="12"/>
          </p:nvPr>
        </p:nvSpPr>
        <p:spPr/>
        <p:txBody>
          <a:bodyPr/>
          <a:lstStyle>
            <a:lvl1pPr>
              <a:defRPr/>
            </a:lvl1pPr>
          </a:lstStyle>
          <a:p>
            <a:fld id="{0B2CEBA7-8168-44B6-8947-AAE99C4F64E0}" type="slidenum">
              <a:rPr lang="ru-RU" altLang="ru-RU"/>
              <a:pPr/>
              <a:t>‹#›</a:t>
            </a:fld>
            <a:endParaRPr lang="ru-RU" altLang="ru-RU"/>
          </a:p>
        </p:txBody>
      </p:sp>
    </p:spTree>
    <p:extLst>
      <p:ext uri="{BB962C8B-B14F-4D97-AF65-F5344CB8AC3E}">
        <p14:creationId xmlns:p14="http://schemas.microsoft.com/office/powerpoint/2010/main" val="423785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EA34579A-C3C4-466F-A8F2-85171F89517A}" type="datetime1">
              <a:rPr lang="ru-RU"/>
              <a:pPr>
                <a:defRPr/>
              </a:pPr>
              <a:t>14.11.2020</a:t>
            </a:fld>
            <a:endParaRPr lang="ru-RU"/>
          </a:p>
        </p:txBody>
      </p:sp>
      <p:sp>
        <p:nvSpPr>
          <p:cNvPr id="5" name="Нижний колонтитул 21"/>
          <p:cNvSpPr>
            <a:spLocks noGrp="1"/>
          </p:cNvSpPr>
          <p:nvPr>
            <p:ph type="ftr" sz="quarter" idx="11"/>
          </p:nvPr>
        </p:nvSpPr>
        <p:spPr/>
        <p:txBody>
          <a:bodyPr/>
          <a:lstStyle>
            <a:lvl1pPr>
              <a:defRPr/>
            </a:lvl1pPr>
          </a:lstStyle>
          <a:p>
            <a:endParaRPr lang="ru-RU" altLang="ru-RU"/>
          </a:p>
        </p:txBody>
      </p:sp>
      <p:sp>
        <p:nvSpPr>
          <p:cNvPr id="6" name="Номер слайда 17"/>
          <p:cNvSpPr>
            <a:spLocks noGrp="1"/>
          </p:cNvSpPr>
          <p:nvPr>
            <p:ph type="sldNum" sz="quarter" idx="12"/>
          </p:nvPr>
        </p:nvSpPr>
        <p:spPr/>
        <p:txBody>
          <a:bodyPr/>
          <a:lstStyle>
            <a:lvl1pPr>
              <a:defRPr/>
            </a:lvl1pPr>
          </a:lstStyle>
          <a:p>
            <a:fld id="{7560BF62-2BFD-4C9F-8C36-5ACCA4458E0D}" type="slidenum">
              <a:rPr lang="ru-RU" altLang="ru-RU"/>
              <a:pPr/>
              <a:t>‹#›</a:t>
            </a:fld>
            <a:endParaRPr lang="ru-RU" altLang="ru-RU"/>
          </a:p>
        </p:txBody>
      </p:sp>
    </p:spTree>
    <p:extLst>
      <p:ext uri="{BB962C8B-B14F-4D97-AF65-F5344CB8AC3E}">
        <p14:creationId xmlns:p14="http://schemas.microsoft.com/office/powerpoint/2010/main" val="273029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92635CB2-BC63-4E02-A45E-8C8EC13A744A}" type="datetime1">
              <a:rPr lang="ru-RU"/>
              <a:pPr>
                <a:defRPr/>
              </a:pPr>
              <a:t>14.11.2020</a:t>
            </a:fld>
            <a:endParaRPr lang="ru-RU"/>
          </a:p>
        </p:txBody>
      </p:sp>
      <p:sp>
        <p:nvSpPr>
          <p:cNvPr id="5" name="Нижний колонтитул 21"/>
          <p:cNvSpPr>
            <a:spLocks noGrp="1"/>
          </p:cNvSpPr>
          <p:nvPr>
            <p:ph type="ftr" sz="quarter" idx="11"/>
          </p:nvPr>
        </p:nvSpPr>
        <p:spPr/>
        <p:txBody>
          <a:bodyPr/>
          <a:lstStyle>
            <a:lvl1pPr>
              <a:defRPr/>
            </a:lvl1pPr>
          </a:lstStyle>
          <a:p>
            <a:endParaRPr lang="ru-RU" altLang="ru-RU"/>
          </a:p>
        </p:txBody>
      </p:sp>
      <p:sp>
        <p:nvSpPr>
          <p:cNvPr id="6" name="Номер слайда 17"/>
          <p:cNvSpPr>
            <a:spLocks noGrp="1"/>
          </p:cNvSpPr>
          <p:nvPr>
            <p:ph type="sldNum" sz="quarter" idx="12"/>
          </p:nvPr>
        </p:nvSpPr>
        <p:spPr/>
        <p:txBody>
          <a:bodyPr/>
          <a:lstStyle>
            <a:lvl1pPr>
              <a:defRPr/>
            </a:lvl1pPr>
          </a:lstStyle>
          <a:p>
            <a:fld id="{36CE236A-F3A8-4CF3-9FA9-4175044A3633}" type="slidenum">
              <a:rPr lang="ru-RU" altLang="ru-RU"/>
              <a:pPr/>
              <a:t>‹#›</a:t>
            </a:fld>
            <a:endParaRPr lang="ru-RU" altLang="ru-RU"/>
          </a:p>
        </p:txBody>
      </p:sp>
    </p:spTree>
    <p:extLst>
      <p:ext uri="{BB962C8B-B14F-4D97-AF65-F5344CB8AC3E}">
        <p14:creationId xmlns:p14="http://schemas.microsoft.com/office/powerpoint/2010/main" val="2151175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Нашивка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fontAlgn="auto">
              <a:spcBef>
                <a:spcPts val="0"/>
              </a:spcBef>
              <a:spcAft>
                <a:spcPts val="0"/>
              </a:spcAft>
              <a:defRPr/>
            </a:pPr>
            <a:endParaRPr lang="en-US"/>
          </a:p>
        </p:txBody>
      </p:sp>
      <p:sp>
        <p:nvSpPr>
          <p:cNvPr id="5" name="Нашивка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fontAlgn="auto">
              <a:spcBef>
                <a:spcPts val="0"/>
              </a:spcBef>
              <a:spcAft>
                <a:spcPts val="0"/>
              </a:spcAft>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AFF4FE46-1CE9-4414-826B-2AC99B238FF5}" type="datetime1">
              <a:rPr lang="ru-RU"/>
              <a:pPr>
                <a:defRPr/>
              </a:pPr>
              <a:t>14.11.2020</a:t>
            </a:fld>
            <a:endParaRPr lang="ru-RU"/>
          </a:p>
        </p:txBody>
      </p:sp>
      <p:sp>
        <p:nvSpPr>
          <p:cNvPr id="7" name="Нижний колонтитул 4"/>
          <p:cNvSpPr>
            <a:spLocks noGrp="1"/>
          </p:cNvSpPr>
          <p:nvPr>
            <p:ph type="ftr" sz="quarter" idx="11"/>
          </p:nvPr>
        </p:nvSpPr>
        <p:spPr/>
        <p:txBody>
          <a:bodyPr/>
          <a:lstStyle>
            <a:lvl1pPr>
              <a:defRPr/>
            </a:lvl1pPr>
          </a:lstStyle>
          <a:p>
            <a:endParaRPr lang="ru-RU" altLang="ru-RU"/>
          </a:p>
        </p:txBody>
      </p:sp>
      <p:sp>
        <p:nvSpPr>
          <p:cNvPr id="8" name="Номер слайда 5"/>
          <p:cNvSpPr>
            <a:spLocks noGrp="1"/>
          </p:cNvSpPr>
          <p:nvPr>
            <p:ph type="sldNum" sz="quarter" idx="12"/>
          </p:nvPr>
        </p:nvSpPr>
        <p:spPr/>
        <p:txBody>
          <a:bodyPr/>
          <a:lstStyle>
            <a:lvl1pPr>
              <a:defRPr/>
            </a:lvl1pPr>
          </a:lstStyle>
          <a:p>
            <a:fld id="{9CEE850B-1ED7-4846-B248-A51CCD3258C9}" type="slidenum">
              <a:rPr lang="ru-RU" altLang="ru-RU"/>
              <a:pPr/>
              <a:t>‹#›</a:t>
            </a:fld>
            <a:endParaRPr lang="ru-RU" altLang="ru-RU"/>
          </a:p>
        </p:txBody>
      </p:sp>
    </p:spTree>
    <p:extLst>
      <p:ext uri="{BB962C8B-B14F-4D97-AF65-F5344CB8AC3E}">
        <p14:creationId xmlns:p14="http://schemas.microsoft.com/office/powerpoint/2010/main" val="6334715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lstStyle>
          <a:p>
            <a:pPr>
              <a:defRPr/>
            </a:pPr>
            <a:fld id="{3A1DC1F0-42C9-4CEA-8FC2-706B4E464D7A}" type="datetime1">
              <a:rPr lang="ru-RU"/>
              <a:pPr>
                <a:defRPr/>
              </a:pPr>
              <a:t>14.11.2020</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6F278F7A-8FAF-420F-9A1C-BA0E046C5DC0}" type="slidenum">
              <a:rPr lang="ru-RU" altLang="ru-RU"/>
              <a:pPr/>
              <a:t>‹#›</a:t>
            </a:fld>
            <a:endParaRPr lang="ru-RU" altLang="ru-RU"/>
          </a:p>
        </p:txBody>
      </p:sp>
    </p:spTree>
    <p:extLst>
      <p:ext uri="{BB962C8B-B14F-4D97-AF65-F5344CB8AC3E}">
        <p14:creationId xmlns:p14="http://schemas.microsoft.com/office/powerpoint/2010/main" val="68393626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214DEA5E-41BE-46BC-80B9-8224B4FAD8B4}" type="datetime1">
              <a:rPr lang="ru-RU"/>
              <a:pPr>
                <a:defRPr/>
              </a:pPr>
              <a:t>14.11.2020</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3EB363E7-0898-431A-BD03-D1440C543410}" type="slidenum">
              <a:rPr lang="ru-RU" altLang="ru-RU"/>
              <a:pPr/>
              <a:t>‹#›</a:t>
            </a:fld>
            <a:endParaRPr lang="ru-RU" altLang="ru-RU"/>
          </a:p>
        </p:txBody>
      </p:sp>
    </p:spTree>
    <p:extLst>
      <p:ext uri="{BB962C8B-B14F-4D97-AF65-F5344CB8AC3E}">
        <p14:creationId xmlns:p14="http://schemas.microsoft.com/office/powerpoint/2010/main" val="190398592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lstStyle>
          <a:p>
            <a:pPr>
              <a:defRPr/>
            </a:pPr>
            <a:fld id="{EE2348CD-47AF-4D79-A8C6-C0C69905F34D}" type="datetime1">
              <a:rPr lang="ru-RU"/>
              <a:pPr>
                <a:defRPr/>
              </a:pPr>
              <a:t>14.11.2020</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1B86A573-D498-44D0-A003-7FDB5C7ECA66}" type="slidenum">
              <a:rPr lang="ru-RU" altLang="ru-RU"/>
              <a:pPr/>
              <a:t>‹#›</a:t>
            </a:fld>
            <a:endParaRPr lang="ru-RU" altLang="ru-RU"/>
          </a:p>
        </p:txBody>
      </p:sp>
    </p:spTree>
    <p:extLst>
      <p:ext uri="{BB962C8B-B14F-4D97-AF65-F5344CB8AC3E}">
        <p14:creationId xmlns:p14="http://schemas.microsoft.com/office/powerpoint/2010/main" val="404783512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1E8ACE62-F169-46F4-BC50-C88E38A5CE93}" type="datetime1">
              <a:rPr lang="ru-RU"/>
              <a:pPr>
                <a:defRPr/>
              </a:pPr>
              <a:t>14.11.2020</a:t>
            </a:fld>
            <a:endParaRPr lang="ru-RU"/>
          </a:p>
        </p:txBody>
      </p:sp>
      <p:sp>
        <p:nvSpPr>
          <p:cNvPr id="3" name="Нижний колонтитул 21"/>
          <p:cNvSpPr>
            <a:spLocks noGrp="1"/>
          </p:cNvSpPr>
          <p:nvPr>
            <p:ph type="ftr" sz="quarter" idx="11"/>
          </p:nvPr>
        </p:nvSpPr>
        <p:spPr/>
        <p:txBody>
          <a:bodyPr/>
          <a:lstStyle>
            <a:lvl1pPr>
              <a:defRPr/>
            </a:lvl1pPr>
          </a:lstStyle>
          <a:p>
            <a:endParaRPr lang="ru-RU" altLang="ru-RU"/>
          </a:p>
        </p:txBody>
      </p:sp>
      <p:sp>
        <p:nvSpPr>
          <p:cNvPr id="4" name="Номер слайда 17"/>
          <p:cNvSpPr>
            <a:spLocks noGrp="1"/>
          </p:cNvSpPr>
          <p:nvPr>
            <p:ph type="sldNum" sz="quarter" idx="12"/>
          </p:nvPr>
        </p:nvSpPr>
        <p:spPr/>
        <p:txBody>
          <a:bodyPr/>
          <a:lstStyle>
            <a:lvl1pPr>
              <a:defRPr/>
            </a:lvl1pPr>
          </a:lstStyle>
          <a:p>
            <a:fld id="{886E0502-C136-4687-A86D-BB98447C5D70}" type="slidenum">
              <a:rPr lang="ru-RU" altLang="ru-RU"/>
              <a:pPr/>
              <a:t>‹#›</a:t>
            </a:fld>
            <a:endParaRPr lang="ru-RU" altLang="ru-RU"/>
          </a:p>
        </p:txBody>
      </p:sp>
    </p:spTree>
    <p:extLst>
      <p:ext uri="{BB962C8B-B14F-4D97-AF65-F5344CB8AC3E}">
        <p14:creationId xmlns:p14="http://schemas.microsoft.com/office/powerpoint/2010/main" val="185114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64F4A1AD-7458-401A-AA2B-52B3F52CC37C}" type="datetime1">
              <a:rPr lang="ru-RU"/>
              <a:pPr>
                <a:defRPr/>
              </a:pPr>
              <a:t>14.11.2020</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A633B92A-B112-4012-9F7C-41B17DE6E208}" type="slidenum">
              <a:rPr lang="ru-RU" altLang="ru-RU"/>
              <a:pPr/>
              <a:t>‹#›</a:t>
            </a:fld>
            <a:endParaRPr lang="ru-RU" altLang="ru-RU"/>
          </a:p>
        </p:txBody>
      </p:sp>
    </p:spTree>
    <p:extLst>
      <p:ext uri="{BB962C8B-B14F-4D97-AF65-F5344CB8AC3E}">
        <p14:creationId xmlns:p14="http://schemas.microsoft.com/office/powerpoint/2010/main" val="276379275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defTabSz="914400" fontAlgn="auto">
              <a:spcBef>
                <a:spcPts val="0"/>
              </a:spcBef>
              <a:spcAft>
                <a:spcPts val="0"/>
              </a:spcAft>
              <a:defRPr/>
            </a:pPr>
            <a:endParaRPr lang="en-US">
              <a:latin typeface="+mn-lt"/>
            </a:endParaRPr>
          </a:p>
        </p:txBody>
      </p:sp>
      <p:sp>
        <p:nvSpPr>
          <p:cNvPr id="6" name="Полилиния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defTabSz="914400" fontAlgn="auto">
              <a:spcBef>
                <a:spcPts val="0"/>
              </a:spcBef>
              <a:spcAft>
                <a:spcPts val="0"/>
              </a:spcAft>
              <a:defRPr/>
            </a:pPr>
            <a:endParaRPr lang="en-US">
              <a:latin typeface="+mn-lt"/>
            </a:endParaRPr>
          </a:p>
        </p:txBody>
      </p:sp>
      <p:sp>
        <p:nvSpPr>
          <p:cNvPr id="7" name="Прямоугольный треугольник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auto">
              <a:spcBef>
                <a:spcPts val="0"/>
              </a:spcBef>
              <a:spcAft>
                <a:spcPts val="0"/>
              </a:spcAft>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fontAlgn="auto">
              <a:spcBef>
                <a:spcPts val="0"/>
              </a:spcBef>
              <a:spcAft>
                <a:spcPts val="0"/>
              </a:spcAft>
              <a:defRPr/>
            </a:pPr>
            <a:endParaRPr lang="en-US"/>
          </a:p>
        </p:txBody>
      </p:sp>
      <p:sp>
        <p:nvSpPr>
          <p:cNvPr id="10" name="Нашивка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defTabSz="914400" fontAlgn="auto">
              <a:spcBef>
                <a:spcPts val="0"/>
              </a:spcBef>
              <a:spcAft>
                <a:spcPts val="0"/>
              </a:spcAft>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smtClean="0">
                <a:solidFill>
                  <a:schemeClr val="tx1"/>
                </a:solidFill>
              </a:defRPr>
            </a:lvl1pPr>
            <a:extLst/>
          </a:lstStyle>
          <a:p>
            <a:pPr>
              <a:defRPr/>
            </a:pPr>
            <a:fld id="{A0B66010-9A88-4657-81D8-EE4452B7A781}" type="datetime1">
              <a:rPr lang="ru-RU"/>
              <a:pPr>
                <a:defRPr/>
              </a:pPr>
              <a:t>14.11.2020</a:t>
            </a:fld>
            <a:endParaRPr lang="ru-RU"/>
          </a:p>
        </p:txBody>
      </p:sp>
      <p:sp>
        <p:nvSpPr>
          <p:cNvPr id="12" name="Нижний колонтитул 5"/>
          <p:cNvSpPr>
            <a:spLocks noGrp="1"/>
          </p:cNvSpPr>
          <p:nvPr>
            <p:ph type="ftr" sz="quarter" idx="11"/>
          </p:nvPr>
        </p:nvSpPr>
        <p:spPr/>
        <p:txBody>
          <a:bodyPr/>
          <a:lstStyle>
            <a:lvl1pPr>
              <a:defRPr/>
            </a:lvl1pPr>
          </a:lstStyle>
          <a:p>
            <a:endParaRPr lang="ru-RU" altLang="ru-RU"/>
          </a:p>
        </p:txBody>
      </p:sp>
      <p:sp>
        <p:nvSpPr>
          <p:cNvPr id="13" name="Номер слайда 6"/>
          <p:cNvSpPr>
            <a:spLocks noGrp="1"/>
          </p:cNvSpPr>
          <p:nvPr>
            <p:ph type="sldNum" sz="quarter" idx="12"/>
          </p:nvPr>
        </p:nvSpPr>
        <p:spPr/>
        <p:txBody>
          <a:bodyPr/>
          <a:lstStyle>
            <a:lvl1pPr>
              <a:defRPr/>
            </a:lvl1pPr>
          </a:lstStyle>
          <a:p>
            <a:fld id="{6341E461-5791-416A-93C8-DBD64F7CA309}" type="slidenum">
              <a:rPr lang="ru-RU" altLang="ru-RU"/>
              <a:pPr/>
              <a:t>‹#›</a:t>
            </a:fld>
            <a:endParaRPr lang="ru-RU" altLang="ru-RU"/>
          </a:p>
        </p:txBody>
      </p:sp>
    </p:spTree>
    <p:extLst>
      <p:ext uri="{BB962C8B-B14F-4D97-AF65-F5344CB8AC3E}">
        <p14:creationId xmlns:p14="http://schemas.microsoft.com/office/powerpoint/2010/main" val="391530685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defTabSz="914400" fontAlgn="auto">
              <a:spcBef>
                <a:spcPts val="0"/>
              </a:spcBef>
              <a:spcAft>
                <a:spcPts val="0"/>
              </a:spcAft>
              <a:defRPr/>
            </a:pPr>
            <a:endParaRPr lang="en-US">
              <a:latin typeface="+mn-lt"/>
            </a:endParaRPr>
          </a:p>
        </p:txBody>
      </p:sp>
      <p:sp>
        <p:nvSpPr>
          <p:cNvPr id="12" name="Полилиния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defTabSz="914400" fontAlgn="auto">
              <a:spcBef>
                <a:spcPts val="0"/>
              </a:spcBef>
              <a:spcAft>
                <a:spcPts val="0"/>
              </a:spcAft>
              <a:defRPr/>
            </a:pPr>
            <a:endParaRPr lang="en-US">
              <a:latin typeface="+mn-lt"/>
            </a:endParaRPr>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auto">
              <a:spcBef>
                <a:spcPts val="0"/>
              </a:spcBef>
              <a:spcAft>
                <a:spcPts val="0"/>
              </a:spcAft>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defTabSz="914400" eaLnBrk="1" fontAlgn="auto" latinLnBrk="0" hangingPunct="1">
              <a:spcBef>
                <a:spcPts val="0"/>
              </a:spcBef>
              <a:spcAft>
                <a:spcPts val="0"/>
              </a:spcAft>
              <a:defRPr kumimoji="0" sz="1000" smtClean="0">
                <a:solidFill>
                  <a:schemeClr val="tx1"/>
                </a:solidFill>
                <a:latin typeface="+mn-lt"/>
              </a:defRPr>
            </a:lvl1pPr>
            <a:extLst/>
          </a:lstStyle>
          <a:p>
            <a:pPr>
              <a:defRPr/>
            </a:pPr>
            <a:fld id="{33EA5056-E3E0-4CCD-B981-24811567827A}" type="datetime1">
              <a:rPr lang="ru-RU"/>
              <a:pPr>
                <a:defRPr/>
              </a:pPr>
              <a:t>14.11.2020</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endParaRPr lang="ru-RU" alt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5A0D8FAA-49D9-46E9-BE92-3B32384CF832}"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5" r:id="rId4"/>
    <p:sldLayoutId id="2147483686" r:id="rId5"/>
    <p:sldLayoutId id="2147483687" r:id="rId6"/>
    <p:sldLayoutId id="2147483681" r:id="rId7"/>
    <p:sldLayoutId id="2147483688" r:id="rId8"/>
    <p:sldLayoutId id="2147483689" r:id="rId9"/>
    <p:sldLayoutId id="2147483680" r:id="rId10"/>
    <p:sldLayoutId id="2147483679"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fontAlgn="base">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7013"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7013" algn="l" rtl="0" fontAlgn="base">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1413" indent="-227013" algn="l" rtl="0" fontAlgn="base">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0013" indent="-227013" algn="l" rtl="0" fontAlgn="base">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26"/>
          <p:cNvSpPr>
            <a:spLocks noGrp="1"/>
          </p:cNvSpPr>
          <p:nvPr>
            <p:ph type="sldNum" sz="quarter" idx="12"/>
          </p:nvPr>
        </p:nvSpPr>
        <p:spPr/>
        <p:txBody>
          <a:bodyPr/>
          <a:lstStyle/>
          <a:p>
            <a:fld id="{3A41CE4C-E798-471A-9E9E-83747264F9CA}" type="slidenum">
              <a:rPr lang="ru-RU" altLang="ru-RU"/>
              <a:pPr/>
              <a:t>1</a:t>
            </a:fld>
            <a:endParaRPr lang="ru-RU" altLang="ru-RU"/>
          </a:p>
        </p:txBody>
      </p:sp>
      <p:sp>
        <p:nvSpPr>
          <p:cNvPr id="2" name="Заголовок 1"/>
          <p:cNvSpPr>
            <a:spLocks noGrp="1"/>
          </p:cNvSpPr>
          <p:nvPr>
            <p:ph type="ctrTitle"/>
          </p:nvPr>
        </p:nvSpPr>
        <p:spPr>
          <a:xfrm>
            <a:off x="357158" y="642918"/>
            <a:ext cx="8501122" cy="1829761"/>
          </a:xfrm>
        </p:spPr>
        <p:txBody>
          <a:bodyPr>
            <a:normAutofit/>
          </a:bodyPr>
          <a:lstStyle/>
          <a:p>
            <a:pPr algn="ctr" fontAlgn="auto">
              <a:spcAft>
                <a:spcPts val="0"/>
              </a:spcAft>
              <a:defRPr/>
            </a:pPr>
            <a:r>
              <a:rPr lang="uk-UA" sz="3200" dirty="0" smtClean="0">
                <a:solidFill>
                  <a:schemeClr val="accent1">
                    <a:lumMod val="75000"/>
                  </a:schemeClr>
                </a:solidFill>
                <a:effectLst/>
              </a:rPr>
              <a:t>Організація </a:t>
            </a:r>
            <a:r>
              <a:rPr lang="uk-UA" sz="3200" dirty="0" smtClean="0">
                <a:solidFill>
                  <a:schemeClr val="accent1">
                    <a:lumMod val="75000"/>
                  </a:schemeClr>
                </a:solidFill>
                <a:effectLst/>
              </a:rPr>
              <a:t>лабораторного контролю якості ресторанного </a:t>
            </a:r>
            <a:r>
              <a:rPr lang="uk-UA" sz="3200" dirty="0" smtClean="0">
                <a:solidFill>
                  <a:schemeClr val="accent1">
                    <a:lumMod val="75000"/>
                  </a:schemeClr>
                </a:solidFill>
                <a:effectLst/>
              </a:rPr>
              <a:t>господарства</a:t>
            </a:r>
            <a:r>
              <a:rPr lang="ru-RU" sz="3200" dirty="0" smtClean="0">
                <a:solidFill>
                  <a:schemeClr val="accent1">
                    <a:lumMod val="75000"/>
                  </a:schemeClr>
                </a:solidFill>
                <a:effectLst/>
              </a:rPr>
              <a:t/>
            </a:r>
            <a:br>
              <a:rPr lang="ru-RU" sz="3200" dirty="0" smtClean="0">
                <a:solidFill>
                  <a:schemeClr val="accent1">
                    <a:lumMod val="75000"/>
                  </a:schemeClr>
                </a:solidFill>
                <a:effectLst/>
              </a:rPr>
            </a:br>
            <a:endParaRPr lang="ru-RU" sz="3200" dirty="0">
              <a:solidFill>
                <a:schemeClr val="accent1">
                  <a:lumMod val="75000"/>
                </a:schemeClr>
              </a:solidFill>
              <a:effectLst/>
            </a:endParaRPr>
          </a:p>
        </p:txBody>
      </p:sp>
      <p:sp>
        <p:nvSpPr>
          <p:cNvPr id="3" name="Подзаголовок 2"/>
          <p:cNvSpPr>
            <a:spLocks noGrp="1"/>
          </p:cNvSpPr>
          <p:nvPr>
            <p:ph type="subTitle" idx="1"/>
          </p:nvPr>
        </p:nvSpPr>
        <p:spPr>
          <a:xfrm>
            <a:off x="500063" y="1928813"/>
            <a:ext cx="7958137" cy="3429000"/>
          </a:xfrm>
        </p:spPr>
        <p:txBody>
          <a:bodyPr>
            <a:normAutofit fontScale="92500" lnSpcReduction="10000"/>
          </a:bodyPr>
          <a:lstStyle/>
          <a:p>
            <a:pPr marR="0" algn="ctr" defTabSz="912813">
              <a:lnSpc>
                <a:spcPct val="80000"/>
              </a:lnSpc>
            </a:pPr>
            <a:endParaRPr lang="en-US" altLang="ru-RU" sz="2300" b="1" dirty="0" smtClean="0">
              <a:solidFill>
                <a:schemeClr val="tx1"/>
              </a:solidFill>
            </a:endParaRPr>
          </a:p>
          <a:p>
            <a:pPr marR="0" algn="ctr" defTabSz="912813">
              <a:lnSpc>
                <a:spcPct val="80000"/>
              </a:lnSpc>
            </a:pPr>
            <a:r>
              <a:rPr lang="uk-UA" altLang="ru-RU" sz="2300" b="1" dirty="0" smtClean="0">
                <a:solidFill>
                  <a:schemeClr val="tx1"/>
                </a:solidFill>
              </a:rPr>
              <a:t>План</a:t>
            </a:r>
            <a:endParaRPr lang="ru-RU" altLang="ru-RU" sz="2300" b="1" dirty="0" smtClean="0">
              <a:solidFill>
                <a:schemeClr val="tx1"/>
              </a:solidFill>
            </a:endParaRPr>
          </a:p>
          <a:p>
            <a:pPr marR="0" algn="just" defTabSz="912813">
              <a:lnSpc>
                <a:spcPct val="80000"/>
              </a:lnSpc>
              <a:buFont typeface="Lucida Sans Unicode" panose="020B0602030504020204" pitchFamily="34" charset="0"/>
              <a:buAutoNum type="arabicPeriod"/>
            </a:pPr>
            <a:r>
              <a:rPr lang="uk-UA" altLang="ru-RU" sz="2300" dirty="0" smtClean="0">
                <a:solidFill>
                  <a:schemeClr val="tx1"/>
                </a:solidFill>
              </a:rPr>
              <a:t>Організаційна структура та особливості функціонування харчових лабораторій у ресторанному господарстві</a:t>
            </a:r>
            <a:r>
              <a:rPr lang="uk-UA" altLang="ru-RU" sz="2300" dirty="0" smtClean="0">
                <a:solidFill>
                  <a:schemeClr val="tx1"/>
                </a:solidFill>
              </a:rPr>
              <a:t>.</a:t>
            </a:r>
            <a:endParaRPr lang="en-US" altLang="ru-RU" sz="2300" dirty="0" smtClean="0">
              <a:solidFill>
                <a:schemeClr val="tx1"/>
              </a:solidFill>
            </a:endParaRPr>
          </a:p>
          <a:p>
            <a:pPr marR="0" algn="just" defTabSz="912813">
              <a:lnSpc>
                <a:spcPct val="80000"/>
              </a:lnSpc>
              <a:buFont typeface="Lucida Sans Unicode" panose="020B0602030504020204" pitchFamily="34" charset="0"/>
              <a:buAutoNum type="arabicPeriod"/>
            </a:pPr>
            <a:endParaRPr lang="ru-RU" altLang="ru-RU" sz="2300" b="1" dirty="0" smtClean="0">
              <a:solidFill>
                <a:schemeClr val="tx1"/>
              </a:solidFill>
            </a:endParaRPr>
          </a:p>
          <a:p>
            <a:pPr marR="0" algn="just" defTabSz="912813">
              <a:lnSpc>
                <a:spcPct val="80000"/>
              </a:lnSpc>
              <a:buFont typeface="Lucida Sans Unicode" panose="020B0602030504020204" pitchFamily="34" charset="0"/>
              <a:buAutoNum type="arabicPeriod"/>
            </a:pPr>
            <a:r>
              <a:rPr lang="uk-UA" altLang="ru-RU" sz="2300" dirty="0" smtClean="0">
                <a:solidFill>
                  <a:schemeClr val="tx1"/>
                </a:solidFill>
              </a:rPr>
              <a:t>Завдання технологічних санітарних харчових лабораторій</a:t>
            </a:r>
            <a:r>
              <a:rPr lang="uk-UA" altLang="ru-RU" sz="2300" dirty="0" smtClean="0">
                <a:solidFill>
                  <a:schemeClr val="tx1"/>
                </a:solidFill>
              </a:rPr>
              <a:t>.</a:t>
            </a:r>
            <a:endParaRPr lang="en-US" altLang="ru-RU" sz="2300" dirty="0" smtClean="0">
              <a:solidFill>
                <a:schemeClr val="tx1"/>
              </a:solidFill>
            </a:endParaRPr>
          </a:p>
          <a:p>
            <a:pPr marR="0" algn="just" defTabSz="912813">
              <a:lnSpc>
                <a:spcPct val="80000"/>
              </a:lnSpc>
              <a:buFont typeface="Lucida Sans Unicode" panose="020B0602030504020204" pitchFamily="34" charset="0"/>
              <a:buAutoNum type="arabicPeriod"/>
            </a:pPr>
            <a:endParaRPr lang="ru-RU" altLang="ru-RU" sz="2300" dirty="0" smtClean="0">
              <a:solidFill>
                <a:schemeClr val="tx1"/>
              </a:solidFill>
            </a:endParaRPr>
          </a:p>
          <a:p>
            <a:pPr marR="0" algn="just" defTabSz="912813">
              <a:lnSpc>
                <a:spcPct val="80000"/>
              </a:lnSpc>
              <a:buFont typeface="Lucida Sans Unicode" panose="020B0602030504020204" pitchFamily="34" charset="0"/>
              <a:buAutoNum type="arabicPeriod"/>
            </a:pPr>
            <a:r>
              <a:rPr lang="uk-UA" altLang="ru-RU" sz="2300" dirty="0" smtClean="0">
                <a:solidFill>
                  <a:schemeClr val="tx1"/>
                </a:solidFill>
              </a:rPr>
              <a:t>Дослідження якості продукції ресторанного господарства</a:t>
            </a:r>
            <a:r>
              <a:rPr lang="uk-UA" altLang="ru-RU" sz="2300" dirty="0" smtClean="0">
                <a:solidFill>
                  <a:schemeClr val="tx1"/>
                </a:solidFill>
              </a:rPr>
              <a:t>.</a:t>
            </a:r>
            <a:endParaRPr lang="en-US" altLang="ru-RU" sz="2300" dirty="0" smtClean="0">
              <a:solidFill>
                <a:schemeClr val="tx1"/>
              </a:solidFill>
            </a:endParaRPr>
          </a:p>
          <a:p>
            <a:pPr marR="0" algn="just" defTabSz="912813">
              <a:lnSpc>
                <a:spcPct val="80000"/>
              </a:lnSpc>
              <a:buFont typeface="Lucida Sans Unicode" panose="020B0602030504020204" pitchFamily="34" charset="0"/>
              <a:buAutoNum type="arabicPeriod"/>
            </a:pPr>
            <a:endParaRPr lang="ru-RU" altLang="ru-RU" sz="2300" dirty="0" smtClean="0">
              <a:solidFill>
                <a:schemeClr val="tx1"/>
              </a:solidFill>
            </a:endParaRPr>
          </a:p>
          <a:p>
            <a:pPr marR="0" algn="just" defTabSz="912813">
              <a:lnSpc>
                <a:spcPct val="80000"/>
              </a:lnSpc>
              <a:buFont typeface="Lucida Sans Unicode" panose="020B0602030504020204" pitchFamily="34" charset="0"/>
              <a:buAutoNum type="arabicPeriod"/>
            </a:pPr>
            <a:r>
              <a:rPr lang="uk-UA" altLang="ru-RU" sz="2300" dirty="0" smtClean="0">
                <a:solidFill>
                  <a:schemeClr val="tx1"/>
                </a:solidFill>
              </a:rPr>
              <a:t>Роль і участь працівників лабораторій у заходах із підвищення якості та впровадження новітніх технологій.</a:t>
            </a:r>
            <a:endParaRPr lang="ru-RU" altLang="ru-RU" sz="2300" dirty="0" smtClean="0">
              <a:solidFill>
                <a:schemeClr val="tx1"/>
              </a:solidFill>
            </a:endParaRPr>
          </a:p>
          <a:p>
            <a:pPr marR="0" algn="l" defTabSz="912813">
              <a:lnSpc>
                <a:spcPct val="80000"/>
              </a:lnSpc>
            </a:pPr>
            <a:endParaRPr lang="ru-RU" altLang="ru-RU" sz="23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7"/>
          <p:cNvSpPr>
            <a:spLocks noGrp="1"/>
          </p:cNvSpPr>
          <p:nvPr>
            <p:ph type="sldNum" sz="quarter" idx="12"/>
          </p:nvPr>
        </p:nvSpPr>
        <p:spPr/>
        <p:txBody>
          <a:bodyPr/>
          <a:lstStyle/>
          <a:p>
            <a:fld id="{869B10BE-3623-4B0E-936C-1B6B3EC80B19}" type="slidenum">
              <a:rPr lang="ru-RU" altLang="ru-RU"/>
              <a:pPr/>
              <a:t>10</a:t>
            </a:fld>
            <a:endParaRPr lang="ru-RU" altLang="ru-RU"/>
          </a:p>
        </p:txBody>
      </p:sp>
      <p:sp>
        <p:nvSpPr>
          <p:cNvPr id="2" name="Содержимое 1"/>
          <p:cNvSpPr>
            <a:spLocks noGrp="1"/>
          </p:cNvSpPr>
          <p:nvPr>
            <p:ph idx="1"/>
          </p:nvPr>
        </p:nvSpPr>
        <p:spPr>
          <a:xfrm>
            <a:off x="457200" y="785813"/>
            <a:ext cx="8229600" cy="5500687"/>
          </a:xfrm>
        </p:spPr>
        <p:txBody>
          <a:bodyPr>
            <a:normAutofit fontScale="92500" lnSpcReduction="20000"/>
          </a:bodyPr>
          <a:lstStyle/>
          <a:p>
            <a:pPr marL="365760" indent="-256032" fontAlgn="auto">
              <a:spcAft>
                <a:spcPts val="0"/>
              </a:spcAft>
              <a:buFont typeface="Wingdings 3"/>
              <a:buChar char=""/>
              <a:defRPr/>
            </a:pPr>
            <a:r>
              <a:rPr lang="uk-UA" dirty="0" smtClean="0"/>
              <a:t>Для оформлення висновків за результатами досліджень повинні бути кругла печатка та кутовий штамп із зазначенням свого найменування, а лабораторія, що функціонує на самостійних засадах – також гербову печатку.</a:t>
            </a:r>
            <a:endParaRPr lang="ru-RU" dirty="0" smtClean="0"/>
          </a:p>
          <a:p>
            <a:pPr marL="365760" indent="-256032" fontAlgn="auto">
              <a:spcAft>
                <a:spcPts val="0"/>
              </a:spcAft>
              <a:buFont typeface="Wingdings 3"/>
              <a:buChar char=""/>
              <a:defRPr/>
            </a:pPr>
            <a:r>
              <a:rPr lang="uk-UA" dirty="0" smtClean="0"/>
              <a:t>Про виконану роботу звітуються перед керівником підприємства (об’єднань) у порядку та термінах, встановлених за взаємною домовленістю.</a:t>
            </a:r>
            <a:endParaRPr lang="ru-RU" dirty="0" smtClean="0"/>
          </a:p>
          <a:p>
            <a:pPr marL="365760" indent="-256032" fontAlgn="auto">
              <a:spcAft>
                <a:spcPts val="0"/>
              </a:spcAft>
              <a:buFont typeface="Wingdings 3"/>
              <a:buChar char=""/>
              <a:defRPr/>
            </a:pPr>
            <a:r>
              <a:rPr lang="uk-UA" dirty="0" smtClean="0"/>
              <a:t>При здійсненні контролю якості сировини та готової продукції всі органолептичні, фізико-хімічні та мікробіологічні дослідження, у тому числі експрес-аналізи, проводяться у відповідності до методик, встановлених стандартами та іншою нормативною документацією.</a:t>
            </a:r>
            <a:endParaRPr lang="ru-RU" dirty="0" smtClean="0"/>
          </a:p>
          <a:p>
            <a:pPr marL="365760" indent="-256032" fontAlgn="auto">
              <a:spcAft>
                <a:spcPts val="0"/>
              </a:spcAft>
              <a:buFont typeface="Wingdings 3"/>
              <a:buChar char=""/>
              <a:defRPr/>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7"/>
          <p:cNvSpPr>
            <a:spLocks noGrp="1"/>
          </p:cNvSpPr>
          <p:nvPr>
            <p:ph type="sldNum" sz="quarter" idx="12"/>
          </p:nvPr>
        </p:nvSpPr>
        <p:spPr/>
        <p:txBody>
          <a:bodyPr/>
          <a:lstStyle/>
          <a:p>
            <a:fld id="{AADF72F3-D6F6-44AA-9B1E-4471980C036E}" type="slidenum">
              <a:rPr lang="ru-RU" altLang="ru-RU"/>
              <a:pPr/>
              <a:t>11</a:t>
            </a:fld>
            <a:endParaRPr lang="ru-RU" altLang="ru-RU"/>
          </a:p>
        </p:txBody>
      </p:sp>
      <p:sp>
        <p:nvSpPr>
          <p:cNvPr id="19458" name="Содержимое 1"/>
          <p:cNvSpPr>
            <a:spLocks noGrp="1"/>
          </p:cNvSpPr>
          <p:nvPr>
            <p:ph idx="1"/>
          </p:nvPr>
        </p:nvSpPr>
        <p:spPr/>
        <p:txBody>
          <a:bodyPr/>
          <a:lstStyle/>
          <a:p>
            <a:pPr defTabSz="912813"/>
            <a:r>
              <a:rPr lang="uk-UA" altLang="ru-RU" smtClean="0"/>
              <a:t>    Враховуючи юридичну відповідальність лабораторій за результати виконаних лабораторних досліджень, усі журнали повинні бути пронумеровані, прошнуровані та скріплені печаткою підприємства (об’єднання), до складу якого входить лабораторія, чи власною печаткою, якщо лабораторія є самостійним підприємством.</a:t>
            </a:r>
            <a:endParaRPr lang="ru-RU" altLang="ru-RU" smtClean="0"/>
          </a:p>
          <a:p>
            <a:pPr defTabSz="912813"/>
            <a:endParaRPr lang="ru-RU" alt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Номер слайда 17"/>
          <p:cNvSpPr>
            <a:spLocks noGrp="1"/>
          </p:cNvSpPr>
          <p:nvPr>
            <p:ph type="sldNum" sz="quarter" idx="12"/>
          </p:nvPr>
        </p:nvSpPr>
        <p:spPr/>
        <p:txBody>
          <a:bodyPr/>
          <a:lstStyle/>
          <a:p>
            <a:fld id="{3B0541F2-EFA0-4871-BC3A-EBB4856B5958}" type="slidenum">
              <a:rPr lang="ru-RU" altLang="ru-RU"/>
              <a:pPr/>
              <a:t>12</a:t>
            </a:fld>
            <a:endParaRPr lang="ru-RU" altLang="ru-RU"/>
          </a:p>
        </p:txBody>
      </p:sp>
      <p:grpSp>
        <p:nvGrpSpPr>
          <p:cNvPr id="20482" name="Group 2"/>
          <p:cNvGrpSpPr>
            <a:grpSpLocks/>
          </p:cNvGrpSpPr>
          <p:nvPr/>
        </p:nvGrpSpPr>
        <p:grpSpPr bwMode="auto">
          <a:xfrm>
            <a:off x="357188" y="214313"/>
            <a:ext cx="8358187" cy="5715000"/>
            <a:chOff x="979" y="1144"/>
            <a:chExt cx="9979" cy="8198"/>
          </a:xfrm>
        </p:grpSpPr>
        <p:sp>
          <p:nvSpPr>
            <p:cNvPr id="20483" name="AutoShape 3"/>
            <p:cNvSpPr>
              <a:spLocks noChangeArrowheads="1"/>
            </p:cNvSpPr>
            <p:nvPr/>
          </p:nvSpPr>
          <p:spPr bwMode="auto">
            <a:xfrm>
              <a:off x="3964" y="3424"/>
              <a:ext cx="4008" cy="3437"/>
            </a:xfrm>
            <a:prstGeom prst="roundRect">
              <a:avLst>
                <a:gd name="adj" fmla="val 16667"/>
              </a:avLst>
            </a:prstGeom>
            <a:solidFill>
              <a:srgbClr val="FFFFFF"/>
            </a:solidFill>
            <a:ln w="38100" cmpd="dbl">
              <a:solidFill>
                <a:srgbClr val="000000"/>
              </a:solidFill>
              <a:round/>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b="1">
                  <a:latin typeface="Times New Roman" panose="02020603050405020304" pitchFamily="18" charset="0"/>
                </a:rPr>
                <a:t>Лабораторна документація, яка необхідна для обліку проведеної роботи, вивчення </a:t>
              </a:r>
              <a:br>
                <a:rPr lang="uk-UA" altLang="ru-RU" b="1">
                  <a:latin typeface="Times New Roman" panose="02020603050405020304" pitchFamily="18" charset="0"/>
                </a:rPr>
              </a:br>
              <a:r>
                <a:rPr lang="uk-UA" altLang="ru-RU" b="1">
                  <a:latin typeface="Times New Roman" panose="02020603050405020304" pitchFamily="18" charset="0"/>
                </a:rPr>
                <a:t>та аналізу результатів роботи підприємств </a:t>
              </a:r>
              <a:br>
                <a:rPr lang="uk-UA" altLang="ru-RU" b="1">
                  <a:latin typeface="Times New Roman" panose="02020603050405020304" pitchFamily="18" charset="0"/>
                </a:rPr>
              </a:br>
              <a:r>
                <a:rPr lang="uk-UA" altLang="ru-RU" b="1">
                  <a:latin typeface="Times New Roman" panose="02020603050405020304" pitchFamily="18" charset="0"/>
                </a:rPr>
                <a:t>по забезпеченню</a:t>
              </a:r>
              <a:br>
                <a:rPr lang="uk-UA" altLang="ru-RU" b="1">
                  <a:latin typeface="Times New Roman" panose="02020603050405020304" pitchFamily="18" charset="0"/>
                </a:rPr>
              </a:br>
              <a:r>
                <a:rPr lang="uk-UA" altLang="ru-RU" b="1">
                  <a:latin typeface="Times New Roman" panose="02020603050405020304" pitchFamily="18" charset="0"/>
                </a:rPr>
                <a:t>якості продукції</a:t>
              </a:r>
              <a:endParaRPr lang="ru-RU" altLang="ru-RU">
                <a:latin typeface="Arial" panose="020B0604020202020204" pitchFamily="34" charset="0"/>
              </a:endParaRPr>
            </a:p>
          </p:txBody>
        </p:sp>
        <p:sp>
          <p:nvSpPr>
            <p:cNvPr id="20484" name="Text Box 4"/>
            <p:cNvSpPr txBox="1">
              <a:spLocks noChangeArrowheads="1"/>
            </p:cNvSpPr>
            <p:nvPr/>
          </p:nvSpPr>
          <p:spPr bwMode="auto">
            <a:xfrm>
              <a:off x="5121" y="1144"/>
              <a:ext cx="2030" cy="1551"/>
            </a:xfrm>
            <a:prstGeom prst="rect">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Bef>
                  <a:spcPts val="600"/>
                </a:spcBef>
              </a:pPr>
              <a:r>
                <a:rPr lang="uk-UA" altLang="ru-RU">
                  <a:latin typeface="Times New Roman" panose="02020603050405020304" pitchFamily="18" charset="0"/>
                </a:rPr>
                <a:t>Акт перевірки якості продукції з відбором </a:t>
              </a:r>
              <a:br>
                <a:rPr lang="uk-UA" altLang="ru-RU">
                  <a:latin typeface="Times New Roman" panose="02020603050405020304" pitchFamily="18" charset="0"/>
                </a:rPr>
              </a:br>
              <a:r>
                <a:rPr lang="uk-UA" altLang="ru-RU">
                  <a:latin typeface="Times New Roman" panose="02020603050405020304" pitchFamily="18" charset="0"/>
                </a:rPr>
                <a:t>проб</a:t>
              </a:r>
              <a:endParaRPr lang="ru-RU" altLang="ru-RU">
                <a:latin typeface="Arial" panose="020B0604020202020204" pitchFamily="34" charset="0"/>
              </a:endParaRPr>
            </a:p>
          </p:txBody>
        </p:sp>
        <p:sp>
          <p:nvSpPr>
            <p:cNvPr id="20485" name="Text Box 5"/>
            <p:cNvSpPr txBox="1">
              <a:spLocks noChangeArrowheads="1"/>
            </p:cNvSpPr>
            <p:nvPr/>
          </p:nvSpPr>
          <p:spPr bwMode="auto">
            <a:xfrm>
              <a:off x="8271" y="3505"/>
              <a:ext cx="2516" cy="1706"/>
            </a:xfrm>
            <a:prstGeom prst="rect">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Журнали реєстрації результатів фізико-хімічних аналізів</a:t>
              </a:r>
              <a:endParaRPr lang="ru-RU" altLang="ru-RU">
                <a:latin typeface="Arial" panose="020B0604020202020204" pitchFamily="34" charset="0"/>
              </a:endParaRPr>
            </a:p>
          </p:txBody>
        </p:sp>
        <p:sp>
          <p:nvSpPr>
            <p:cNvPr id="20486" name="Text Box 6"/>
            <p:cNvSpPr txBox="1">
              <a:spLocks noChangeArrowheads="1"/>
            </p:cNvSpPr>
            <p:nvPr/>
          </p:nvSpPr>
          <p:spPr bwMode="auto">
            <a:xfrm>
              <a:off x="8181" y="5764"/>
              <a:ext cx="2606" cy="1008"/>
            </a:xfrm>
            <a:prstGeom prst="rect">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Бланки виписки результатів аналізів</a:t>
              </a:r>
              <a:endParaRPr lang="ru-RU" altLang="ru-RU">
                <a:latin typeface="Arial" panose="020B0604020202020204" pitchFamily="34" charset="0"/>
              </a:endParaRPr>
            </a:p>
          </p:txBody>
        </p:sp>
        <p:sp>
          <p:nvSpPr>
            <p:cNvPr id="20487" name="Text Box 7"/>
            <p:cNvSpPr txBox="1">
              <a:spLocks noChangeArrowheads="1"/>
            </p:cNvSpPr>
            <p:nvPr/>
          </p:nvSpPr>
          <p:spPr bwMode="auto">
            <a:xfrm>
              <a:off x="6182" y="7633"/>
              <a:ext cx="4776" cy="1606"/>
            </a:xfrm>
            <a:prstGeom prst="rect">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Bef>
                  <a:spcPts val="600"/>
                </a:spcBef>
              </a:pPr>
              <a:r>
                <a:rPr lang="uk-UA" altLang="ru-RU">
                  <a:latin typeface="Times New Roman" panose="02020603050405020304" pitchFamily="18" charset="0"/>
                </a:rPr>
                <a:t>Журнал реєстрації мікробіологічних аналізів гігієнічних змивів та проб продуктів, напівфабрикатів, кулінарних виробів, страв</a:t>
              </a:r>
              <a:endParaRPr lang="ru-RU" altLang="ru-RU">
                <a:latin typeface="Arial" panose="020B0604020202020204" pitchFamily="34" charset="0"/>
              </a:endParaRPr>
            </a:p>
          </p:txBody>
        </p:sp>
        <p:sp>
          <p:nvSpPr>
            <p:cNvPr id="20488" name="Text Box 8"/>
            <p:cNvSpPr txBox="1">
              <a:spLocks noChangeArrowheads="1"/>
            </p:cNvSpPr>
            <p:nvPr/>
          </p:nvSpPr>
          <p:spPr bwMode="auto">
            <a:xfrm>
              <a:off x="1521" y="7633"/>
              <a:ext cx="4059" cy="1709"/>
            </a:xfrm>
            <a:prstGeom prst="rect">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Bef>
                  <a:spcPts val="600"/>
                </a:spcBef>
              </a:pPr>
              <a:r>
                <a:rPr lang="uk-UA" altLang="ru-RU">
                  <a:latin typeface="Times New Roman" panose="02020603050405020304" pitchFamily="18" charset="0"/>
                </a:rPr>
                <a:t>Журнал реєстрації проб, </a:t>
              </a:r>
              <a:br>
                <a:rPr lang="uk-UA" altLang="ru-RU">
                  <a:latin typeface="Times New Roman" panose="02020603050405020304" pitchFamily="18" charset="0"/>
                </a:rPr>
              </a:br>
              <a:r>
                <a:rPr lang="uk-UA" altLang="ru-RU">
                  <a:latin typeface="Times New Roman" panose="02020603050405020304" pitchFamily="18" charset="0"/>
                </a:rPr>
                <a:t>що надходять </a:t>
              </a:r>
              <a:br>
                <a:rPr lang="uk-UA" altLang="ru-RU">
                  <a:latin typeface="Times New Roman" panose="02020603050405020304" pitchFamily="18" charset="0"/>
                </a:rPr>
              </a:br>
              <a:r>
                <a:rPr lang="uk-UA" altLang="ru-RU">
                  <a:latin typeface="Times New Roman" panose="02020603050405020304" pitchFamily="18" charset="0"/>
                </a:rPr>
                <a:t>(за даними актів перевірки</a:t>
              </a:r>
            </a:p>
            <a:p>
              <a:pPr algn="ctr"/>
              <a:r>
                <a:rPr lang="uk-UA" altLang="ru-RU">
                  <a:latin typeface="Times New Roman" panose="02020603050405020304" pitchFamily="18" charset="0"/>
                </a:rPr>
                <a:t>якості продукції)</a:t>
              </a:r>
              <a:endParaRPr lang="ru-RU" altLang="ru-RU">
                <a:latin typeface="Arial" panose="020B0604020202020204" pitchFamily="34" charset="0"/>
              </a:endParaRPr>
            </a:p>
          </p:txBody>
        </p:sp>
        <p:sp>
          <p:nvSpPr>
            <p:cNvPr id="20489" name="Text Box 9"/>
            <p:cNvSpPr txBox="1">
              <a:spLocks noChangeArrowheads="1"/>
            </p:cNvSpPr>
            <p:nvPr/>
          </p:nvSpPr>
          <p:spPr bwMode="auto">
            <a:xfrm>
              <a:off x="1506" y="1144"/>
              <a:ext cx="2654" cy="1551"/>
            </a:xfrm>
            <a:prstGeom prst="rect">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Bef>
                  <a:spcPts val="600"/>
                </a:spcBef>
              </a:pPr>
              <a:r>
                <a:rPr lang="uk-UA" altLang="ru-RU">
                  <a:latin typeface="Times New Roman" panose="02020603050405020304" pitchFamily="18" charset="0"/>
                </a:rPr>
                <a:t>Акти бракування продукції за результатами перевірки</a:t>
              </a:r>
              <a:endParaRPr lang="ru-RU" altLang="ru-RU">
                <a:latin typeface="Arial" panose="020B0604020202020204" pitchFamily="34" charset="0"/>
              </a:endParaRPr>
            </a:p>
          </p:txBody>
        </p:sp>
        <p:sp>
          <p:nvSpPr>
            <p:cNvPr id="20490" name="Text Box 10"/>
            <p:cNvSpPr txBox="1">
              <a:spLocks noChangeArrowheads="1"/>
            </p:cNvSpPr>
            <p:nvPr/>
          </p:nvSpPr>
          <p:spPr bwMode="auto">
            <a:xfrm>
              <a:off x="7857" y="1144"/>
              <a:ext cx="2544" cy="1551"/>
            </a:xfrm>
            <a:prstGeom prst="rect">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Bef>
                  <a:spcPts val="600"/>
                </a:spcBef>
              </a:pPr>
              <a:r>
                <a:rPr lang="uk-UA" altLang="ru-RU">
                  <a:latin typeface="Times New Roman" panose="02020603050405020304" pitchFamily="18" charset="0"/>
                </a:rPr>
                <a:t>Акти контрольних проробок </a:t>
              </a:r>
              <a:br>
                <a:rPr lang="uk-UA" altLang="ru-RU">
                  <a:latin typeface="Times New Roman" panose="02020603050405020304" pitchFamily="18" charset="0"/>
                </a:rPr>
              </a:br>
              <a:r>
                <a:rPr lang="uk-UA" altLang="ru-RU">
                  <a:latin typeface="Times New Roman" panose="02020603050405020304" pitchFamily="18" charset="0"/>
                </a:rPr>
                <a:t>та приготування страв</a:t>
              </a:r>
              <a:endParaRPr lang="ru-RU" altLang="ru-RU">
                <a:latin typeface="Arial" panose="020B0604020202020204" pitchFamily="34" charset="0"/>
              </a:endParaRPr>
            </a:p>
          </p:txBody>
        </p:sp>
        <p:sp>
          <p:nvSpPr>
            <p:cNvPr id="20491" name="Text Box 11"/>
            <p:cNvSpPr txBox="1">
              <a:spLocks noChangeArrowheads="1"/>
            </p:cNvSpPr>
            <p:nvPr/>
          </p:nvSpPr>
          <p:spPr bwMode="auto">
            <a:xfrm>
              <a:off x="1491" y="3514"/>
              <a:ext cx="2205" cy="1260"/>
            </a:xfrm>
            <a:prstGeom prst="rect">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Bef>
                  <a:spcPts val="600"/>
                </a:spcBef>
              </a:pPr>
              <a:r>
                <a:rPr lang="uk-UA" altLang="ru-RU">
                  <a:latin typeface="Times New Roman" panose="02020603050405020304" pitchFamily="18" charset="0"/>
                </a:rPr>
                <a:t>Робочі журнали виконання досліджень</a:t>
              </a:r>
              <a:endParaRPr lang="ru-RU" altLang="ru-RU">
                <a:latin typeface="Arial" panose="020B0604020202020204" pitchFamily="34" charset="0"/>
              </a:endParaRPr>
            </a:p>
          </p:txBody>
        </p:sp>
        <p:sp>
          <p:nvSpPr>
            <p:cNvPr id="20492" name="Text Box 12"/>
            <p:cNvSpPr txBox="1">
              <a:spLocks noChangeArrowheads="1"/>
            </p:cNvSpPr>
            <p:nvPr/>
          </p:nvSpPr>
          <p:spPr bwMode="auto">
            <a:xfrm>
              <a:off x="979" y="5686"/>
              <a:ext cx="2762" cy="1008"/>
            </a:xfrm>
            <a:prstGeom prst="rect">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Зошит видачі результатів аналізів</a:t>
              </a:r>
              <a:endParaRPr lang="ru-RU" altLang="ru-RU">
                <a:latin typeface="Arial" panose="020B0604020202020204" pitchFamily="34" charset="0"/>
              </a:endParaRPr>
            </a:p>
          </p:txBody>
        </p:sp>
        <p:sp>
          <p:nvSpPr>
            <p:cNvPr id="20493" name="Line 13"/>
            <p:cNvSpPr>
              <a:spLocks noChangeShapeType="1"/>
            </p:cNvSpPr>
            <p:nvPr/>
          </p:nvSpPr>
          <p:spPr bwMode="auto">
            <a:xfrm>
              <a:off x="6012" y="2704"/>
              <a:ext cx="1" cy="775"/>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494" name="Line 14"/>
            <p:cNvSpPr>
              <a:spLocks noChangeShapeType="1"/>
            </p:cNvSpPr>
            <p:nvPr/>
          </p:nvSpPr>
          <p:spPr bwMode="auto">
            <a:xfrm flipH="1">
              <a:off x="7619" y="2704"/>
              <a:ext cx="937" cy="930"/>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495" name="Line 15"/>
            <p:cNvSpPr>
              <a:spLocks noChangeShapeType="1"/>
            </p:cNvSpPr>
            <p:nvPr/>
          </p:nvSpPr>
          <p:spPr bwMode="auto">
            <a:xfrm>
              <a:off x="3248" y="2704"/>
              <a:ext cx="1093" cy="930"/>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496" name="Line 16"/>
            <p:cNvSpPr>
              <a:spLocks noChangeShapeType="1"/>
            </p:cNvSpPr>
            <p:nvPr/>
          </p:nvSpPr>
          <p:spPr bwMode="auto">
            <a:xfrm>
              <a:off x="3681" y="4324"/>
              <a:ext cx="468" cy="1"/>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497" name="Line 17"/>
            <p:cNvSpPr>
              <a:spLocks noChangeShapeType="1"/>
            </p:cNvSpPr>
            <p:nvPr/>
          </p:nvSpPr>
          <p:spPr bwMode="auto">
            <a:xfrm>
              <a:off x="3726" y="6118"/>
              <a:ext cx="468" cy="1"/>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498" name="Line 18"/>
            <p:cNvSpPr>
              <a:spLocks noChangeShapeType="1"/>
            </p:cNvSpPr>
            <p:nvPr/>
          </p:nvSpPr>
          <p:spPr bwMode="auto">
            <a:xfrm flipH="1">
              <a:off x="7803" y="4168"/>
              <a:ext cx="468" cy="1"/>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499" name="Line 19"/>
            <p:cNvSpPr>
              <a:spLocks noChangeShapeType="1"/>
            </p:cNvSpPr>
            <p:nvPr/>
          </p:nvSpPr>
          <p:spPr bwMode="auto">
            <a:xfrm flipH="1">
              <a:off x="7821" y="6304"/>
              <a:ext cx="360" cy="1"/>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500" name="Line 20"/>
            <p:cNvSpPr>
              <a:spLocks noChangeShapeType="1"/>
            </p:cNvSpPr>
            <p:nvPr/>
          </p:nvSpPr>
          <p:spPr bwMode="auto">
            <a:xfrm flipV="1">
              <a:off x="3681" y="6664"/>
              <a:ext cx="624" cy="930"/>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501" name="Line 21"/>
            <p:cNvSpPr>
              <a:spLocks noChangeShapeType="1"/>
            </p:cNvSpPr>
            <p:nvPr/>
          </p:nvSpPr>
          <p:spPr bwMode="auto">
            <a:xfrm flipH="1" flipV="1">
              <a:off x="7641" y="6664"/>
              <a:ext cx="468" cy="930"/>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ru-RU"/>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fld id="{D4680E07-DB03-4AC7-BCA2-3BD0D9E56944}" type="slidenum">
              <a:rPr lang="ru-RU" altLang="ru-RU"/>
              <a:pPr/>
              <a:t>13</a:t>
            </a:fld>
            <a:endParaRPr lang="ru-RU" altLang="ru-RU"/>
          </a:p>
        </p:txBody>
      </p:sp>
      <p:sp>
        <p:nvSpPr>
          <p:cNvPr id="2" name="Содержимое 1"/>
          <p:cNvSpPr>
            <a:spLocks noGrp="1"/>
          </p:cNvSpPr>
          <p:nvPr>
            <p:ph idx="1"/>
          </p:nvPr>
        </p:nvSpPr>
        <p:spPr>
          <a:xfrm>
            <a:off x="457200" y="1481138"/>
            <a:ext cx="8229600" cy="4805362"/>
          </a:xfrm>
        </p:spPr>
        <p:txBody>
          <a:bodyPr>
            <a:normAutofit fontScale="85000" lnSpcReduction="20000"/>
          </a:bodyPr>
          <a:lstStyle/>
          <a:p>
            <a:pPr marL="365760" indent="-256032" fontAlgn="auto">
              <a:spcAft>
                <a:spcPts val="0"/>
              </a:spcAft>
              <a:buFont typeface="Wingdings 3"/>
              <a:buChar char=""/>
              <a:defRPr/>
            </a:pPr>
            <a:r>
              <a:rPr lang="uk-UA" dirty="0" smtClean="0"/>
              <a:t>Координація діяльності та методичне керівництво мережею територіально-галузевих санітарно-технологічних харчових лабораторій у відповідному регіоні, а також підготовка спеціалістів, забезпечення захисту їх прав та представлення загальних інтересів в</a:t>
            </a:r>
            <a:r>
              <a:rPr lang="uk-UA" b="1" dirty="0" smtClean="0"/>
              <a:t> </a:t>
            </a:r>
            <a:r>
              <a:rPr lang="uk-UA" dirty="0" smtClean="0"/>
              <a:t>галузевих органах управління.</a:t>
            </a:r>
          </a:p>
          <a:p>
            <a:pPr marL="365760" indent="-256032" fontAlgn="auto">
              <a:spcAft>
                <a:spcPts val="0"/>
              </a:spcAft>
              <a:buFont typeface="Wingdings 3"/>
              <a:buChar char=""/>
              <a:defRPr/>
            </a:pPr>
            <a:r>
              <a:rPr lang="uk-UA" dirty="0" smtClean="0"/>
              <a:t>Утримання Координаційного технологічного центру фінансується за окремими статтями річного кошторису, розробленого начальником центру та затвердженого керівником галузевого органу управління. Джерелом фінансування Центру є відрахування підприємств та об’єднань регіону за виконання функції Центру, а також кошти, що надходять від організацій за виконання окремих видів робіт за договірною ціною.</a:t>
            </a:r>
            <a:endParaRPr lang="ru-RU" dirty="0" smtClean="0"/>
          </a:p>
          <a:p>
            <a:pPr marL="365760" indent="-256032" fontAlgn="auto">
              <a:spcAft>
                <a:spcPts val="0"/>
              </a:spcAft>
              <a:buFont typeface="Wingdings 3"/>
              <a:buChar char=""/>
              <a:defRPr/>
            </a:pPr>
            <a:endParaRPr lang="ru-RU" b="1" dirty="0" smtClean="0"/>
          </a:p>
          <a:p>
            <a:pPr marL="365760" indent="-256032" fontAlgn="auto">
              <a:spcAft>
                <a:spcPts val="0"/>
              </a:spcAft>
              <a:buFont typeface="Wingdings 3"/>
              <a:buChar char=""/>
              <a:defRPr/>
            </a:pPr>
            <a:endParaRPr lang="ru-RU" dirty="0"/>
          </a:p>
        </p:txBody>
      </p:sp>
      <p:sp>
        <p:nvSpPr>
          <p:cNvPr id="3" name="Заголовок 2"/>
          <p:cNvSpPr>
            <a:spLocks noGrp="1"/>
          </p:cNvSpPr>
          <p:nvPr>
            <p:ph type="title"/>
          </p:nvPr>
        </p:nvSpPr>
        <p:spPr/>
        <p:txBody>
          <a:bodyPr>
            <a:normAutofit fontScale="90000"/>
          </a:bodyPr>
          <a:lstStyle/>
          <a:p>
            <a:pPr fontAlgn="auto">
              <a:spcAft>
                <a:spcPts val="0"/>
              </a:spcAft>
              <a:defRPr/>
            </a:pPr>
            <a:r>
              <a:rPr lang="uk-UA" sz="3600" dirty="0" smtClean="0"/>
              <a:t/>
            </a:r>
            <a:br>
              <a:rPr lang="uk-UA" sz="3600" dirty="0" smtClean="0"/>
            </a:br>
            <a:r>
              <a:rPr lang="uk-UA" sz="3600" dirty="0" smtClean="0">
                <a:solidFill>
                  <a:schemeClr val="accent1">
                    <a:lumMod val="75000"/>
                  </a:schemeClr>
                </a:solidFill>
                <a:effectLst/>
              </a:rPr>
              <a:t>Основне завдання Координаційного технологічного центру</a:t>
            </a:r>
            <a:r>
              <a:rPr lang="ru-RU" dirty="0" smtClean="0"/>
              <a:t/>
            </a:r>
            <a:br>
              <a:rPr lang="ru-RU" dirty="0" smtClean="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fld id="{87740C1C-7C2D-4358-AFD0-2E842DC42982}" type="slidenum">
              <a:rPr lang="ru-RU" altLang="ru-RU"/>
              <a:pPr/>
              <a:t>14</a:t>
            </a:fld>
            <a:endParaRPr lang="ru-RU" altLang="ru-RU"/>
          </a:p>
        </p:txBody>
      </p:sp>
      <p:sp>
        <p:nvSpPr>
          <p:cNvPr id="2" name="Содержимое 1"/>
          <p:cNvSpPr>
            <a:spLocks noGrp="1"/>
          </p:cNvSpPr>
          <p:nvPr>
            <p:ph idx="1"/>
          </p:nvPr>
        </p:nvSpPr>
        <p:spPr>
          <a:xfrm>
            <a:off x="457200" y="1481138"/>
            <a:ext cx="8229600" cy="4948237"/>
          </a:xfrm>
        </p:spPr>
        <p:txBody>
          <a:bodyPr>
            <a:normAutofit fontScale="85000" lnSpcReduction="20000"/>
          </a:bodyPr>
          <a:lstStyle/>
          <a:p>
            <a:pPr marL="365760" indent="-256032" fontAlgn="auto">
              <a:spcAft>
                <a:spcPts val="0"/>
              </a:spcAft>
              <a:buFont typeface="Wingdings 3"/>
              <a:buChar char=""/>
              <a:defRPr/>
            </a:pPr>
            <a:r>
              <a:rPr lang="uk-UA" dirty="0" smtClean="0"/>
              <a:t>Координація роботи територіально-галузевих санітарно-технологічних харчових лабораторій у відповідному регіоні.</a:t>
            </a:r>
          </a:p>
          <a:p>
            <a:pPr marL="365760" indent="-256032" fontAlgn="auto">
              <a:spcAft>
                <a:spcPts val="0"/>
              </a:spcAft>
              <a:buFont typeface="Wingdings 3"/>
              <a:buChar char=""/>
              <a:defRPr/>
            </a:pPr>
            <a:r>
              <a:rPr lang="uk-UA" dirty="0" smtClean="0"/>
              <a:t>Здійснення підготовки спеціалістів харчових лабораторій шляхом проведення стажувань, семінарів, нарад, лекцій з питань забезпечення якості продукції, організації лабораторного контролю, вивчення методик контролю.</a:t>
            </a:r>
          </a:p>
          <a:p>
            <a:pPr marL="365760" indent="-256032" fontAlgn="auto">
              <a:spcAft>
                <a:spcPts val="0"/>
              </a:spcAft>
              <a:buFont typeface="Wingdings 3"/>
              <a:buChar char=""/>
              <a:defRPr/>
            </a:pPr>
            <a:r>
              <a:rPr lang="uk-UA" dirty="0" smtClean="0"/>
              <a:t>Розробка нормативно-технічної та технологічної документації на продукцію ресторанного господарства, проведення експертизи документації, розробленої лабораторіями та підприємствами самостійно, надання консультаційної, методичної та практичної допомоги підприємствам у розробці та впровадженні документації.</a:t>
            </a:r>
            <a:endParaRPr lang="ru-RU" dirty="0" smtClean="0"/>
          </a:p>
          <a:p>
            <a:pPr marL="365760" indent="-256032" fontAlgn="auto">
              <a:spcAft>
                <a:spcPts val="0"/>
              </a:spcAft>
              <a:buFont typeface="Wingdings 3"/>
              <a:buChar char=""/>
              <a:defRPr/>
            </a:pPr>
            <a:endParaRPr lang="uk-UA"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a:p>
        </p:txBody>
      </p:sp>
      <p:sp>
        <p:nvSpPr>
          <p:cNvPr id="3" name="Заголовок 2"/>
          <p:cNvSpPr>
            <a:spLocks noGrp="1"/>
          </p:cNvSpPr>
          <p:nvPr>
            <p:ph type="title"/>
          </p:nvPr>
        </p:nvSpPr>
        <p:spPr/>
        <p:txBody>
          <a:bodyPr/>
          <a:lstStyle/>
          <a:p>
            <a:pPr algn="ctr" fontAlgn="auto">
              <a:spcAft>
                <a:spcPts val="0"/>
              </a:spcAft>
              <a:defRPr/>
            </a:pPr>
            <a:r>
              <a:rPr lang="uk-UA" sz="2800" dirty="0" smtClean="0">
                <a:solidFill>
                  <a:schemeClr val="accent1">
                    <a:lumMod val="75000"/>
                  </a:schemeClr>
                </a:solidFill>
                <a:effectLst/>
              </a:rPr>
              <a:t>Функції  Координаційного технологічного центру</a:t>
            </a:r>
            <a:endParaRPr lang="ru-RU" sz="2800" dirty="0">
              <a:solidFill>
                <a:schemeClr val="accent1">
                  <a:lumMod val="75000"/>
                </a:schemeClr>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7"/>
          <p:cNvSpPr>
            <a:spLocks noGrp="1"/>
          </p:cNvSpPr>
          <p:nvPr>
            <p:ph type="sldNum" sz="quarter" idx="12"/>
          </p:nvPr>
        </p:nvSpPr>
        <p:spPr/>
        <p:txBody>
          <a:bodyPr/>
          <a:lstStyle/>
          <a:p>
            <a:fld id="{8DE0E824-905D-4DEF-8175-C15665215FF7}" type="slidenum">
              <a:rPr lang="ru-RU" altLang="ru-RU"/>
              <a:pPr/>
              <a:t>15</a:t>
            </a:fld>
            <a:endParaRPr lang="ru-RU" altLang="ru-RU"/>
          </a:p>
        </p:txBody>
      </p:sp>
      <p:sp>
        <p:nvSpPr>
          <p:cNvPr id="2" name="Содержимое 1"/>
          <p:cNvSpPr>
            <a:spLocks noGrp="1"/>
          </p:cNvSpPr>
          <p:nvPr>
            <p:ph idx="1"/>
          </p:nvPr>
        </p:nvSpPr>
        <p:spPr>
          <a:xfrm>
            <a:off x="457200" y="714375"/>
            <a:ext cx="8229600" cy="5786438"/>
          </a:xfrm>
        </p:spPr>
        <p:txBody>
          <a:bodyPr>
            <a:normAutofit fontScale="85000" lnSpcReduction="10000"/>
          </a:bodyPr>
          <a:lstStyle/>
          <a:p>
            <a:pPr marL="365760" indent="-256032" fontAlgn="auto">
              <a:spcAft>
                <a:spcPts val="0"/>
              </a:spcAft>
              <a:buFont typeface="Wingdings 3"/>
              <a:buChar char=""/>
              <a:defRPr/>
            </a:pPr>
            <a:r>
              <a:rPr lang="uk-UA" dirty="0" smtClean="0"/>
              <a:t>Проведення необхідних експериментальних лабораторних досліджень під час розробки нормативно-технічної документації і під час апробації та впровадження нових методик контролю, а також арбітражні аналізи.</a:t>
            </a:r>
          </a:p>
          <a:p>
            <a:pPr marL="365760" indent="-256032" fontAlgn="auto">
              <a:spcAft>
                <a:spcPts val="0"/>
              </a:spcAft>
              <a:buFont typeface="Wingdings 3"/>
              <a:buChar char=""/>
              <a:defRPr/>
            </a:pPr>
            <a:r>
              <a:rPr lang="uk-UA" dirty="0" smtClean="0"/>
              <a:t>Здійснення роботи зі стандартизації у відповідності з вимогами національної системи стандартизації.</a:t>
            </a:r>
          </a:p>
          <a:p>
            <a:pPr marL="365760" indent="-256032" fontAlgn="auto">
              <a:spcAft>
                <a:spcPts val="0"/>
              </a:spcAft>
              <a:buFont typeface="Wingdings 3"/>
              <a:buChar char=""/>
              <a:defRPr/>
            </a:pPr>
            <a:r>
              <a:rPr lang="uk-UA" dirty="0" smtClean="0"/>
              <a:t>Проведення атестації виробничих та територіально-галузевих харчових лабораторій (на договірній основі).</a:t>
            </a:r>
          </a:p>
          <a:p>
            <a:pPr marL="365760" indent="-256032" fontAlgn="auto">
              <a:spcAft>
                <a:spcPts val="0"/>
              </a:spcAft>
              <a:buFont typeface="Wingdings 3"/>
              <a:buChar char=""/>
              <a:defRPr/>
            </a:pPr>
            <a:r>
              <a:rPr lang="uk-UA" dirty="0" smtClean="0"/>
              <a:t>Вивчення передового вітчизняного та закордонного досвіду з питань забезпечення якості продукції, стандартизації, лабораторного контролю.</a:t>
            </a:r>
          </a:p>
          <a:p>
            <a:pPr marL="365760" indent="-256032" fontAlgn="auto">
              <a:spcAft>
                <a:spcPts val="0"/>
              </a:spcAft>
              <a:buFont typeface="Wingdings 3"/>
              <a:buChar char=""/>
              <a:defRPr/>
            </a:pPr>
            <a:r>
              <a:rPr lang="uk-UA" dirty="0" smtClean="0"/>
              <a:t>Надання консультативної та практичної допомоги харчовим лабораторіям в оснащенні їх обладнанням, приладами, лабораторним посудом, реактивами.</a:t>
            </a: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uk-UA" dirty="0" smtClean="0"/>
          </a:p>
          <a:p>
            <a:pPr marL="365760" indent="-256032" fontAlgn="auto">
              <a:spcAft>
                <a:spcPts val="0"/>
              </a:spcAft>
              <a:buFont typeface="Wingdings 3"/>
              <a:buChar char=""/>
              <a:defRPr/>
            </a:pPr>
            <a:endParaRPr lang="uk-UA"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589C619F-AC04-43AF-8D6D-F83691B39352}" type="slidenum">
              <a:rPr lang="ru-RU" altLang="ru-RU"/>
              <a:pPr/>
              <a:t>16</a:t>
            </a:fld>
            <a:endParaRPr lang="ru-RU" altLang="ru-RU"/>
          </a:p>
        </p:txBody>
      </p:sp>
      <p:sp>
        <p:nvSpPr>
          <p:cNvPr id="3" name="Заголовок 2"/>
          <p:cNvSpPr>
            <a:spLocks noGrp="1"/>
          </p:cNvSpPr>
          <p:nvPr>
            <p:ph type="title"/>
          </p:nvPr>
        </p:nvSpPr>
        <p:spPr/>
        <p:txBody>
          <a:bodyPr>
            <a:normAutofit fontScale="90000"/>
          </a:bodyPr>
          <a:lstStyle/>
          <a:p>
            <a:pPr fontAlgn="auto">
              <a:spcAft>
                <a:spcPts val="0"/>
              </a:spcAft>
              <a:defRPr/>
            </a:pPr>
            <a:r>
              <a:rPr lang="uk-UA" sz="2400" dirty="0" smtClean="0">
                <a:solidFill>
                  <a:schemeClr val="accent1">
                    <a:lumMod val="75000"/>
                  </a:schemeClr>
                </a:solidFill>
                <a:effectLst/>
              </a:rPr>
              <a:t>Функції хіміко-технологічного відділення виробничої санітарно-технологічної харчової лабораторії</a:t>
            </a:r>
            <a:endParaRPr lang="ru-RU" sz="2400" dirty="0">
              <a:solidFill>
                <a:schemeClr val="accent1">
                  <a:lumMod val="75000"/>
                </a:schemeClr>
              </a:solidFill>
              <a:effectLst/>
            </a:endParaRPr>
          </a:p>
        </p:txBody>
      </p:sp>
      <p:graphicFrame>
        <p:nvGraphicFramePr>
          <p:cNvPr id="4" name="Таблица 3"/>
          <p:cNvGraphicFramePr>
            <a:graphicFrameLocks noGrp="1"/>
          </p:cNvGraphicFramePr>
          <p:nvPr/>
        </p:nvGraphicFramePr>
        <p:xfrm>
          <a:off x="285750" y="1285875"/>
          <a:ext cx="8358188" cy="5181600"/>
        </p:xfrm>
        <a:graphic>
          <a:graphicData uri="http://schemas.openxmlformats.org/drawingml/2006/table">
            <a:tbl>
              <a:tblPr/>
              <a:tblGrid>
                <a:gridCol w="8358188">
                  <a:extLst>
                    <a:ext uri="{9D8B030D-6E8A-4147-A177-3AD203B41FA5}">
                      <a16:colId xmlns:a16="http://schemas.microsoft.com/office/drawing/2014/main" xmlns="" val="2966376601"/>
                    </a:ext>
                  </a:extLst>
                </a:gridCol>
              </a:tblGrid>
              <a:tr h="8826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Систематичний вхідний контроль якості продовольчої сировини, що надходять за органолептичними та вибірково за фізико-хімічними показниками.</a:t>
                      </a:r>
                      <a:r>
                        <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36727655"/>
                  </a:ext>
                </a:extLst>
              </a:tr>
              <a:tr h="5889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Використання результатів лабораторних досліджень, участь у претензійній роботі з постачальниками.</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742494861"/>
                  </a:ext>
                </a:extLst>
              </a:tr>
              <a:tr h="117633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Контрольні проробки встановлення норм відходів та втрат під час механічної та теплової обробки нестандартної сировини, нових та імпортних видів продуктів, а також враховуючи сезонність картоплі, овочів тощо.</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044965646"/>
                  </a:ext>
                </a:extLst>
              </a:tr>
              <a:tr h="8826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Контроль за правильністю ведення технологічного процесу на всіх його етапах, дотриманням рецептур і вимог нормативно-технічної та технологічної документації під час приготування страв та виробів.</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243821360"/>
                  </a:ext>
                </a:extLst>
              </a:tr>
              <a:tr h="8826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Приймальний контроль якості продукції, що випускається, за органолептичними та вибірково за фізико-хімічними показниками, у тому числі з використанням експрес- та прискорених методів контролю</a:t>
                      </a:r>
                      <a:r>
                        <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6530068"/>
                  </a:ext>
                </a:extLst>
              </a:tr>
              <a:tr h="5889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Відпрацювання технологічних процесів та режимів виробництва продукції, участь у впровадженні прогресивних технологій.</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081864208"/>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fld id="{4DBD7C58-C2FA-42B0-ADC1-77238DB76E15}" type="slidenum">
              <a:rPr lang="ru-RU" altLang="ru-RU"/>
              <a:pPr/>
              <a:t>17</a:t>
            </a:fld>
            <a:endParaRPr lang="ru-RU" altLang="ru-RU"/>
          </a:p>
        </p:txBody>
      </p:sp>
      <p:graphicFrame>
        <p:nvGraphicFramePr>
          <p:cNvPr id="4" name="Таблица 3"/>
          <p:cNvGraphicFramePr>
            <a:graphicFrameLocks noGrp="1"/>
          </p:cNvGraphicFramePr>
          <p:nvPr/>
        </p:nvGraphicFramePr>
        <p:xfrm>
          <a:off x="571500" y="500063"/>
          <a:ext cx="8001000" cy="5286375"/>
        </p:xfrm>
        <a:graphic>
          <a:graphicData uri="http://schemas.openxmlformats.org/drawingml/2006/table">
            <a:tbl>
              <a:tblPr/>
              <a:tblGrid>
                <a:gridCol w="8001000">
                  <a:extLst>
                    <a:ext uri="{9D8B030D-6E8A-4147-A177-3AD203B41FA5}">
                      <a16:colId xmlns:a16="http://schemas.microsoft.com/office/drawing/2014/main" xmlns="" val="2805095336"/>
                    </a:ext>
                  </a:extLst>
                </a:gridCol>
              </a:tblGrid>
              <a:tr h="15541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Розробка проектів стандартів підприємства на продукцію, що виробляється централізовано; технологічних карт на нові і фірмові страви (вироби), технічних умов та технологічних інструкцій; встановлення та відпрацювання показників якості (органолептичних, фізико-хімічних, тощо).</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240274498"/>
                  </a:ext>
                </a:extLst>
              </a:tr>
              <a:tr h="15541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Створення та поповнення фонду нормативно-технічної та технологічної документації, контроль та внесення змін, доповнення та внесення поправок до неї, інформування відповідних спеціалістів підприємства про затверджені та переглянуті документи.</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695315943"/>
                  </a:ext>
                </a:extLst>
              </a:tr>
              <a:tr h="6223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Участь у роботі кулінарної ради, презентаціях,  дегустаціях нових видів продукції.</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028591104"/>
                  </a:ext>
                </a:extLst>
              </a:tr>
              <a:tr h="6223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Подання оперативних даних керівництву підприємства за результатами лабораторних досліджень та виявлених порушень.</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670947305"/>
                  </a:ext>
                </a:extLst>
              </a:tr>
              <a:tr h="9334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1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Розробка практичних пропозицій та заходів із попередження причин порушень технології виробництва та випуску продукції низької якості.</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11921616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49B07C96-B828-443F-97CE-8CB6856DD9F9}" type="slidenum">
              <a:rPr lang="ru-RU" altLang="ru-RU"/>
              <a:pPr/>
              <a:t>18</a:t>
            </a:fld>
            <a:endParaRPr lang="ru-RU" altLang="ru-RU"/>
          </a:p>
        </p:txBody>
      </p:sp>
      <p:sp>
        <p:nvSpPr>
          <p:cNvPr id="3" name="Заголовок 2"/>
          <p:cNvSpPr>
            <a:spLocks noGrp="1"/>
          </p:cNvSpPr>
          <p:nvPr>
            <p:ph type="title"/>
          </p:nvPr>
        </p:nvSpPr>
        <p:spPr/>
        <p:txBody>
          <a:bodyPr>
            <a:normAutofit fontScale="90000"/>
          </a:bodyPr>
          <a:lstStyle/>
          <a:p>
            <a:pPr algn="ctr" fontAlgn="auto">
              <a:spcAft>
                <a:spcPts val="0"/>
              </a:spcAft>
              <a:defRPr/>
            </a:pPr>
            <a:r>
              <a:rPr lang="uk-UA" sz="2400" dirty="0" smtClean="0">
                <a:solidFill>
                  <a:schemeClr val="accent1">
                    <a:lumMod val="75000"/>
                  </a:schemeClr>
                </a:solidFill>
                <a:effectLst/>
              </a:rPr>
              <a:t>Функції санітарно-бактеріологічного відділення виробничої санітарно-технологічної лабораторії</a:t>
            </a:r>
            <a:r>
              <a:rPr lang="ru-RU" sz="2400" dirty="0" smtClean="0">
                <a:solidFill>
                  <a:schemeClr val="accent1">
                    <a:lumMod val="75000"/>
                  </a:schemeClr>
                </a:solidFill>
                <a:effectLst/>
              </a:rPr>
              <a:t/>
            </a:r>
            <a:br>
              <a:rPr lang="ru-RU" sz="2400" dirty="0" smtClean="0">
                <a:solidFill>
                  <a:schemeClr val="accent1">
                    <a:lumMod val="75000"/>
                  </a:schemeClr>
                </a:solidFill>
                <a:effectLst/>
              </a:rPr>
            </a:br>
            <a:endParaRPr lang="ru-RU" sz="2400" dirty="0">
              <a:solidFill>
                <a:schemeClr val="accent1">
                  <a:lumMod val="75000"/>
                </a:schemeClr>
              </a:solidFill>
              <a:effectLst/>
            </a:endParaRPr>
          </a:p>
        </p:txBody>
      </p:sp>
      <p:graphicFrame>
        <p:nvGraphicFramePr>
          <p:cNvPr id="4" name="Таблица 3"/>
          <p:cNvGraphicFramePr>
            <a:graphicFrameLocks noGrp="1"/>
          </p:cNvGraphicFramePr>
          <p:nvPr/>
        </p:nvGraphicFramePr>
        <p:xfrm>
          <a:off x="428625" y="1143000"/>
          <a:ext cx="8020050" cy="4791075"/>
        </p:xfrm>
        <a:graphic>
          <a:graphicData uri="http://schemas.openxmlformats.org/drawingml/2006/table">
            <a:tbl>
              <a:tblPr/>
              <a:tblGrid>
                <a:gridCol w="8020050">
                  <a:extLst>
                    <a:ext uri="{9D8B030D-6E8A-4147-A177-3AD203B41FA5}">
                      <a16:colId xmlns:a16="http://schemas.microsoft.com/office/drawing/2014/main" xmlns="" val="242975158"/>
                    </a:ext>
                  </a:extLst>
                </a:gridCol>
              </a:tblGrid>
              <a:tr h="7651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rPr>
                        <a:t>Розробка переліку санітарно-гігієнічних і протиепідемічних заходів та організація їх виконання.</a:t>
                      </a:r>
                      <a:r>
                        <a:rPr kumimoji="0" lang="ru-RU" altLang="ru-RU" sz="1600" b="0" i="0" u="none" strike="noStrike" cap="none" normalizeH="0" baseline="0" smtClean="0">
                          <a:ln>
                            <a:noFill/>
                          </a:ln>
                          <a:solidFill>
                            <a:schemeClr val="tx1"/>
                          </a:solidFill>
                          <a:effectLst/>
                          <a:latin typeface="Times New Roman" panose="02020603050405020304" pitchFamily="18" charset="0"/>
                        </a:rPr>
                        <a:t> </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68307355"/>
                  </a:ext>
                </a:extLst>
              </a:tr>
              <a:tr h="100488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Контроль за дотриманням працівниками санітарних правил обробки сировини, приготування страв, кулінарних і кондитерських виробів та відпуску їх споживачам, санітарних вимог до обробки посуду, інвентарю та обладнання, а також до утримання приміщень.</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675545532"/>
                  </a:ext>
                </a:extLst>
              </a:tr>
              <a:tr h="7540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Вибірковий бактеріологічний контроль якості сировини, напівфабрикатів та готової продукції у відповідності до вимог нормативно-технічної документації.</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067061973"/>
                  </a:ext>
                </a:extLst>
              </a:tr>
              <a:tr h="50323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Санітарно-бактеріологічні дослідження змивів з обладнання, інвентарю, посуду для перевірки правильності їх обробки.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63956056"/>
                  </a:ext>
                </a:extLst>
              </a:tr>
              <a:tr h="50323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Санітарно-бактеріологічні дослідження змивів із рук та із санітарного одягу персоналу для перевірки дотримання ним правил особистої гігієни.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926251704"/>
                  </a:ext>
                </a:extLst>
              </a:tr>
              <a:tr h="25082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Участь у розслідуванні випадків харчових отруєнь.</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95330601"/>
                  </a:ext>
                </a:extLst>
              </a:tr>
              <a:tr h="25082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Участь у претензійній роботі з постачальниками.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34931909"/>
                  </a:ext>
                </a:extLst>
              </a:tr>
              <a:tr h="7540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Організація навчання працівників підприємства санітарному мінімуму, участь в атестації керівників та спеціалістів підприємств із санітарно-гігієнічних питань.</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0434659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245CB331-0440-4A42-9F1A-C8BBB801460D}" type="slidenum">
              <a:rPr lang="ru-RU" altLang="ru-RU"/>
              <a:pPr/>
              <a:t>19</a:t>
            </a:fld>
            <a:endParaRPr lang="ru-RU" altLang="ru-RU"/>
          </a:p>
        </p:txBody>
      </p:sp>
      <p:sp>
        <p:nvSpPr>
          <p:cNvPr id="2" name="Содержимое 1"/>
          <p:cNvSpPr>
            <a:spLocks noGrp="1"/>
          </p:cNvSpPr>
          <p:nvPr>
            <p:ph idx="1"/>
          </p:nvPr>
        </p:nvSpPr>
        <p:spPr/>
        <p:txBody>
          <a:bodyPr>
            <a:normAutofit/>
          </a:bodyPr>
          <a:lstStyle/>
          <a:p>
            <a:pPr marL="365760" indent="-256032" fontAlgn="auto">
              <a:spcAft>
                <a:spcPts val="0"/>
              </a:spcAft>
              <a:buFont typeface="Wingdings 3"/>
              <a:buNone/>
              <a:defRPr/>
            </a:pPr>
            <a:r>
              <a:rPr lang="uk-UA" b="1" dirty="0" smtClean="0"/>
              <a:t>      </a:t>
            </a:r>
            <a:r>
              <a:rPr lang="uk-UA" b="1" u="sng" dirty="0" smtClean="0"/>
              <a:t>Середня проба </a:t>
            </a:r>
            <a:r>
              <a:rPr lang="uk-UA" dirty="0" smtClean="0"/>
              <a:t>повинна бути репрезентативною і характеризувати однорідну партію або однорідну частину партії, однорідну одиницю упаковки.</a:t>
            </a:r>
          </a:p>
          <a:p>
            <a:pPr marL="365760" indent="-256032" fontAlgn="auto">
              <a:spcAft>
                <a:spcPts val="0"/>
              </a:spcAft>
              <a:buFont typeface="Wingdings 3"/>
              <a:buNone/>
              <a:defRPr/>
            </a:pPr>
            <a:endParaRPr lang="uk-UA" dirty="0" smtClean="0"/>
          </a:p>
          <a:p>
            <a:pPr marL="365760" indent="-256032" algn="ctr" fontAlgn="auto">
              <a:spcAft>
                <a:spcPts val="0"/>
              </a:spcAft>
              <a:buFont typeface="Wingdings 3"/>
              <a:buNone/>
              <a:defRPr/>
            </a:pPr>
            <a:r>
              <a:rPr lang="uk-UA" b="1" dirty="0" smtClean="0">
                <a:solidFill>
                  <a:schemeClr val="accent1">
                    <a:lumMod val="75000"/>
                  </a:schemeClr>
                </a:solidFill>
              </a:rPr>
              <a:t>Правила відбору середніх проб:</a:t>
            </a:r>
            <a:endParaRPr lang="ru-RU" b="1" dirty="0" smtClean="0">
              <a:solidFill>
                <a:schemeClr val="accent1">
                  <a:lumMod val="75000"/>
                </a:schemeClr>
              </a:solidFill>
            </a:endParaRPr>
          </a:p>
          <a:p>
            <a:pPr marL="365760" indent="-256032" fontAlgn="auto">
              <a:spcAft>
                <a:spcPts val="0"/>
              </a:spcAft>
              <a:buFont typeface="Wingdings 3"/>
              <a:buNone/>
              <a:defRPr/>
            </a:pPr>
            <a:endParaRPr lang="ru-RU" dirty="0"/>
          </a:p>
        </p:txBody>
      </p:sp>
      <p:sp>
        <p:nvSpPr>
          <p:cNvPr id="3" name="Заголовок 2"/>
          <p:cNvSpPr>
            <a:spLocks noGrp="1"/>
          </p:cNvSpPr>
          <p:nvPr>
            <p:ph type="title"/>
          </p:nvPr>
        </p:nvSpPr>
        <p:spPr/>
        <p:txBody>
          <a:bodyPr/>
          <a:lstStyle/>
          <a:p>
            <a:pPr algn="ctr" fontAlgn="auto">
              <a:spcAft>
                <a:spcPts val="0"/>
              </a:spcAft>
              <a:defRPr/>
            </a:pPr>
            <a:r>
              <a:rPr lang="uk-UA" sz="3100" dirty="0" smtClean="0">
                <a:solidFill>
                  <a:schemeClr val="accent1">
                    <a:lumMod val="75000"/>
                  </a:schemeClr>
                </a:solidFill>
                <a:effectLst/>
              </a:rPr>
              <a:t>3. Дослідження якості продукції ресторанного господарства.</a:t>
            </a:r>
            <a:endParaRPr lang="ru-RU" dirty="0"/>
          </a:p>
        </p:txBody>
      </p:sp>
      <p:graphicFrame>
        <p:nvGraphicFramePr>
          <p:cNvPr id="4" name="Таблица 3"/>
          <p:cNvGraphicFramePr>
            <a:graphicFrameLocks noGrp="1"/>
          </p:cNvGraphicFramePr>
          <p:nvPr/>
        </p:nvGraphicFramePr>
        <p:xfrm>
          <a:off x="1143000" y="4143375"/>
          <a:ext cx="6786563" cy="2143125"/>
        </p:xfrm>
        <a:graphic>
          <a:graphicData uri="http://schemas.openxmlformats.org/drawingml/2006/table">
            <a:tbl>
              <a:tblPr/>
              <a:tblGrid>
                <a:gridCol w="6786563">
                  <a:extLst>
                    <a:ext uri="{9D8B030D-6E8A-4147-A177-3AD203B41FA5}">
                      <a16:colId xmlns:a16="http://schemas.microsoft.com/office/drawing/2014/main" xmlns="" val="355455410"/>
                    </a:ext>
                  </a:extLst>
                </a:gridCol>
              </a:tblGrid>
              <a:tr h="42862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rPr>
                        <a:t>Перші страви відбирають без м’яса та сметани.</a:t>
                      </a:r>
                      <a:endParaRPr kumimoji="0" lang="ru-RU" altLang="ru-RU" sz="2000" b="0" i="0" u="none" strike="noStrike" cap="none" normalizeH="0" baseline="0" smtClean="0">
                        <a:ln>
                          <a:noFill/>
                        </a:ln>
                        <a:solidFill>
                          <a:schemeClr val="tx1"/>
                        </a:solidFill>
                        <a:effectLst/>
                        <a:latin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8484473"/>
                  </a:ext>
                </a:extLst>
              </a:tr>
              <a:tr h="171450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Серед других страв із м’яса, риби, птиці натуральних та натуральних січених додатково відбирають тільки гарнір і соус; із січених м’яса, риби, птиці з наповнювачем окремо відбирають основну частину виробу страви, гарнір та соус.</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8506685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fld id="{67B5F108-3F84-4AC2-A495-3590050DABF9}" type="slidenum">
              <a:rPr lang="ru-RU" altLang="ru-RU"/>
              <a:pPr/>
              <a:t>2</a:t>
            </a:fld>
            <a:endParaRPr lang="ru-RU" altLang="ru-RU"/>
          </a:p>
        </p:txBody>
      </p:sp>
      <p:sp>
        <p:nvSpPr>
          <p:cNvPr id="2" name="Содержимое 1"/>
          <p:cNvSpPr>
            <a:spLocks noGrp="1"/>
          </p:cNvSpPr>
          <p:nvPr>
            <p:ph idx="1"/>
          </p:nvPr>
        </p:nvSpPr>
        <p:spPr>
          <a:xfrm>
            <a:off x="214313" y="1481138"/>
            <a:ext cx="8643937" cy="5162550"/>
          </a:xfrm>
        </p:spPr>
        <p:txBody>
          <a:bodyPr>
            <a:normAutofit fontScale="70000" lnSpcReduction="20000"/>
          </a:bodyPr>
          <a:lstStyle/>
          <a:p>
            <a:pPr marL="365760" indent="-256032" fontAlgn="auto">
              <a:spcAft>
                <a:spcPts val="0"/>
              </a:spcAft>
              <a:buFont typeface="Wingdings 3"/>
              <a:buChar char=""/>
              <a:defRPr/>
            </a:pPr>
            <a:r>
              <a:rPr lang="uk-UA" dirty="0" smtClean="0"/>
              <a:t>Згідно із законодавством України, на підприємства ресторанного господарства незалежно від форм власності накладається правова та майнова відповідальність за шкоду, заподіяну здоров’ю людини. Тому зростає необхідність створення та функціонування ефективної системи, яка попередить надходження на підприємства неякісних товарів, гарантуватиме безпеку продукції для населення, а також її необхідні харчові достоїнства. </a:t>
            </a:r>
            <a:endParaRPr lang="ru-RU" b="1" dirty="0" smtClean="0"/>
          </a:p>
          <a:p>
            <a:pPr marL="365760" indent="-256032" fontAlgn="auto">
              <a:spcAft>
                <a:spcPts val="0"/>
              </a:spcAft>
              <a:buFont typeface="Wingdings 3"/>
              <a:buChar char=""/>
              <a:defRPr/>
            </a:pPr>
            <a:r>
              <a:rPr lang="uk-UA" dirty="0" smtClean="0"/>
              <a:t>При формуванні нових організаційних структур ресторанного господарства широкого розвитку повинна набути мережа санітарно-технологічних харчових лабораторій, покликана контролювати та регулювати вищеназвані питання. </a:t>
            </a:r>
            <a:endParaRPr lang="ru-RU" b="1" dirty="0" smtClean="0"/>
          </a:p>
          <a:p>
            <a:pPr marL="365760" indent="-256032" fontAlgn="auto">
              <a:spcAft>
                <a:spcPts val="0"/>
              </a:spcAft>
              <a:buFont typeface="Wingdings 3"/>
              <a:buChar char=""/>
              <a:defRPr/>
            </a:pPr>
            <a:r>
              <a:rPr lang="uk-UA" dirty="0" smtClean="0"/>
              <a:t>Діяльність галузевих харчових лабораторій набуває особливої актуальності в умовах розвитку господарської самостійності підприємств ресторанного господарства та розширення їх прав у розробці та застосуванні технологічної документації. Необхідність гарантованого захисту інтересів населення шляхом використання діяльності таких лабораторій слід враховувати і при видачі ліцензій на всі види діяльності підприємствам ресторанного господарства незалежно від форм власності.</a:t>
            </a:r>
            <a:endParaRPr lang="ru-RU" b="1" dirty="0" smtClean="0"/>
          </a:p>
          <a:p>
            <a:pPr marL="365760" indent="-256032" fontAlgn="auto">
              <a:spcAft>
                <a:spcPts val="0"/>
              </a:spcAft>
              <a:buFont typeface="Wingdings 3"/>
              <a:buChar char=""/>
              <a:defRPr/>
            </a:pPr>
            <a:endParaRPr lang="ru-RU" dirty="0"/>
          </a:p>
        </p:txBody>
      </p:sp>
      <p:sp>
        <p:nvSpPr>
          <p:cNvPr id="3" name="Заголовок 2"/>
          <p:cNvSpPr>
            <a:spLocks noGrp="1"/>
          </p:cNvSpPr>
          <p:nvPr>
            <p:ph type="title"/>
          </p:nvPr>
        </p:nvSpPr>
        <p:spPr/>
        <p:txBody>
          <a:bodyPr>
            <a:normAutofit fontScale="90000"/>
          </a:bodyPr>
          <a:lstStyle/>
          <a:p>
            <a:pPr fontAlgn="auto">
              <a:spcAft>
                <a:spcPts val="0"/>
              </a:spcAft>
              <a:defRPr/>
            </a:pPr>
            <a:r>
              <a:rPr lang="en-US" sz="3100" dirty="0" smtClean="0">
                <a:solidFill>
                  <a:schemeClr val="accent1">
                    <a:lumMod val="75000"/>
                  </a:schemeClr>
                </a:solidFill>
              </a:rPr>
              <a:t>1</a:t>
            </a:r>
            <a:r>
              <a:rPr lang="uk-UA" sz="3100" dirty="0" smtClean="0">
                <a:solidFill>
                  <a:schemeClr val="accent1">
                    <a:lumMod val="75000"/>
                  </a:schemeClr>
                </a:solidFill>
              </a:rPr>
              <a:t>. Організаційна структура та особливості функціонування харчових лабораторій у ресторанному господарстві .</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fld id="{45A1DC31-350A-449E-9AC0-D87F1439A155}" type="slidenum">
              <a:rPr lang="ru-RU" altLang="ru-RU"/>
              <a:pPr/>
              <a:t>20</a:t>
            </a:fld>
            <a:endParaRPr lang="ru-RU" altLang="ru-RU"/>
          </a:p>
        </p:txBody>
      </p:sp>
      <p:graphicFrame>
        <p:nvGraphicFramePr>
          <p:cNvPr id="4" name="Таблица 3"/>
          <p:cNvGraphicFramePr>
            <a:graphicFrameLocks noGrp="1"/>
          </p:cNvGraphicFramePr>
          <p:nvPr/>
        </p:nvGraphicFramePr>
        <p:xfrm>
          <a:off x="285750" y="285750"/>
          <a:ext cx="8429625" cy="6037263"/>
        </p:xfrm>
        <a:graphic>
          <a:graphicData uri="http://schemas.openxmlformats.org/drawingml/2006/table">
            <a:tbl>
              <a:tblPr/>
              <a:tblGrid>
                <a:gridCol w="8429625">
                  <a:extLst>
                    <a:ext uri="{9D8B030D-6E8A-4147-A177-3AD203B41FA5}">
                      <a16:colId xmlns:a16="http://schemas.microsoft.com/office/drawing/2014/main" xmlns="" val="1284524395"/>
                    </a:ext>
                  </a:extLst>
                </a:gridCol>
              </a:tblGrid>
              <a:tr h="108743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 відборі молочних супів та гарячих напоїв з молоком беруть контрольні проби молока (вихідної сировини), а коктейлів з молочними продуктами – проби молока, вершків, морозива та сиропу.</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211337077"/>
                  </a:ext>
                </a:extLst>
              </a:tr>
              <a:tr h="8540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У разі сумнівів щодо якості сметани та вершкового масла на роздавальні контрольні проби відбирають із відповідної тари або розфасованих матеріалів.</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44173490"/>
                  </a:ext>
                </a:extLst>
              </a:tr>
              <a:tr h="113982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Перед відбором додаткової (контрольної) проби першої страви вміст котла ретельно перемішують, переносять із нього не менше п’яти порцій в окрему каструлю та розливають по тарілках, після чого відбирають одну порцію.</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778665564"/>
                  </a:ext>
                </a:extLst>
              </a:tr>
              <a:tr h="56991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Пробу гарніру (після ретельного перемішування) беруть із центра котла на відстані від стінки.</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040672163"/>
                  </a:ext>
                </a:extLst>
              </a:tr>
              <a:tr h="8159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Соус ретельно перемішують шумівкою, рухаючи нею вверх і вниз 6–7 разів, після чого розливальною ложкою відбирають середню пробу.</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411175602"/>
                  </a:ext>
                </a:extLst>
              </a:tr>
              <a:tr h="139223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Проби, відібрані для фізико-хімічного аналізу, акуратно, по можливості без втрат, переносять в чистий сухий, попередньо зважений посуд лабораторії. Ці проби є середніми і становлять зразки для фізико-хімічного аналізу.</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65495468"/>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0BD93601-0E13-481D-B70D-DB75E01558D4}" type="slidenum">
              <a:rPr lang="ru-RU" altLang="ru-RU"/>
              <a:pPr/>
              <a:t>21</a:t>
            </a:fld>
            <a:endParaRPr lang="ru-RU" altLang="ru-RU"/>
          </a:p>
        </p:txBody>
      </p:sp>
      <p:sp>
        <p:nvSpPr>
          <p:cNvPr id="3" name="Заголовок 2"/>
          <p:cNvSpPr>
            <a:spLocks noGrp="1"/>
          </p:cNvSpPr>
          <p:nvPr>
            <p:ph type="title"/>
          </p:nvPr>
        </p:nvSpPr>
        <p:spPr>
          <a:xfrm>
            <a:off x="457200" y="274638"/>
            <a:ext cx="8229600" cy="582594"/>
          </a:xfrm>
        </p:spPr>
        <p:txBody>
          <a:bodyPr/>
          <a:lstStyle/>
          <a:p>
            <a:pPr fontAlgn="auto">
              <a:spcAft>
                <a:spcPts val="0"/>
              </a:spcAft>
              <a:defRPr/>
            </a:pPr>
            <a:r>
              <a:rPr lang="uk-UA" sz="3200" dirty="0" smtClean="0">
                <a:solidFill>
                  <a:schemeClr val="accent1">
                    <a:lumMod val="75000"/>
                  </a:schemeClr>
                </a:solidFill>
                <a:effectLst/>
              </a:rPr>
              <a:t>Підготовка проб напівфабрикатів</a:t>
            </a:r>
            <a:endParaRPr lang="ru-RU" sz="3200" dirty="0">
              <a:solidFill>
                <a:schemeClr val="accent1">
                  <a:lumMod val="75000"/>
                </a:schemeClr>
              </a:solidFill>
              <a:effectLst/>
            </a:endParaRPr>
          </a:p>
        </p:txBody>
      </p:sp>
      <p:graphicFrame>
        <p:nvGraphicFramePr>
          <p:cNvPr id="4" name="Таблица 3"/>
          <p:cNvGraphicFramePr>
            <a:graphicFrameLocks noGrp="1"/>
          </p:cNvGraphicFramePr>
          <p:nvPr/>
        </p:nvGraphicFramePr>
        <p:xfrm>
          <a:off x="214313" y="928688"/>
          <a:ext cx="8286750" cy="5616575"/>
        </p:xfrm>
        <a:graphic>
          <a:graphicData uri="http://schemas.openxmlformats.org/drawingml/2006/table">
            <a:tbl>
              <a:tblPr/>
              <a:tblGrid>
                <a:gridCol w="2428875">
                  <a:extLst>
                    <a:ext uri="{9D8B030D-6E8A-4147-A177-3AD203B41FA5}">
                      <a16:colId xmlns:a16="http://schemas.microsoft.com/office/drawing/2014/main" xmlns="" val="53833868"/>
                    </a:ext>
                  </a:extLst>
                </a:gridCol>
                <a:gridCol w="5857875">
                  <a:extLst>
                    <a:ext uri="{9D8B030D-6E8A-4147-A177-3AD203B41FA5}">
                      <a16:colId xmlns:a16="http://schemas.microsoft.com/office/drawing/2014/main" xmlns="" val="3116181667"/>
                    </a:ext>
                  </a:extLst>
                </a:gridCol>
              </a:tblGrid>
              <a:tr h="42862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Напівфабрикати порційні натуральні</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Для отримання однорідної маси напівфабрикат тричі пропускають крізь м’ясорубку.</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22602424"/>
                  </a:ext>
                </a:extLst>
              </a:tr>
              <a:tr h="5619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Напівфабрикати із натурального січеного м’яса, птиці, риби</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Напівфабрикати (4 шт. масою 75 г та більше чи 6 шт. масою по 50 г) разом із паніровкою розтирають у ступці чи двічі подрібнюють на м’ясорубці та перемішують до отримання однорідної маси.</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121329298"/>
                  </a:ext>
                </a:extLst>
              </a:tr>
              <a:tr h="4222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Голубці, кабачки, перець із м’ясним фаршем</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Фарш відділяють, зчищаючи його з оболонки за допомогою скальпеля, пропускають крізь м’ясорубку та розтирають у ступці до однорідної консистенції.</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31398240"/>
                  </a:ext>
                </a:extLst>
              </a:tr>
              <a:tr h="28098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Овочеві напівфабрикати</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Подрібнюють. Вироби щільної консистенції подрібнюють із додаванням гарячої води (60...100</a:t>
                      </a:r>
                      <a:r>
                        <a:rPr kumimoji="0" lang="uk-UA" altLang="ru-RU" sz="14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a:t>
                      </a: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159205573"/>
                  </a:ext>
                </a:extLst>
              </a:tr>
              <a:tr h="28098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Сирники</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Напівфабрикати (3 шт. масою 50г понад чи 6 шт. масою 50 г) ретельно розтирають у фарфоровій ступці.</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305272375"/>
                  </a:ext>
                </a:extLst>
              </a:tr>
              <a:tr h="8445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Напівфабрикати із борошна (тісто пісочне, дріжджове, листкове)</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Зразок тіста масою 700 г розкачують у пласт прямокутної форми товщиною 1 см. Пласт ділять за діагоналями та відбирають протилежно лежачі трикутники. Відібране тісто з’єднують та зважують. Лабораторний зразок листкового тіста масою 300 г тільки вимішують. Маса проби для аналізу повинна бути не меншою за 300 г.</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62044070"/>
                  </a:ext>
                </a:extLst>
              </a:tr>
              <a:tr h="28098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Тісто для оладків,  млинців</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Тісто ретельно перемішують.</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919661231"/>
                  </a:ext>
                </a:extLst>
              </a:tr>
              <a:tr h="5619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Пельмені заморожені</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Зважують 20–40 шт. та розраховують середню масу однієї штуки. Від пельменів відділяють оболонку, зважують фарш та розраховують його вміст у відсотках до маси пельменів.</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30674830"/>
                  </a:ext>
                </a:extLst>
              </a:tr>
              <a:tr h="9842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Напівфабрикати із борошняних кондитерських виробів</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ct val="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Готують до аналізу напівфабрикати для штучних тістечок – не раніше ніж через 1,5 год. після випікання, напівфабрикат бісквіта для нарізних та штучних тістечок і тортів – через 16 год. Із різних місць проби напівфабрикату відбирають невеликі порції. Випечені напівфабрикати розтирають у ступці. Із подрібненої маси для аналізу виділяють 100 г.</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44134" marR="44134"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904510144"/>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3EE2A888-CB72-4674-8743-9BCB0AACB20D}" type="slidenum">
              <a:rPr lang="ru-RU" altLang="ru-RU"/>
              <a:pPr/>
              <a:t>22</a:t>
            </a:fld>
            <a:endParaRPr lang="ru-RU" altLang="ru-RU"/>
          </a:p>
        </p:txBody>
      </p:sp>
      <p:sp>
        <p:nvSpPr>
          <p:cNvPr id="3" name="Заголовок 2"/>
          <p:cNvSpPr>
            <a:spLocks noGrp="1"/>
          </p:cNvSpPr>
          <p:nvPr>
            <p:ph type="title"/>
          </p:nvPr>
        </p:nvSpPr>
        <p:spPr>
          <a:xfrm>
            <a:off x="457200" y="274638"/>
            <a:ext cx="8229600" cy="868346"/>
          </a:xfrm>
        </p:spPr>
        <p:txBody>
          <a:bodyPr/>
          <a:lstStyle/>
          <a:p>
            <a:pPr fontAlgn="auto">
              <a:spcAft>
                <a:spcPts val="0"/>
              </a:spcAft>
              <a:defRPr/>
            </a:pPr>
            <a:r>
              <a:rPr lang="uk-UA" sz="3200" dirty="0" smtClean="0">
                <a:solidFill>
                  <a:schemeClr val="accent1">
                    <a:lumMod val="75000"/>
                  </a:schemeClr>
                </a:solidFill>
                <a:effectLst/>
              </a:rPr>
              <a:t>Підготовка проб страв та виробів</a:t>
            </a:r>
            <a:endParaRPr lang="ru-RU" sz="3200" dirty="0">
              <a:solidFill>
                <a:schemeClr val="accent1">
                  <a:lumMod val="75000"/>
                </a:schemeClr>
              </a:solidFill>
              <a:effectLst/>
            </a:endParaRPr>
          </a:p>
        </p:txBody>
      </p:sp>
      <p:graphicFrame>
        <p:nvGraphicFramePr>
          <p:cNvPr id="4" name="Таблица 3"/>
          <p:cNvGraphicFramePr>
            <a:graphicFrameLocks noGrp="1"/>
          </p:cNvGraphicFramePr>
          <p:nvPr/>
        </p:nvGraphicFramePr>
        <p:xfrm>
          <a:off x="357188" y="938213"/>
          <a:ext cx="8358187" cy="5448300"/>
        </p:xfrm>
        <a:graphic>
          <a:graphicData uri="http://schemas.openxmlformats.org/drawingml/2006/table">
            <a:tbl>
              <a:tblPr/>
              <a:tblGrid>
                <a:gridCol w="2286000">
                  <a:extLst>
                    <a:ext uri="{9D8B030D-6E8A-4147-A177-3AD203B41FA5}">
                      <a16:colId xmlns:a16="http://schemas.microsoft.com/office/drawing/2014/main" xmlns="" val="271726168"/>
                    </a:ext>
                  </a:extLst>
                </a:gridCol>
                <a:gridCol w="6072187">
                  <a:extLst>
                    <a:ext uri="{9D8B030D-6E8A-4147-A177-3AD203B41FA5}">
                      <a16:colId xmlns:a16="http://schemas.microsoft.com/office/drawing/2014/main" xmlns="" val="4096641057"/>
                    </a:ext>
                  </a:extLst>
                </a:gridCol>
              </a:tblGrid>
              <a:tr h="68421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ts val="6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Овочеві салати, вінегрети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Порцію страви зважують та переносять у подрібнювач. Залишки овочів змивають гарячою дистильованою водою та пробу гомогенізують.</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028480546"/>
                  </a:ext>
                </a:extLst>
              </a:tr>
              <a:tr h="55721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ts val="6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Холодні страви </a:t>
                      </a:r>
                      <a:b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b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із риби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Порцію страви зважують та гомогенізують. Посуд обмивають невеликою кількістю води та приєднують до проби.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908410468"/>
                  </a:ext>
                </a:extLst>
              </a:tr>
              <a:tr h="92868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ts val="6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Супи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М’ясо виймають пінцетом, перевіряють його масу. Суп випарюють на 1/3–1/4 об’єму, зважують, гомогенізують. Розрахунок ведуть на масу випареного супу. Без випарювання гомогенізують супи в’язкої консистенції.</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33431861"/>
                  </a:ext>
                </a:extLst>
              </a:tr>
              <a:tr h="7429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ts val="6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Страви із натуральних смажених м’яса, риби, птиці</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Порцію страви зважують та переносять у подрібнювач, використовуючи невелику кількість води для споліскування посуду. При розрахунку враховують масу води. </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505676200"/>
                  </a:ext>
                </a:extLst>
              </a:tr>
              <a:tr h="68421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ts val="6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Страви із  січеного м’яса та котлетної маси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Вироби разом з паніруванням розтирають у ступці чи двічі подрібнюють на м’ясорубці та перемішують до отримання однорідної маси.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523450542"/>
                  </a:ext>
                </a:extLst>
              </a:tr>
              <a:tr h="5381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ts val="6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Овочеві страви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Порцію страви зважують і гомогенізують із додаванням води чи без  додавання води (у залежності від консистенції).</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93836508"/>
                  </a:ext>
                </a:extLst>
              </a:tr>
              <a:tr h="45561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ts val="6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Соуси</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Зважують 200 г соусу, гомогенізують для рівномірного розподілення жиру. Солодкі соуси перемішують.</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61394563"/>
                  </a:ext>
                </a:extLst>
              </a:tr>
              <a:tr h="68421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ts val="6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Гарячі напої</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horzOverflow="overflow">
                    <a:lnL>
                      <a:noFill/>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ts val="300"/>
                        </a:spcBef>
                        <a:spcAft>
                          <a:spcPct val="0"/>
                        </a:spcAft>
                        <a:buClrTx/>
                        <a:buSzTx/>
                        <a:buFontTx/>
                        <a:buNone/>
                        <a:tabLst/>
                      </a:pPr>
                      <a:r>
                        <a:rPr kumimoji="0" lang="uk-UA"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Порцію напою доводять до кімнатної температури та вимірюють об’єм. Напій фільтрують крізь фільтрувальний папір.</a:t>
                      </a:r>
                      <a:endParaRPr kumimoji="0" lang="ru-RU" altLang="ru-RU"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58615" marR="58615"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7067918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61A8D161-42DA-43D7-B8AC-5E6B391781A3}" type="slidenum">
              <a:rPr lang="ru-RU" altLang="ru-RU"/>
              <a:pPr/>
              <a:t>23</a:t>
            </a:fld>
            <a:endParaRPr lang="ru-RU" altLang="ru-RU"/>
          </a:p>
        </p:txBody>
      </p:sp>
      <p:sp>
        <p:nvSpPr>
          <p:cNvPr id="3" name="Заголовок 2"/>
          <p:cNvSpPr>
            <a:spLocks noGrp="1"/>
          </p:cNvSpPr>
          <p:nvPr>
            <p:ph type="title"/>
          </p:nvPr>
        </p:nvSpPr>
        <p:spPr/>
        <p:txBody>
          <a:bodyPr>
            <a:normAutofit fontScale="90000"/>
          </a:bodyPr>
          <a:lstStyle/>
          <a:p>
            <a:pPr fontAlgn="auto">
              <a:spcAft>
                <a:spcPts val="0"/>
              </a:spcAft>
              <a:defRPr/>
            </a:pPr>
            <a:r>
              <a:rPr lang="uk-UA" sz="2800" dirty="0" smtClean="0">
                <a:solidFill>
                  <a:schemeClr val="accent1">
                    <a:lumMod val="75000"/>
                  </a:schemeClr>
                </a:solidFill>
                <a:effectLst/>
              </a:rPr>
              <a:t>Дослідження якості овочевих напівфабрикатів та напівфабрикатів із сиру та борошна</a:t>
            </a:r>
            <a:endParaRPr lang="ru-RU" sz="2800" dirty="0">
              <a:solidFill>
                <a:schemeClr val="accent1">
                  <a:lumMod val="75000"/>
                </a:schemeClr>
              </a:solidFill>
              <a:effectLst/>
            </a:endParaRPr>
          </a:p>
        </p:txBody>
      </p:sp>
      <p:graphicFrame>
        <p:nvGraphicFramePr>
          <p:cNvPr id="4" name="Таблица 3"/>
          <p:cNvGraphicFramePr>
            <a:graphicFrameLocks noGrp="1"/>
          </p:cNvGraphicFramePr>
          <p:nvPr/>
        </p:nvGraphicFramePr>
        <p:xfrm>
          <a:off x="714375" y="1357313"/>
          <a:ext cx="7500938" cy="4143375"/>
        </p:xfrm>
        <a:graphic>
          <a:graphicData uri="http://schemas.openxmlformats.org/drawingml/2006/table">
            <a:tbl>
              <a:tblPr/>
              <a:tblGrid>
                <a:gridCol w="3273425">
                  <a:extLst>
                    <a:ext uri="{9D8B030D-6E8A-4147-A177-3AD203B41FA5}">
                      <a16:colId xmlns:a16="http://schemas.microsoft.com/office/drawing/2014/main" xmlns="" val="3465612132"/>
                    </a:ext>
                  </a:extLst>
                </a:gridCol>
                <a:gridCol w="4227513">
                  <a:extLst>
                    <a:ext uri="{9D8B030D-6E8A-4147-A177-3AD203B41FA5}">
                      <a16:colId xmlns:a16="http://schemas.microsoft.com/office/drawing/2014/main" xmlns="" val="606314868"/>
                    </a:ext>
                  </a:extLst>
                </a:gridCol>
              </a:tblGrid>
              <a:tr h="9556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8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Органолептична оцінка сульфітованої картоплі</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П’ятибальна система з урахуванням коефіцієнтів вагомості.</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604541063"/>
                  </a:ext>
                </a:extLst>
              </a:tr>
              <a:tr h="9556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8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вмісту сірчистого ангідриду в сульфітованій картоплі </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Йодометричний метод.</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509404596"/>
                  </a:ext>
                </a:extLst>
              </a:tr>
              <a:tr h="9556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8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Органолептична оцінка сирних напівфабрикатів</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П’ятибальна система з урахуванням коефіцієнтів вагомості.</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243545722"/>
                  </a:ext>
                </a:extLst>
              </a:tr>
              <a:tr h="12747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8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загальної (титрованої) кислотності сирних напівфабрикатів</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Титрування лугом у присутності фенолфталеїну до появи рожевого забарвлення, що не зникає протягом 1 хв.</a:t>
                      </a:r>
                      <a:endPar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207146143"/>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75F9EE41-9707-450B-9659-14DD4A7274CF}" type="slidenum">
              <a:rPr lang="ru-RU" altLang="ru-RU"/>
              <a:pPr/>
              <a:t>24</a:t>
            </a:fld>
            <a:endParaRPr lang="ru-RU" altLang="ru-RU"/>
          </a:p>
        </p:txBody>
      </p:sp>
      <p:sp>
        <p:nvSpPr>
          <p:cNvPr id="3" name="Заголовок 2"/>
          <p:cNvSpPr>
            <a:spLocks noGrp="1"/>
          </p:cNvSpPr>
          <p:nvPr>
            <p:ph type="title"/>
          </p:nvPr>
        </p:nvSpPr>
        <p:spPr>
          <a:xfrm>
            <a:off x="457200" y="274638"/>
            <a:ext cx="8229600" cy="796908"/>
          </a:xfrm>
        </p:spPr>
        <p:txBody>
          <a:bodyPr/>
          <a:lstStyle/>
          <a:p>
            <a:pPr fontAlgn="auto">
              <a:spcAft>
                <a:spcPts val="0"/>
              </a:spcAft>
              <a:defRPr/>
            </a:pPr>
            <a:r>
              <a:rPr lang="uk-UA" sz="2800" dirty="0" smtClean="0">
                <a:solidFill>
                  <a:schemeClr val="accent1">
                    <a:lumMod val="75000"/>
                  </a:schemeClr>
                </a:solidFill>
                <a:effectLst/>
              </a:rPr>
              <a:t>Дослідження якості м’ясних напівфабрикатів</a:t>
            </a:r>
            <a:endParaRPr lang="ru-RU" sz="2800" dirty="0"/>
          </a:p>
        </p:txBody>
      </p:sp>
      <p:graphicFrame>
        <p:nvGraphicFramePr>
          <p:cNvPr id="4" name="Таблица 3"/>
          <p:cNvGraphicFramePr>
            <a:graphicFrameLocks noGrp="1"/>
          </p:cNvGraphicFramePr>
          <p:nvPr/>
        </p:nvGraphicFramePr>
        <p:xfrm>
          <a:off x="857250" y="1071563"/>
          <a:ext cx="7358063" cy="3714750"/>
        </p:xfrm>
        <a:graphic>
          <a:graphicData uri="http://schemas.openxmlformats.org/drawingml/2006/table">
            <a:tbl>
              <a:tblPr/>
              <a:tblGrid>
                <a:gridCol w="2984500">
                  <a:extLst>
                    <a:ext uri="{9D8B030D-6E8A-4147-A177-3AD203B41FA5}">
                      <a16:colId xmlns:a16="http://schemas.microsoft.com/office/drawing/2014/main" xmlns="" val="2377833045"/>
                    </a:ext>
                  </a:extLst>
                </a:gridCol>
                <a:gridCol w="4373563">
                  <a:extLst>
                    <a:ext uri="{9D8B030D-6E8A-4147-A177-3AD203B41FA5}">
                      <a16:colId xmlns:a16="http://schemas.microsoft.com/office/drawing/2014/main" xmlns="" val="2214542131"/>
                    </a:ext>
                  </a:extLst>
                </a:gridCol>
              </a:tblGrid>
              <a:tr h="82073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rPr>
                        <a:t>Органолептична оцінка напівфабрикатів </a:t>
                      </a:r>
                      <a:endParaRPr kumimoji="0" lang="ru-RU" altLang="ru-RU" sz="2000" b="0" i="0" u="none" strike="noStrike" cap="none" normalizeH="0" baseline="0" smtClean="0">
                        <a:ln>
                          <a:noFill/>
                        </a:ln>
                        <a:solidFill>
                          <a:schemeClr val="tx1"/>
                        </a:solidFill>
                        <a:effectLst/>
                        <a:latin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П’ятибальна система з урахуванням коефіцієнтів вагомості.</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961816232"/>
                  </a:ext>
                </a:extLst>
              </a:tr>
              <a:tr h="8683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масової частки сухих речовин </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Висушування зразка до постійної маси при температурі 105</a:t>
                      </a:r>
                      <a:r>
                        <a:rPr kumimoji="0" lang="uk-UA" altLang="ru-RU" sz="20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a:t>
                      </a: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 .</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80553256"/>
                  </a:ext>
                </a:extLst>
              </a:tr>
              <a:tr h="20256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масової частки хліба у м’ясних січених напівфабрикатах</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вмісту хліба в м’ясних січених напівфабрикатах складається із гідролізу крохмалю і дисахаридів до утворення моносахаридів (головним чином глюкози) і їх кількісного визначення ціанідним методом.</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936074058"/>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8B3E44E0-6373-4AC0-8C1E-1267772A92D0}" type="slidenum">
              <a:rPr lang="ru-RU" altLang="ru-RU"/>
              <a:pPr/>
              <a:t>25</a:t>
            </a:fld>
            <a:endParaRPr lang="ru-RU" altLang="ru-RU"/>
          </a:p>
        </p:txBody>
      </p:sp>
      <p:sp>
        <p:nvSpPr>
          <p:cNvPr id="3" name="Заголовок 2"/>
          <p:cNvSpPr>
            <a:spLocks noGrp="1"/>
          </p:cNvSpPr>
          <p:nvPr>
            <p:ph type="title"/>
          </p:nvPr>
        </p:nvSpPr>
        <p:spPr>
          <a:xfrm>
            <a:off x="457200" y="274638"/>
            <a:ext cx="8229600" cy="796908"/>
          </a:xfrm>
        </p:spPr>
        <p:txBody>
          <a:bodyPr/>
          <a:lstStyle/>
          <a:p>
            <a:pPr fontAlgn="auto">
              <a:spcAft>
                <a:spcPts val="0"/>
              </a:spcAft>
              <a:defRPr/>
            </a:pPr>
            <a:r>
              <a:rPr lang="uk-UA" sz="3100" dirty="0" smtClean="0">
                <a:solidFill>
                  <a:schemeClr val="accent1">
                    <a:lumMod val="75000"/>
                  </a:schemeClr>
                </a:solidFill>
                <a:effectLst/>
              </a:rPr>
              <a:t>Дослідження якості перших страв</a:t>
            </a:r>
            <a:endParaRPr lang="ru-RU" dirty="0">
              <a:solidFill>
                <a:schemeClr val="accent1">
                  <a:lumMod val="75000"/>
                </a:schemeClr>
              </a:solidFill>
              <a:effectLst/>
            </a:endParaRPr>
          </a:p>
        </p:txBody>
      </p:sp>
      <p:graphicFrame>
        <p:nvGraphicFramePr>
          <p:cNvPr id="4" name="Таблица 3"/>
          <p:cNvGraphicFramePr>
            <a:graphicFrameLocks noGrp="1"/>
          </p:cNvGraphicFramePr>
          <p:nvPr/>
        </p:nvGraphicFramePr>
        <p:xfrm>
          <a:off x="642938" y="1000125"/>
          <a:ext cx="7277100" cy="5099050"/>
        </p:xfrm>
        <a:graphic>
          <a:graphicData uri="http://schemas.openxmlformats.org/drawingml/2006/table">
            <a:tbl>
              <a:tblPr/>
              <a:tblGrid>
                <a:gridCol w="3267075">
                  <a:extLst>
                    <a:ext uri="{9D8B030D-6E8A-4147-A177-3AD203B41FA5}">
                      <a16:colId xmlns:a16="http://schemas.microsoft.com/office/drawing/2014/main" xmlns="" val="3216800371"/>
                    </a:ext>
                  </a:extLst>
                </a:gridCol>
                <a:gridCol w="4010025">
                  <a:extLst>
                    <a:ext uri="{9D8B030D-6E8A-4147-A177-3AD203B41FA5}">
                      <a16:colId xmlns:a16="http://schemas.microsoft.com/office/drawing/2014/main" xmlns="" val="1847299141"/>
                    </a:ext>
                  </a:extLst>
                </a:gridCol>
              </a:tblGrid>
              <a:tr h="81121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Органолептична оцінка   перших страв</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П’ятибальна система з урахуванням коефіцієнтів вагомості.</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12621240"/>
                  </a:ext>
                </a:extLst>
              </a:tr>
              <a:tr h="108108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масової частки сухих речовин і перевірка правильності закладання сировини</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Висушування зразка до постійної маси при температурі 105</a:t>
                      </a:r>
                      <a:r>
                        <a:rPr kumimoji="0" lang="uk-UA" altLang="ru-RU" sz="20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a:t>
                      </a: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 </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85220284"/>
                  </a:ext>
                </a:extLst>
              </a:tr>
              <a:tr h="2965450">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масової частки молока у молочних супах за лактозою</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Кількість лактози можна визначити різними методами: ціанідним, перманганатним, йодометричним. Усі методи базуються на відновлювальній здатності лактози, яка  окислюється у лактобінову кислоту. Визначення ведуть без гідролізу цукрів.</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678634418"/>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F7F94748-3ADF-4666-8689-95F9EE6A85C0}" type="slidenum">
              <a:rPr lang="ru-RU" altLang="ru-RU"/>
              <a:pPr/>
              <a:t>26</a:t>
            </a:fld>
            <a:endParaRPr lang="ru-RU" altLang="ru-RU"/>
          </a:p>
        </p:txBody>
      </p:sp>
      <p:sp>
        <p:nvSpPr>
          <p:cNvPr id="3" name="Заголовок 2"/>
          <p:cNvSpPr>
            <a:spLocks noGrp="1"/>
          </p:cNvSpPr>
          <p:nvPr>
            <p:ph type="title"/>
          </p:nvPr>
        </p:nvSpPr>
        <p:spPr/>
        <p:txBody>
          <a:bodyPr/>
          <a:lstStyle/>
          <a:p>
            <a:pPr fontAlgn="auto">
              <a:spcAft>
                <a:spcPts val="0"/>
              </a:spcAft>
              <a:defRPr/>
            </a:pPr>
            <a:r>
              <a:rPr lang="uk-UA" sz="2800" dirty="0" smtClean="0">
                <a:solidFill>
                  <a:schemeClr val="accent1">
                    <a:lumMod val="75000"/>
                  </a:schemeClr>
                </a:solidFill>
                <a:effectLst/>
              </a:rPr>
              <a:t>Дослідження якості других страв та гарнірів</a:t>
            </a:r>
            <a:endParaRPr lang="ru-RU" sz="2800" dirty="0">
              <a:solidFill>
                <a:schemeClr val="accent1">
                  <a:lumMod val="75000"/>
                </a:schemeClr>
              </a:solidFill>
              <a:effectLst/>
            </a:endParaRPr>
          </a:p>
        </p:txBody>
      </p:sp>
      <p:graphicFrame>
        <p:nvGraphicFramePr>
          <p:cNvPr id="4" name="Таблица 3"/>
          <p:cNvGraphicFramePr>
            <a:graphicFrameLocks noGrp="1"/>
          </p:cNvGraphicFramePr>
          <p:nvPr/>
        </p:nvGraphicFramePr>
        <p:xfrm>
          <a:off x="785813" y="1214438"/>
          <a:ext cx="7377112" cy="4708526"/>
        </p:xfrm>
        <a:graphic>
          <a:graphicData uri="http://schemas.openxmlformats.org/drawingml/2006/table">
            <a:tbl>
              <a:tblPr/>
              <a:tblGrid>
                <a:gridCol w="3227387">
                  <a:extLst>
                    <a:ext uri="{9D8B030D-6E8A-4147-A177-3AD203B41FA5}">
                      <a16:colId xmlns:a16="http://schemas.microsoft.com/office/drawing/2014/main" xmlns="" val="3881503537"/>
                    </a:ext>
                  </a:extLst>
                </a:gridCol>
                <a:gridCol w="4149725">
                  <a:extLst>
                    <a:ext uri="{9D8B030D-6E8A-4147-A177-3AD203B41FA5}">
                      <a16:colId xmlns:a16="http://schemas.microsoft.com/office/drawing/2014/main" xmlns="" val="1574843423"/>
                    </a:ext>
                  </a:extLst>
                </a:gridCol>
              </a:tblGrid>
              <a:tr h="7159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rPr>
                        <a:t>Органолептична оцінка других страв</a:t>
                      </a:r>
                      <a:r>
                        <a:rPr kumimoji="0" lang="ru-RU" altLang="ru-RU" sz="2000" b="0" i="0" u="none" strike="noStrike" cap="none" normalizeH="0" baseline="0" smtClean="0">
                          <a:ln>
                            <a:noFill/>
                          </a:ln>
                          <a:solidFill>
                            <a:schemeClr val="tx1"/>
                          </a:solidFill>
                          <a:effectLst/>
                          <a:latin typeface="Times New Roman" panose="02020603050405020304"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П’ятибальна система з урахуванням коефіцієнтів вагомості.</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377241450"/>
                  </a:ext>
                </a:extLst>
              </a:tr>
              <a:tr h="101123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масової частки сухих речовин і перевірка правильності закладання сировини</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Висушування зразка до постійної маси при температурі 130</a:t>
                      </a:r>
                      <a:r>
                        <a:rPr kumimoji="0" lang="uk-UA" altLang="ru-RU" sz="2000" b="0" i="0" u="sng"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r>
                        <a:rPr kumimoji="0" lang="uk-UA" altLang="ru-RU" sz="20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a:t>
                      </a: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 .</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27375986"/>
                  </a:ext>
                </a:extLst>
              </a:tr>
              <a:tr h="277336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масової частки жиру в гарнірах</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Визначають прискореним  екстракційно-ваговим напівмікрометодом, який включає обробку наважки зразка разом із розчинником жиру, фільтрування екстракту і визначення жиру зважуванням розчиннику.</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79493072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7ACE5727-7621-4448-ACE5-4D2A70497C6C}" type="slidenum">
              <a:rPr lang="ru-RU" altLang="ru-RU"/>
              <a:pPr/>
              <a:t>27</a:t>
            </a:fld>
            <a:endParaRPr lang="ru-RU" altLang="ru-RU"/>
          </a:p>
        </p:txBody>
      </p:sp>
      <p:sp>
        <p:nvSpPr>
          <p:cNvPr id="3" name="Заголовок 2"/>
          <p:cNvSpPr>
            <a:spLocks noGrp="1"/>
          </p:cNvSpPr>
          <p:nvPr>
            <p:ph type="title"/>
          </p:nvPr>
        </p:nvSpPr>
        <p:spPr>
          <a:xfrm>
            <a:off x="457200" y="274638"/>
            <a:ext cx="8229600" cy="582594"/>
          </a:xfrm>
        </p:spPr>
        <p:txBody>
          <a:bodyPr/>
          <a:lstStyle/>
          <a:p>
            <a:pPr fontAlgn="auto">
              <a:spcAft>
                <a:spcPts val="0"/>
              </a:spcAft>
              <a:defRPr/>
            </a:pPr>
            <a:r>
              <a:rPr lang="uk-UA" sz="3200" dirty="0" smtClean="0">
                <a:solidFill>
                  <a:schemeClr val="accent1">
                    <a:lumMod val="75000"/>
                  </a:schemeClr>
                </a:solidFill>
                <a:effectLst/>
              </a:rPr>
              <a:t>Аналіз солодких страв і напоїв</a:t>
            </a:r>
            <a:endParaRPr lang="ru-RU" sz="3200" dirty="0">
              <a:solidFill>
                <a:schemeClr val="accent1">
                  <a:lumMod val="75000"/>
                </a:schemeClr>
              </a:solidFill>
              <a:effectLst/>
            </a:endParaRPr>
          </a:p>
        </p:txBody>
      </p:sp>
      <p:graphicFrame>
        <p:nvGraphicFramePr>
          <p:cNvPr id="4" name="Таблица 3"/>
          <p:cNvGraphicFramePr>
            <a:graphicFrameLocks noGrp="1"/>
          </p:cNvGraphicFramePr>
          <p:nvPr/>
        </p:nvGraphicFramePr>
        <p:xfrm>
          <a:off x="500063" y="857250"/>
          <a:ext cx="8215312" cy="5718175"/>
        </p:xfrm>
        <a:graphic>
          <a:graphicData uri="http://schemas.openxmlformats.org/drawingml/2006/table">
            <a:tbl>
              <a:tblPr/>
              <a:tblGrid>
                <a:gridCol w="2643187">
                  <a:extLst>
                    <a:ext uri="{9D8B030D-6E8A-4147-A177-3AD203B41FA5}">
                      <a16:colId xmlns:a16="http://schemas.microsoft.com/office/drawing/2014/main" xmlns="" val="906152283"/>
                    </a:ext>
                  </a:extLst>
                </a:gridCol>
                <a:gridCol w="5572125">
                  <a:extLst>
                    <a:ext uri="{9D8B030D-6E8A-4147-A177-3AD203B41FA5}">
                      <a16:colId xmlns:a16="http://schemas.microsoft.com/office/drawing/2014/main" xmlns="" val="933218959"/>
                    </a:ext>
                  </a:extLst>
                </a:gridCol>
              </a:tblGrid>
              <a:tr h="428625">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Органолептична оцінка холодних напоїв</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П’ятибальна система з урахуванням коефіцієнтів вагомості.</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4397533"/>
                  </a:ext>
                </a:extLst>
              </a:tr>
              <a:tr h="352425">
                <a:tc>
                  <a:txBody>
                    <a:bodyPr/>
                    <a:lstStyle>
                      <a:lvl1pPr marL="34925" indent="455613">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455613"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повноти закладання сировини</a:t>
                      </a:r>
                      <a:endParaRPr kumimoji="0" lang="ru-RU" altLang="ru-RU"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Повноту закладання сировини у компот контролюють за масою густої частини і за вмістом сухих речовин у рідині.</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002372156"/>
                  </a:ext>
                </a:extLst>
              </a:tr>
              <a:tr h="549275">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rPr>
                        <a:t>Визначення сухих речовин	</a:t>
                      </a:r>
                      <a:r>
                        <a:rPr kumimoji="0" lang="ru-RU" altLang="ru-RU" sz="1400" b="0" i="0" u="none" strike="noStrike" cap="none" normalizeH="0" baseline="0" smtClean="0">
                          <a:ln>
                            <a:noFill/>
                          </a:ln>
                          <a:solidFill>
                            <a:schemeClr val="tx1"/>
                          </a:solidFill>
                          <a:effectLst/>
                          <a:latin typeface="Times New Roman" panose="02020603050405020304" pitchFamily="18" charset="0"/>
                        </a:rPr>
                        <a:t> </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Визначають масову частку сухих речовин у рідких частинах компоту рефрактометричним методом.</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588144451"/>
                  </a:ext>
                </a:extLst>
              </a:tr>
              <a:tr h="523875">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Органолептична оцінка жельованих страв</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П’ятибальна система з урахуванням коефіцієнтів вагомості</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20829240"/>
                  </a:ext>
                </a:extLst>
              </a:tr>
              <a:tr h="303213">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масової частки цукру </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Йодометричним методом.</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1475765"/>
                  </a:ext>
                </a:extLst>
              </a:tr>
              <a:tr h="473075">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Органолептична оцінка гарячих напоїв</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П’ятибальна система з урахуванням коефіцієнтів вагомості.</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656409442"/>
                  </a:ext>
                </a:extLst>
              </a:tr>
              <a:tr h="746125">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свіжості настою чаю</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Якісна реакція на K</a:t>
                      </a:r>
                      <a:r>
                        <a:rPr kumimoji="0" lang="uk-UA" altLang="ru-RU" sz="1400" b="0" i="0" u="none" strike="noStrike" cap="none" normalizeH="0" baseline="-25000" smtClean="0">
                          <a:ln>
                            <a:noFill/>
                          </a:ln>
                          <a:solidFill>
                            <a:schemeClr val="tx1"/>
                          </a:solidFill>
                          <a:effectLst/>
                          <a:latin typeface="Times New Roman" panose="02020603050405020304" pitchFamily="18" charset="0"/>
                          <a:cs typeface="Times New Roman" panose="02020603050405020304" pitchFamily="18" charset="0"/>
                        </a:rPr>
                        <a:t>3</a:t>
                      </a: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Fe(CN)</a:t>
                      </a:r>
                      <a:r>
                        <a:rPr kumimoji="0" lang="uk-UA" altLang="ru-RU" sz="1400" b="0" i="0" u="none" strike="noStrike" cap="none" normalizeH="0" baseline="-25000" smtClean="0">
                          <a:ln>
                            <a:noFill/>
                          </a:ln>
                          <a:solidFill>
                            <a:schemeClr val="tx1"/>
                          </a:solidFill>
                          <a:effectLst/>
                          <a:latin typeface="Times New Roman" panose="02020603050405020304" pitchFamily="18" charset="0"/>
                          <a:cs typeface="Times New Roman" panose="02020603050405020304" pitchFamily="18" charset="0"/>
                        </a:rPr>
                        <a:t>6</a:t>
                      </a: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Світло-жовтий колір – кипіння настою або недостатня кількість сухого чаю; лимонний колір – повторне заварювання;  золотистий прозорий колір – якісний чай. </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443873403"/>
                  </a:ext>
                </a:extLst>
              </a:tr>
              <a:tr h="528638">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масової частки екстрактив­них речовин у настої чаю</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Зразок випарюють, а залишок досушують протягом 30 хв. у сушильній шафі при температурі 105</a:t>
                      </a:r>
                      <a:r>
                        <a:rPr kumimoji="0" lang="uk-UA" altLang="ru-RU" sz="14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a:t>
                      </a: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 і після охолодження зважують на аналітичних вагах.</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45972390"/>
                  </a:ext>
                </a:extLst>
              </a:tr>
              <a:tr h="601663">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Оцінка якості кави</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Перевіряють температуру напоїв, перемішують їх і переливають у мірний посуд, вимірюють об’єм і порівнюють із виходом за рецептурою.</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227421479"/>
                  </a:ext>
                </a:extLst>
              </a:tr>
              <a:tr h="622300">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Якісне визначення заміни натуральної кави на кавовий напій</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925">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34925" marR="0" lvl="0" indent="0" algn="l" defTabSz="912813" rtl="0" eaLnBrk="1" fontAlgn="base" latinLnBrk="0" hangingPunct="1">
                        <a:lnSpc>
                          <a:spcPct val="100000"/>
                        </a:lnSpc>
                        <a:spcBef>
                          <a:spcPts val="100"/>
                        </a:spcBef>
                        <a:spcAft>
                          <a:spcPct val="0"/>
                        </a:spcAft>
                        <a:buClrTx/>
                        <a:buSzTx/>
                        <a:buFontTx/>
                        <a:buNone/>
                        <a:tabLst/>
                      </a:pPr>
                      <a:r>
                        <a:rPr kumimoji="0" lang="uk-UA"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Метод базується на взаємодії розчину Люголя з крохмалем, що міститься в напоях, внаслідок чого з’являється певне забарвлення.</a:t>
                      </a:r>
                      <a:endParaRPr kumimoji="0" lang="ru-RU" altLang="ru-RU"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35200" marR="3520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9388223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17"/>
          <p:cNvSpPr>
            <a:spLocks noGrp="1"/>
          </p:cNvSpPr>
          <p:nvPr>
            <p:ph type="sldNum" sz="quarter" idx="12"/>
          </p:nvPr>
        </p:nvSpPr>
        <p:spPr/>
        <p:txBody>
          <a:bodyPr/>
          <a:lstStyle/>
          <a:p>
            <a:fld id="{3B3C02FC-C3CB-479F-878B-76ABD2129508}" type="slidenum">
              <a:rPr lang="ru-RU" altLang="ru-RU"/>
              <a:pPr/>
              <a:t>28</a:t>
            </a:fld>
            <a:endParaRPr lang="ru-RU" altLang="ru-RU"/>
          </a:p>
        </p:txBody>
      </p:sp>
      <p:sp>
        <p:nvSpPr>
          <p:cNvPr id="3" name="Заголовок 2"/>
          <p:cNvSpPr>
            <a:spLocks noGrp="1"/>
          </p:cNvSpPr>
          <p:nvPr>
            <p:ph type="title"/>
          </p:nvPr>
        </p:nvSpPr>
        <p:spPr>
          <a:xfrm>
            <a:off x="457200" y="274638"/>
            <a:ext cx="8229600" cy="725470"/>
          </a:xfrm>
        </p:spPr>
        <p:txBody>
          <a:bodyPr>
            <a:normAutofit fontScale="90000"/>
          </a:bodyPr>
          <a:lstStyle/>
          <a:p>
            <a:pPr fontAlgn="auto">
              <a:spcAft>
                <a:spcPts val="0"/>
              </a:spcAft>
              <a:defRPr/>
            </a:pPr>
            <a:r>
              <a:rPr lang="uk-UA" sz="3200" dirty="0" smtClean="0">
                <a:solidFill>
                  <a:schemeClr val="accent1">
                    <a:lumMod val="75000"/>
                  </a:schemeClr>
                </a:solidFill>
                <a:effectLst/>
              </a:rPr>
              <a:t>Аналіз борошняних кондитерських виробів</a:t>
            </a:r>
            <a:endParaRPr lang="ru-RU" sz="3200" dirty="0">
              <a:solidFill>
                <a:schemeClr val="accent1">
                  <a:lumMod val="75000"/>
                </a:schemeClr>
              </a:solidFill>
              <a:effectLst/>
            </a:endParaRPr>
          </a:p>
        </p:txBody>
      </p:sp>
      <p:graphicFrame>
        <p:nvGraphicFramePr>
          <p:cNvPr id="4" name="Таблица 3"/>
          <p:cNvGraphicFramePr>
            <a:graphicFrameLocks noGrp="1"/>
          </p:cNvGraphicFramePr>
          <p:nvPr/>
        </p:nvGraphicFramePr>
        <p:xfrm>
          <a:off x="500063" y="1285875"/>
          <a:ext cx="7143750" cy="4179888"/>
        </p:xfrm>
        <a:graphic>
          <a:graphicData uri="http://schemas.openxmlformats.org/drawingml/2006/table">
            <a:tbl>
              <a:tblPr/>
              <a:tblGrid>
                <a:gridCol w="2513012">
                  <a:extLst>
                    <a:ext uri="{9D8B030D-6E8A-4147-A177-3AD203B41FA5}">
                      <a16:colId xmlns:a16="http://schemas.microsoft.com/office/drawing/2014/main" xmlns="" val="733265223"/>
                    </a:ext>
                  </a:extLst>
                </a:gridCol>
                <a:gridCol w="4630738">
                  <a:extLst>
                    <a:ext uri="{9D8B030D-6E8A-4147-A177-3AD203B41FA5}">
                      <a16:colId xmlns:a16="http://schemas.microsoft.com/office/drawing/2014/main" xmlns="" val="1940379113"/>
                    </a:ext>
                  </a:extLst>
                </a:gridCol>
              </a:tblGrid>
              <a:tr h="896938">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Органолептична оцінка борошняних кондитерських виробів</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П’ятибальна система з урахуванням коефіцієнтів вагомості</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642399787"/>
                  </a:ext>
                </a:extLst>
              </a:tr>
              <a:tr h="1624013">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вмісту вологи у борошняних кондитерських виробах</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Висушування в сушильній шафі при температурі 130</a:t>
                      </a:r>
                      <a:r>
                        <a:rPr kumimoji="0" lang="uk-UA" altLang="ru-RU" sz="2000" b="0" i="0" u="sng"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r>
                        <a:rPr kumimoji="0" lang="uk-UA" altLang="ru-RU" sz="20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0</a:t>
                      </a: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 протягом 40 хв. для здобних виробів, 50 хв. – для інших борошняних кондитерських виробів</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662630984"/>
                  </a:ext>
                </a:extLst>
              </a:tr>
              <a:tr h="1336675">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1"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Визначення вмісту цукру в борошняних кондитерських виробах </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defRPr>
                      </a:lvl5pPr>
                      <a:lvl6pPr marL="25146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6pPr>
                      <a:lvl7pPr marL="29718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7pPr>
                      <a:lvl8pPr marL="34290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8pPr>
                      <a:lvl9pPr marL="3886200" indent="-228600" defTabSz="912813" fontAlgn="base">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defRPr>
                      </a:lvl9pPr>
                    </a:lstStyle>
                    <a:p>
                      <a:pPr marL="0" marR="0" lvl="0" indent="0" algn="just" defTabSz="912813" rtl="0" eaLnBrk="1" fontAlgn="base" latinLnBrk="0" hangingPunct="1">
                        <a:lnSpc>
                          <a:spcPct val="100000"/>
                        </a:lnSpc>
                        <a:spcBef>
                          <a:spcPts val="300"/>
                        </a:spcBef>
                        <a:spcAft>
                          <a:spcPct val="0"/>
                        </a:spcAft>
                        <a:buClrTx/>
                        <a:buSzTx/>
                        <a:buFontTx/>
                        <a:buNone/>
                        <a:tabLst/>
                      </a:pPr>
                      <a:r>
                        <a:rPr kumimoji="0" lang="uk-UA"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Перманганатний метод</a:t>
                      </a:r>
                      <a:endParaRPr kumimoji="0" lang="ru-RU" altLang="ru-RU"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0198479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fld id="{8753D82E-D829-402B-BBAB-E02CFFD60443}" type="slidenum">
              <a:rPr lang="ru-RU" altLang="ru-RU"/>
              <a:pPr/>
              <a:t>29</a:t>
            </a:fld>
            <a:endParaRPr lang="ru-RU" altLang="ru-RU"/>
          </a:p>
        </p:txBody>
      </p:sp>
      <p:sp>
        <p:nvSpPr>
          <p:cNvPr id="2" name="Содержимое 1"/>
          <p:cNvSpPr>
            <a:spLocks noGrp="1"/>
          </p:cNvSpPr>
          <p:nvPr>
            <p:ph idx="1"/>
          </p:nvPr>
        </p:nvSpPr>
        <p:spPr>
          <a:xfrm>
            <a:off x="500063" y="1143000"/>
            <a:ext cx="8229600" cy="5286375"/>
          </a:xfrm>
        </p:spPr>
        <p:txBody>
          <a:bodyPr>
            <a:normAutofit fontScale="77500" lnSpcReduction="20000"/>
          </a:bodyPr>
          <a:lstStyle/>
          <a:p>
            <a:pPr marL="365760" indent="-256032" fontAlgn="auto">
              <a:spcAft>
                <a:spcPts val="0"/>
              </a:spcAft>
              <a:buFont typeface="Wingdings 3"/>
              <a:buNone/>
              <a:defRPr/>
            </a:pPr>
            <a:r>
              <a:rPr lang="uk-UA" dirty="0" smtClean="0"/>
              <a:t>Згідно з Положенням про санітарно-технологічну харчову лабораторію, до </a:t>
            </a:r>
            <a:r>
              <a:rPr lang="uk-UA" b="1" dirty="0" smtClean="0"/>
              <a:t>завдань лабораторії</a:t>
            </a:r>
            <a:r>
              <a:rPr lang="uk-UA" dirty="0" smtClean="0"/>
              <a:t> входять:</a:t>
            </a:r>
            <a:endParaRPr lang="ru-RU" b="1" dirty="0" smtClean="0"/>
          </a:p>
          <a:p>
            <a:pPr marL="365760" indent="-256032" fontAlgn="auto">
              <a:spcAft>
                <a:spcPts val="0"/>
              </a:spcAft>
              <a:buFont typeface="Wingdings 3"/>
              <a:buChar char=""/>
              <a:defRPr/>
            </a:pPr>
            <a:r>
              <a:rPr lang="uk-UA" dirty="0" smtClean="0"/>
              <a:t>розробка і впровадження нормативної технічної документації на продукцію ресторанного господарства;</a:t>
            </a:r>
            <a:endParaRPr lang="ru-RU" b="1" dirty="0" smtClean="0"/>
          </a:p>
          <a:p>
            <a:pPr marL="365760" indent="-256032" fontAlgn="auto">
              <a:spcAft>
                <a:spcPts val="0"/>
              </a:spcAft>
              <a:buFont typeface="Wingdings 3"/>
              <a:buChar char=""/>
              <a:defRPr/>
            </a:pPr>
            <a:r>
              <a:rPr lang="uk-UA" dirty="0" smtClean="0"/>
              <a:t>розробка практичних рекомендацій з удосконалення технології приготування, поліпшення якості і асортименту продукції ресторанного господарства, раціонального використання сировини;</a:t>
            </a:r>
            <a:endParaRPr lang="ru-RU" b="1" dirty="0" smtClean="0"/>
          </a:p>
          <a:p>
            <a:pPr marL="365760" indent="-256032" fontAlgn="auto">
              <a:spcAft>
                <a:spcPts val="0"/>
              </a:spcAft>
              <a:buFont typeface="Wingdings 3"/>
              <a:buChar char=""/>
              <a:defRPr/>
            </a:pPr>
            <a:r>
              <a:rPr lang="uk-UA" dirty="0" smtClean="0"/>
              <a:t>розгляд і відпрацювання рецептур та технології приготування нових фірмових страв і виробів;</a:t>
            </a:r>
            <a:endParaRPr lang="ru-RU" b="1" dirty="0" smtClean="0"/>
          </a:p>
          <a:p>
            <a:pPr marL="365760" indent="-256032" fontAlgn="auto">
              <a:spcAft>
                <a:spcPts val="0"/>
              </a:spcAft>
              <a:buFont typeface="Wingdings 3"/>
              <a:buChar char=""/>
              <a:defRPr/>
            </a:pPr>
            <a:r>
              <a:rPr lang="uk-UA" dirty="0" smtClean="0"/>
              <a:t>розробка показників якості  продукції, що нормуються;</a:t>
            </a:r>
            <a:endParaRPr lang="ru-RU" b="1" dirty="0" smtClean="0"/>
          </a:p>
          <a:p>
            <a:pPr marL="365760" indent="-256032" fontAlgn="auto">
              <a:spcAft>
                <a:spcPts val="0"/>
              </a:spcAft>
              <a:buFont typeface="Wingdings 3"/>
              <a:buChar char=""/>
              <a:defRPr/>
            </a:pPr>
            <a:r>
              <a:rPr lang="uk-UA" dirty="0" smtClean="0"/>
              <a:t>впровадження нормативно-технічної документації на продукцію ресторанного господарства і забезпечення нею закладів і організацій;</a:t>
            </a:r>
            <a:endParaRPr lang="ru-RU" b="1" dirty="0" smtClean="0"/>
          </a:p>
          <a:p>
            <a:pPr marL="365760" indent="-256032" fontAlgn="auto">
              <a:spcAft>
                <a:spcPts val="0"/>
              </a:spcAft>
              <a:buFont typeface="Wingdings 3"/>
              <a:buChar char=""/>
              <a:defRPr/>
            </a:pPr>
            <a:r>
              <a:rPr lang="uk-UA" dirty="0" smtClean="0"/>
              <a:t>проведення конференцій, семінарів із працівниками інженерно-технологічних служб підприємств ресторанного господарства з питань упровадження нових технологій, удосконалення контролю якості, систем якості.</a:t>
            </a:r>
            <a:endParaRPr lang="ru-RU" b="1" dirty="0"/>
          </a:p>
        </p:txBody>
      </p:sp>
      <p:sp>
        <p:nvSpPr>
          <p:cNvPr id="3" name="Заголовок 2"/>
          <p:cNvSpPr>
            <a:spLocks noGrp="1"/>
          </p:cNvSpPr>
          <p:nvPr>
            <p:ph type="title"/>
          </p:nvPr>
        </p:nvSpPr>
        <p:spPr/>
        <p:txBody>
          <a:bodyPr>
            <a:noAutofit/>
          </a:bodyPr>
          <a:lstStyle/>
          <a:p>
            <a:pPr fontAlgn="auto">
              <a:spcAft>
                <a:spcPts val="0"/>
              </a:spcAft>
              <a:defRPr/>
            </a:pPr>
            <a:r>
              <a:rPr lang="uk-UA" sz="2400" dirty="0" smtClean="0">
                <a:solidFill>
                  <a:schemeClr val="accent1">
                    <a:lumMod val="75000"/>
                  </a:schemeClr>
                </a:solidFill>
                <a:effectLst/>
              </a:rPr>
              <a:t>4. Роль і участь працівників лабораторій у заходах із підвищення якості та впровадження новітніх технологій.</a:t>
            </a:r>
            <a:r>
              <a:rPr lang="ru-RU" sz="2400" dirty="0" smtClean="0">
                <a:solidFill>
                  <a:schemeClr val="accent1">
                    <a:lumMod val="75000"/>
                  </a:schemeClr>
                </a:solidFill>
                <a:effectLst/>
              </a:rPr>
              <a:t/>
            </a:r>
            <a:br>
              <a:rPr lang="ru-RU" sz="2400" dirty="0" smtClean="0">
                <a:solidFill>
                  <a:schemeClr val="accent1">
                    <a:lumMod val="75000"/>
                  </a:schemeClr>
                </a:solidFill>
                <a:effectLst/>
              </a:rPr>
            </a:br>
            <a:r>
              <a:rPr lang="uk-UA" sz="2400" dirty="0" smtClean="0">
                <a:solidFill>
                  <a:schemeClr val="accent1">
                    <a:lumMod val="75000"/>
                  </a:schemeClr>
                </a:solidFill>
                <a:effectLst/>
              </a:rPr>
              <a:t> </a:t>
            </a:r>
            <a:endParaRPr lang="ru-RU" sz="2400" dirty="0">
              <a:solidFill>
                <a:schemeClr val="accent1">
                  <a:lumMod val="75000"/>
                </a:schemeClr>
              </a:soli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17"/>
          <p:cNvSpPr>
            <a:spLocks noGrp="1"/>
          </p:cNvSpPr>
          <p:nvPr>
            <p:ph type="sldNum" sz="quarter" idx="12"/>
          </p:nvPr>
        </p:nvSpPr>
        <p:spPr/>
        <p:txBody>
          <a:bodyPr/>
          <a:lstStyle/>
          <a:p>
            <a:fld id="{A4E87DD1-9857-4FCA-830D-65F571BAB2A9}" type="slidenum">
              <a:rPr lang="ru-RU" altLang="ru-RU"/>
              <a:pPr/>
              <a:t>3</a:t>
            </a:fld>
            <a:endParaRPr lang="ru-RU" altLang="ru-RU"/>
          </a:p>
        </p:txBody>
      </p:sp>
      <p:grpSp>
        <p:nvGrpSpPr>
          <p:cNvPr id="11266" name="Group 2"/>
          <p:cNvGrpSpPr>
            <a:grpSpLocks/>
          </p:cNvGrpSpPr>
          <p:nvPr/>
        </p:nvGrpSpPr>
        <p:grpSpPr bwMode="auto">
          <a:xfrm>
            <a:off x="571500" y="285750"/>
            <a:ext cx="7715250" cy="2428875"/>
            <a:chOff x="1445" y="1152"/>
            <a:chExt cx="9068" cy="3084"/>
          </a:xfrm>
        </p:grpSpPr>
        <p:sp>
          <p:nvSpPr>
            <p:cNvPr id="11268" name="AutoShape 3"/>
            <p:cNvSpPr>
              <a:spLocks noChangeArrowheads="1"/>
            </p:cNvSpPr>
            <p:nvPr/>
          </p:nvSpPr>
          <p:spPr bwMode="auto">
            <a:xfrm>
              <a:off x="1445" y="2422"/>
              <a:ext cx="2956" cy="1728"/>
            </a:xfrm>
            <a:prstGeom prst="roundRect">
              <a:avLst>
                <a:gd name="adj" fmla="val 16667"/>
              </a:avLst>
            </a:prstGeom>
            <a:solidFill>
              <a:srgbClr val="FFFFFF"/>
            </a:solidFill>
            <a:ln w="9525">
              <a:solidFill>
                <a:srgbClr val="000000"/>
              </a:solidFill>
              <a:round/>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Bef>
                  <a:spcPts val="600"/>
                </a:spcBef>
              </a:pPr>
              <a:r>
                <a:rPr lang="uk-UA" altLang="ru-RU" sz="2000">
                  <a:latin typeface="Times New Roman" panose="02020603050405020304" pitchFamily="18" charset="0"/>
                </a:rPr>
                <a:t>Виробнича санітарно-технологічна харчова лабораторія</a:t>
              </a:r>
              <a:endParaRPr lang="ru-RU" altLang="ru-RU" sz="2000">
                <a:latin typeface="Arial" panose="020B0604020202020204" pitchFamily="34" charset="0"/>
              </a:endParaRPr>
            </a:p>
          </p:txBody>
        </p:sp>
        <p:sp>
          <p:nvSpPr>
            <p:cNvPr id="11269" name="AutoShape 4"/>
            <p:cNvSpPr>
              <a:spLocks noChangeArrowheads="1"/>
            </p:cNvSpPr>
            <p:nvPr/>
          </p:nvSpPr>
          <p:spPr bwMode="auto">
            <a:xfrm>
              <a:off x="4652" y="2417"/>
              <a:ext cx="3024" cy="1819"/>
            </a:xfrm>
            <a:prstGeom prst="roundRect">
              <a:avLst>
                <a:gd name="adj" fmla="val 16667"/>
              </a:avLst>
            </a:prstGeom>
            <a:solidFill>
              <a:srgbClr val="FFFFFF"/>
            </a:solidFill>
            <a:ln w="9525">
              <a:solidFill>
                <a:srgbClr val="000000"/>
              </a:solidFill>
              <a:round/>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sz="2000">
                  <a:latin typeface="Times New Roman" panose="02020603050405020304" pitchFamily="18" charset="0"/>
                </a:rPr>
                <a:t>Територіально-галузева санітарно-технологічна харчова лабораторія</a:t>
              </a:r>
              <a:endParaRPr lang="ru-RU" altLang="ru-RU" sz="2000">
                <a:latin typeface="Arial" panose="020B0604020202020204" pitchFamily="34" charset="0"/>
              </a:endParaRPr>
            </a:p>
          </p:txBody>
        </p:sp>
        <p:sp>
          <p:nvSpPr>
            <p:cNvPr id="11270" name="AutoShape 5"/>
            <p:cNvSpPr>
              <a:spLocks noChangeArrowheads="1"/>
            </p:cNvSpPr>
            <p:nvPr/>
          </p:nvSpPr>
          <p:spPr bwMode="auto">
            <a:xfrm>
              <a:off x="7981" y="2422"/>
              <a:ext cx="2532" cy="1633"/>
            </a:xfrm>
            <a:prstGeom prst="roundRect">
              <a:avLst>
                <a:gd name="adj" fmla="val 16667"/>
              </a:avLst>
            </a:prstGeom>
            <a:solidFill>
              <a:srgbClr val="FFFFFF"/>
            </a:solidFill>
            <a:ln w="9525">
              <a:solidFill>
                <a:srgbClr val="000000"/>
              </a:solidFill>
              <a:round/>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Bef>
                  <a:spcPts val="600"/>
                </a:spcBef>
              </a:pPr>
              <a:r>
                <a:rPr lang="uk-UA" altLang="ru-RU" sz="2000">
                  <a:latin typeface="Times New Roman" panose="02020603050405020304" pitchFamily="18" charset="0"/>
                </a:rPr>
                <a:t>Координаційний технологічний центр</a:t>
              </a:r>
              <a:endParaRPr lang="ru-RU" altLang="ru-RU" sz="2000">
                <a:latin typeface="Arial" panose="020B0604020202020204" pitchFamily="34" charset="0"/>
              </a:endParaRPr>
            </a:p>
          </p:txBody>
        </p:sp>
        <p:sp>
          <p:nvSpPr>
            <p:cNvPr id="11271" name="Rectangle 6"/>
            <p:cNvSpPr>
              <a:spLocks noChangeArrowheads="1"/>
            </p:cNvSpPr>
            <p:nvPr/>
          </p:nvSpPr>
          <p:spPr bwMode="auto">
            <a:xfrm>
              <a:off x="2661" y="1152"/>
              <a:ext cx="6584" cy="844"/>
            </a:xfrm>
            <a:prstGeom prst="rect">
              <a:avLst/>
            </a:prstGeom>
            <a:solidFill>
              <a:srgbClr val="FFFFFF"/>
            </a:solidFill>
            <a:ln w="38100" cmpd="dbl">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endParaRPr lang="uk-UA" altLang="ru-RU" sz="1200" b="1">
                <a:latin typeface="Times New Roman" panose="02020603050405020304" pitchFamily="18" charset="0"/>
              </a:endParaRPr>
            </a:p>
            <a:p>
              <a:pPr algn="ctr"/>
              <a:r>
                <a:rPr lang="uk-UA" altLang="ru-RU" sz="2000" b="1">
                  <a:latin typeface="Times New Roman" panose="02020603050405020304" pitchFamily="18" charset="0"/>
                </a:rPr>
                <a:t>Види харчових лабораторій</a:t>
              </a:r>
            </a:p>
            <a:p>
              <a:endParaRPr lang="ru-RU" altLang="ru-RU" sz="2000">
                <a:latin typeface="Arial" panose="020B0604020202020204" pitchFamily="34" charset="0"/>
              </a:endParaRPr>
            </a:p>
          </p:txBody>
        </p:sp>
        <p:sp>
          <p:nvSpPr>
            <p:cNvPr id="11272" name="AutoShape 7"/>
            <p:cNvSpPr>
              <a:spLocks noChangeArrowheads="1"/>
            </p:cNvSpPr>
            <p:nvPr/>
          </p:nvSpPr>
          <p:spPr bwMode="auto">
            <a:xfrm>
              <a:off x="2885" y="1996"/>
              <a:ext cx="432" cy="421"/>
            </a:xfrm>
            <a:prstGeom prst="downArrow">
              <a:avLst>
                <a:gd name="adj1" fmla="val 50000"/>
                <a:gd name="adj2" fmla="val 25000"/>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endParaRPr lang="ru-RU" altLang="ru-RU"/>
            </a:p>
          </p:txBody>
        </p:sp>
        <p:sp>
          <p:nvSpPr>
            <p:cNvPr id="11273" name="AutoShape 8"/>
            <p:cNvSpPr>
              <a:spLocks noChangeArrowheads="1"/>
            </p:cNvSpPr>
            <p:nvPr/>
          </p:nvSpPr>
          <p:spPr bwMode="auto">
            <a:xfrm>
              <a:off x="6053" y="1996"/>
              <a:ext cx="432" cy="421"/>
            </a:xfrm>
            <a:prstGeom prst="downArrow">
              <a:avLst>
                <a:gd name="adj1" fmla="val 50000"/>
                <a:gd name="adj2" fmla="val 25000"/>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endParaRPr lang="ru-RU" altLang="ru-RU"/>
            </a:p>
          </p:txBody>
        </p:sp>
        <p:sp>
          <p:nvSpPr>
            <p:cNvPr id="11274" name="AutoShape 9"/>
            <p:cNvSpPr>
              <a:spLocks noChangeArrowheads="1"/>
            </p:cNvSpPr>
            <p:nvPr/>
          </p:nvSpPr>
          <p:spPr bwMode="auto">
            <a:xfrm>
              <a:off x="8645" y="1996"/>
              <a:ext cx="432" cy="421"/>
            </a:xfrm>
            <a:prstGeom prst="downArrow">
              <a:avLst>
                <a:gd name="adj1" fmla="val 50000"/>
                <a:gd name="adj2" fmla="val 25000"/>
              </a:avLst>
            </a:prstGeom>
            <a:solidFill>
              <a:srgbClr val="FFFFFF"/>
            </a:solidFill>
            <a:ln w="9525">
              <a:solidFill>
                <a:srgbClr val="000000"/>
              </a:solidFill>
              <a:miter lim="800000"/>
              <a:headEnd/>
              <a:tailEnd/>
            </a:ln>
          </p:spPr>
          <p:txBody>
            <a:bodyPr lIns="18000" tIns="10800" rIns="18000" bIns="10800"/>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endParaRPr lang="ru-RU" altLang="ru-RU"/>
            </a:p>
          </p:txBody>
        </p:sp>
      </p:grpSp>
      <p:sp>
        <p:nvSpPr>
          <p:cNvPr id="11267" name="Rectangle 10"/>
          <p:cNvSpPr>
            <a:spLocks noChangeArrowheads="1"/>
          </p:cNvSpPr>
          <p:nvPr/>
        </p:nvSpPr>
        <p:spPr bwMode="auto">
          <a:xfrm>
            <a:off x="357188" y="3184525"/>
            <a:ext cx="8215312"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sz="2000" b="1">
                <a:latin typeface="Arial" panose="020B0604020202020204" pitchFamily="34" charset="0"/>
                <a:cs typeface="Times New Roman" panose="02020603050405020304" pitchFamily="18" charset="0"/>
              </a:rPr>
              <a:t>Виробнича санітарно-технологічна харчова лабораторія - </a:t>
            </a:r>
            <a:r>
              <a:rPr lang="uk-UA" altLang="ru-RU" sz="2000"/>
              <a:t>організовується як структурний підрозділ, що входить до складу підприємств ресторанного господарства. Створення та ліквідація лабораторій проводиться за рішенням правління підприємства. Адміністративне керівництво роботою лабораторії покладається на керівника підприємства, при якому організовано лабораторію.</a:t>
            </a:r>
            <a:endParaRPr lang="ru-RU" altLang="ru-RU" sz="2000"/>
          </a:p>
          <a:p>
            <a:pPr algn="ctr"/>
            <a:endParaRPr lang="uk-UA" altLang="ru-RU">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7"/>
          <p:cNvSpPr>
            <a:spLocks noGrp="1"/>
          </p:cNvSpPr>
          <p:nvPr>
            <p:ph type="sldNum" sz="quarter" idx="12"/>
          </p:nvPr>
        </p:nvSpPr>
        <p:spPr/>
        <p:txBody>
          <a:bodyPr/>
          <a:lstStyle/>
          <a:p>
            <a:fld id="{DBE5B8FF-2812-4C8F-9AC6-CAC334BE987A}" type="slidenum">
              <a:rPr lang="ru-RU" altLang="ru-RU"/>
              <a:pPr/>
              <a:t>4</a:t>
            </a:fld>
            <a:endParaRPr lang="ru-RU" altLang="ru-RU"/>
          </a:p>
        </p:txBody>
      </p:sp>
      <p:sp>
        <p:nvSpPr>
          <p:cNvPr id="2" name="Содержимое 1"/>
          <p:cNvSpPr>
            <a:spLocks noGrp="1"/>
          </p:cNvSpPr>
          <p:nvPr>
            <p:ph idx="1"/>
          </p:nvPr>
        </p:nvSpPr>
        <p:spPr>
          <a:xfrm>
            <a:off x="457200" y="500063"/>
            <a:ext cx="8229600" cy="5507037"/>
          </a:xfrm>
        </p:spPr>
        <p:txBody>
          <a:bodyPr>
            <a:normAutofit fontScale="92500" lnSpcReduction="20000"/>
          </a:bodyPr>
          <a:lstStyle/>
          <a:p>
            <a:pPr marL="365760" indent="-256032" fontAlgn="auto">
              <a:spcAft>
                <a:spcPts val="0"/>
              </a:spcAft>
              <a:buFont typeface="Wingdings 3"/>
              <a:buChar char=""/>
              <a:defRPr/>
            </a:pPr>
            <a:r>
              <a:rPr lang="uk-UA" sz="3000" b="1" dirty="0" smtClean="0"/>
              <a:t>Територіально-галузева санітарно-технологічна харчова лабораторія </a:t>
            </a:r>
            <a:r>
              <a:rPr lang="uk-UA" b="1" dirty="0" smtClean="0"/>
              <a:t>- </a:t>
            </a:r>
            <a:r>
              <a:rPr lang="uk-UA" dirty="0" smtClean="0"/>
              <a:t>організовується як підрозділ при об’єднаннях підприємств ресторанного господарства чи як самостійне підприємство у відповідних регіонах. </a:t>
            </a:r>
          </a:p>
          <a:p>
            <a:pPr marL="365760" indent="-256032" fontAlgn="auto">
              <a:spcAft>
                <a:spcPts val="0"/>
              </a:spcAft>
              <a:buFont typeface="Wingdings 3"/>
              <a:buNone/>
              <a:defRPr/>
            </a:pPr>
            <a:r>
              <a:rPr lang="uk-UA" dirty="0" smtClean="0"/>
              <a:t>        Створення та ліквідація лабораторії здійснюється за узгодженим рішенням підприємств, які входять в об’єднання. У першому варіанті адміністративно лабораторія підпорядковується керівництву об’єднання, а в другому варіанті лабораторія виконує зобов’язання перед підприємствами ресторанного господарства у відповідності з укладеними договорами.</a:t>
            </a: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r>
              <a:rPr lang="uk-UA" b="1" dirty="0" smtClean="0"/>
              <a:t> </a:t>
            </a:r>
            <a:endParaRPr lang="ru-RU" dirty="0" smtClean="0"/>
          </a:p>
          <a:p>
            <a:pPr marL="365760" indent="-256032" fontAlgn="auto">
              <a:spcAft>
                <a:spcPts val="0"/>
              </a:spcAft>
              <a:buFont typeface="Wingdings 3"/>
              <a:buChar char=""/>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7"/>
          <p:cNvSpPr>
            <a:spLocks noGrp="1"/>
          </p:cNvSpPr>
          <p:nvPr>
            <p:ph type="sldNum" sz="quarter" idx="12"/>
          </p:nvPr>
        </p:nvSpPr>
        <p:spPr/>
        <p:txBody>
          <a:bodyPr/>
          <a:lstStyle/>
          <a:p>
            <a:fld id="{91C0F4A8-8951-4206-91E7-629C77D7076F}" type="slidenum">
              <a:rPr lang="ru-RU" altLang="ru-RU"/>
              <a:pPr/>
              <a:t>5</a:t>
            </a:fld>
            <a:endParaRPr lang="ru-RU" altLang="ru-RU"/>
          </a:p>
        </p:txBody>
      </p:sp>
      <p:sp>
        <p:nvSpPr>
          <p:cNvPr id="13314" name="Содержимое 1"/>
          <p:cNvSpPr>
            <a:spLocks noGrp="1"/>
          </p:cNvSpPr>
          <p:nvPr>
            <p:ph idx="1"/>
          </p:nvPr>
        </p:nvSpPr>
        <p:spPr/>
        <p:txBody>
          <a:bodyPr/>
          <a:lstStyle/>
          <a:p>
            <a:pPr defTabSz="912813"/>
            <a:r>
              <a:rPr lang="uk-UA" altLang="ru-RU" sz="2800" b="1" smtClean="0"/>
              <a:t>Координаційний технологічний центр </a:t>
            </a:r>
            <a:r>
              <a:rPr lang="uk-UA" altLang="ru-RU" b="1" smtClean="0"/>
              <a:t>- </a:t>
            </a:r>
            <a:r>
              <a:rPr lang="uk-UA" altLang="ru-RU" sz="2400" b="1" smtClean="0"/>
              <a:t>о</a:t>
            </a:r>
            <a:r>
              <a:rPr lang="uk-UA" altLang="ru-RU" sz="2400" smtClean="0"/>
              <a:t>рганізовується на державному, обласному, районному рівні за рішенням зацікавлених організацій та може функціонувати у складі міністерств, на базі територіально-галузевої санітарно-технологічної харчової лабораторії відповідного рівня. </a:t>
            </a:r>
            <a:endParaRPr lang="ru-RU" altLang="ru-RU" sz="2400" smtClean="0"/>
          </a:p>
          <a:p>
            <a:pPr defTabSz="912813"/>
            <a:endParaRPr lang="ru-RU" altLang="ru-RU"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fld id="{EB7D8E06-4C57-4FB4-A50E-5017E4FA6EAF}" type="slidenum">
              <a:rPr lang="ru-RU" altLang="ru-RU"/>
              <a:pPr/>
              <a:t>6</a:t>
            </a:fld>
            <a:endParaRPr lang="ru-RU" altLang="ru-RU"/>
          </a:p>
        </p:txBody>
      </p:sp>
      <p:sp>
        <p:nvSpPr>
          <p:cNvPr id="2" name="Содержимое 1"/>
          <p:cNvSpPr>
            <a:spLocks noGrp="1"/>
          </p:cNvSpPr>
          <p:nvPr>
            <p:ph idx="1"/>
          </p:nvPr>
        </p:nvSpPr>
        <p:spPr>
          <a:xfrm>
            <a:off x="285750" y="1481138"/>
            <a:ext cx="8401050" cy="4876800"/>
          </a:xfrm>
        </p:spPr>
        <p:txBody>
          <a:bodyPr>
            <a:normAutofit fontScale="62500" lnSpcReduction="20000"/>
          </a:bodyPr>
          <a:lstStyle/>
          <a:p>
            <a:pPr marL="365760" indent="-256032" fontAlgn="auto">
              <a:spcAft>
                <a:spcPts val="0"/>
              </a:spcAft>
              <a:buFont typeface="Wingdings 3"/>
              <a:buNone/>
              <a:defRPr/>
            </a:pPr>
            <a:r>
              <a:rPr lang="uk-UA" b="1" dirty="0" smtClean="0"/>
              <a:t>ФУНКЦІЇ  ГАЛУЗЕВИХ ХАРЧОВИХ ЛАБОРАТОРІЙ:</a:t>
            </a:r>
            <a:endParaRPr lang="ru-RU" b="1" dirty="0" smtClean="0"/>
          </a:p>
          <a:p>
            <a:pPr marL="365760" indent="-256032" fontAlgn="auto">
              <a:spcAft>
                <a:spcPts val="0"/>
              </a:spcAft>
              <a:buFont typeface="Wingdings 3"/>
              <a:buChar char=""/>
              <a:defRPr/>
            </a:pPr>
            <a:r>
              <a:rPr lang="uk-UA" dirty="0" smtClean="0"/>
              <a:t>Проведення роботи з попередження випуску продукції низької якості, профілактики харчових отруєнь та інфекційних кишкових захворювань, дотримання на підприємствах ресторанного господарства технології приготування продукції, санітарних норм та правил.</a:t>
            </a:r>
          </a:p>
          <a:p>
            <a:pPr marL="365760" indent="-256032" fontAlgn="auto">
              <a:spcAft>
                <a:spcPts val="0"/>
              </a:spcAft>
              <a:buFont typeface="Wingdings 3"/>
              <a:buChar char=""/>
              <a:defRPr/>
            </a:pPr>
            <a:r>
              <a:rPr lang="uk-UA" dirty="0" smtClean="0"/>
              <a:t>Надання практичної та консультаційної допомоги підприємствам із питань забезпечення якості продукції, удосконалення технологічного процесу, в організації та обладнанні робочих місць та розробці технологічної документації.</a:t>
            </a:r>
          </a:p>
          <a:p>
            <a:pPr marL="365760" indent="-256032" fontAlgn="auto">
              <a:spcAft>
                <a:spcPts val="0"/>
              </a:spcAft>
              <a:buFont typeface="Wingdings 3"/>
              <a:buChar char=""/>
              <a:defRPr/>
            </a:pPr>
            <a:r>
              <a:rPr lang="uk-UA" dirty="0" smtClean="0"/>
              <a:t>Здійснення контролю якості сировини та готової продукції на всіх етапах її виробництва та в процесі  реалізації за допомогою органолептичних, фізико-хімічних та мікробіологічних методів.</a:t>
            </a:r>
          </a:p>
          <a:p>
            <a:pPr marL="365760" indent="-256032" fontAlgn="auto">
              <a:spcAft>
                <a:spcPts val="0"/>
              </a:spcAft>
              <a:buFont typeface="Wingdings 3"/>
              <a:buChar char=""/>
              <a:defRPr/>
            </a:pPr>
            <a:r>
              <a:rPr lang="uk-UA" dirty="0" smtClean="0"/>
              <a:t>Проведення радіометричних та токсикологічних досліджень харчових продуктів.</a:t>
            </a:r>
          </a:p>
          <a:p>
            <a:pPr marL="365760" indent="-256032" fontAlgn="auto">
              <a:spcAft>
                <a:spcPts val="0"/>
              </a:spcAft>
              <a:buFont typeface="Wingdings 3"/>
              <a:buChar char=""/>
              <a:defRPr/>
            </a:pPr>
            <a:r>
              <a:rPr lang="uk-UA" dirty="0" smtClean="0"/>
              <a:t>Розробка нормативно-технічної та технологічної документації на продукцію ресторанного господарства у світлі наукових принципів та основ раціонального харчування, проведення експертизи.</a:t>
            </a:r>
          </a:p>
          <a:p>
            <a:pPr marL="365760" indent="-256032" fontAlgn="auto">
              <a:spcAft>
                <a:spcPts val="0"/>
              </a:spcAft>
              <a:buFont typeface="Wingdings 3"/>
              <a:buChar char=""/>
              <a:defRPr/>
            </a:pPr>
            <a:r>
              <a:rPr lang="uk-UA" dirty="0" smtClean="0"/>
              <a:t>Вивчення та аналіз причин порушень технології виробництва продукції, санітарних норм та правил, розробка практичних заходів із їх усунення.</a:t>
            </a: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a:p>
        </p:txBody>
      </p:sp>
      <p:sp>
        <p:nvSpPr>
          <p:cNvPr id="3" name="Заголовок 2"/>
          <p:cNvSpPr>
            <a:spLocks noGrp="1"/>
          </p:cNvSpPr>
          <p:nvPr>
            <p:ph type="title"/>
          </p:nvPr>
        </p:nvSpPr>
        <p:spPr/>
        <p:txBody>
          <a:bodyPr>
            <a:normAutofit fontScale="90000"/>
          </a:bodyPr>
          <a:lstStyle/>
          <a:p>
            <a:pPr fontAlgn="auto">
              <a:spcAft>
                <a:spcPts val="0"/>
              </a:spcAft>
              <a:defRPr/>
            </a:pPr>
            <a:r>
              <a:rPr lang="ru-RU" sz="4000" dirty="0" smtClean="0">
                <a:solidFill>
                  <a:schemeClr val="accent1">
                    <a:lumMod val="75000"/>
                  </a:schemeClr>
                </a:solidFill>
              </a:rPr>
              <a:t>2. </a:t>
            </a:r>
            <a:r>
              <a:rPr lang="uk-UA" sz="4000" dirty="0" smtClean="0">
                <a:solidFill>
                  <a:schemeClr val="accent1">
                    <a:lumMod val="75000"/>
                  </a:schemeClr>
                </a:solidFill>
              </a:rPr>
              <a:t>Завдання технологічних санітарних харчових лабораторій</a:t>
            </a:r>
            <a:r>
              <a:rPr lang="ru-RU" sz="4000" dirty="0" smtClean="0">
                <a:solidFill>
                  <a:schemeClr val="accent1">
                    <a:lumMod val="75000"/>
                  </a:schemeClr>
                </a:solidFill>
              </a:rPr>
              <a:t>.</a:t>
            </a:r>
            <a:endParaRPr lang="ru-RU"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Номер слайда 17"/>
          <p:cNvSpPr>
            <a:spLocks noGrp="1"/>
          </p:cNvSpPr>
          <p:nvPr>
            <p:ph type="sldNum" sz="quarter" idx="12"/>
          </p:nvPr>
        </p:nvSpPr>
        <p:spPr/>
        <p:txBody>
          <a:bodyPr/>
          <a:lstStyle/>
          <a:p>
            <a:fld id="{CF6C6894-1EFF-46E3-BDA0-10C791B6C389}" type="slidenum">
              <a:rPr lang="ru-RU" altLang="ru-RU"/>
              <a:pPr/>
              <a:t>7</a:t>
            </a:fld>
            <a:endParaRPr lang="ru-RU" altLang="ru-RU"/>
          </a:p>
        </p:txBody>
      </p:sp>
      <p:sp>
        <p:nvSpPr>
          <p:cNvPr id="15362" name="AutoShape 3"/>
          <p:cNvSpPr>
            <a:spLocks noChangeArrowheads="1"/>
          </p:cNvSpPr>
          <p:nvPr/>
        </p:nvSpPr>
        <p:spPr bwMode="auto">
          <a:xfrm>
            <a:off x="3305175" y="500063"/>
            <a:ext cx="2290763" cy="1550987"/>
          </a:xfrm>
          <a:prstGeom prst="downArrowCallout">
            <a:avLst>
              <a:gd name="adj1" fmla="val 33341"/>
              <a:gd name="adj2" fmla="val 33348"/>
              <a:gd name="adj3" fmla="val 16667"/>
              <a:gd name="adj4" fmla="val 66667"/>
            </a:avLst>
          </a:prstGeom>
          <a:solidFill>
            <a:srgbClr val="FFFFFF"/>
          </a:solidFill>
          <a:ln w="38100" cmpd="dbl">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sz="1600" b="1">
                <a:latin typeface="Times New Roman" panose="02020603050405020304" pitchFamily="18" charset="0"/>
              </a:rPr>
              <a:t>Виробнича санітарно-технологічна харчова лабораторія</a:t>
            </a:r>
            <a:endParaRPr lang="ru-RU" altLang="ru-RU" sz="1600">
              <a:latin typeface="Arial" panose="020B0604020202020204" pitchFamily="34" charset="0"/>
            </a:endParaRPr>
          </a:p>
        </p:txBody>
      </p:sp>
      <p:sp>
        <p:nvSpPr>
          <p:cNvPr id="15363" name="AutoShape 4"/>
          <p:cNvSpPr>
            <a:spLocks noChangeArrowheads="1"/>
          </p:cNvSpPr>
          <p:nvPr/>
        </p:nvSpPr>
        <p:spPr bwMode="auto">
          <a:xfrm>
            <a:off x="5643563" y="717550"/>
            <a:ext cx="2405062" cy="1044575"/>
          </a:xfrm>
          <a:prstGeom prst="leftArrowCallout">
            <a:avLst>
              <a:gd name="adj1" fmla="val 25000"/>
              <a:gd name="adj2" fmla="val 25000"/>
              <a:gd name="adj3" fmla="val 43768"/>
              <a:gd name="adj4" fmla="val 66667"/>
            </a:avLst>
          </a:prstGeom>
          <a:solidFill>
            <a:srgbClr val="FFFFFF"/>
          </a:solidFill>
          <a:ln w="9525">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Хіміко-технологічне відділення</a:t>
            </a:r>
            <a:endParaRPr lang="ru-RU" altLang="ru-RU">
              <a:latin typeface="Arial" panose="020B0604020202020204" pitchFamily="34" charset="0"/>
            </a:endParaRPr>
          </a:p>
        </p:txBody>
      </p:sp>
      <p:sp>
        <p:nvSpPr>
          <p:cNvPr id="15364" name="AutoShape 5"/>
          <p:cNvSpPr>
            <a:spLocks noChangeArrowheads="1"/>
          </p:cNvSpPr>
          <p:nvPr/>
        </p:nvSpPr>
        <p:spPr bwMode="auto">
          <a:xfrm>
            <a:off x="642938" y="809625"/>
            <a:ext cx="2662237" cy="996950"/>
          </a:xfrm>
          <a:prstGeom prst="rightArrowCallout">
            <a:avLst>
              <a:gd name="adj1" fmla="val 25000"/>
              <a:gd name="adj2" fmla="val 25000"/>
              <a:gd name="adj3" fmla="val 45829"/>
              <a:gd name="adj4" fmla="val 66667"/>
            </a:avLst>
          </a:prstGeom>
          <a:solidFill>
            <a:srgbClr val="FFFFFF"/>
          </a:solidFill>
          <a:ln w="9525">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Санітарно-бактеріологічне відділення</a:t>
            </a:r>
            <a:endParaRPr lang="ru-RU" altLang="ru-RU">
              <a:latin typeface="Arial" panose="020B0604020202020204" pitchFamily="34" charset="0"/>
            </a:endParaRPr>
          </a:p>
        </p:txBody>
      </p:sp>
      <p:sp>
        <p:nvSpPr>
          <p:cNvPr id="15365" name="AutoShape 6"/>
          <p:cNvSpPr>
            <a:spLocks noChangeArrowheads="1"/>
          </p:cNvSpPr>
          <p:nvPr/>
        </p:nvSpPr>
        <p:spPr bwMode="auto">
          <a:xfrm>
            <a:off x="3419475" y="2051050"/>
            <a:ext cx="2176463" cy="517525"/>
          </a:xfrm>
          <a:prstGeom prst="roundRect">
            <a:avLst>
              <a:gd name="adj" fmla="val 16667"/>
            </a:avLst>
          </a:prstGeom>
          <a:solidFill>
            <a:srgbClr val="FFFFFF"/>
          </a:solidFill>
          <a:ln w="9525">
            <a:solidFill>
              <a:srgbClr val="000000"/>
            </a:solidFill>
            <a:round/>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Основне завдання</a:t>
            </a:r>
            <a:endParaRPr lang="ru-RU" altLang="ru-RU">
              <a:latin typeface="Arial" panose="020B0604020202020204" pitchFamily="34" charset="0"/>
            </a:endParaRPr>
          </a:p>
        </p:txBody>
      </p:sp>
      <p:sp>
        <p:nvSpPr>
          <p:cNvPr id="15366" name="AutoShape 7"/>
          <p:cNvSpPr>
            <a:spLocks noChangeArrowheads="1"/>
          </p:cNvSpPr>
          <p:nvPr/>
        </p:nvSpPr>
        <p:spPr bwMode="auto">
          <a:xfrm>
            <a:off x="928688" y="2928938"/>
            <a:ext cx="7100887" cy="1978025"/>
          </a:xfrm>
          <a:prstGeom prst="bevel">
            <a:avLst>
              <a:gd name="adj" fmla="val 12500"/>
            </a:avLst>
          </a:prstGeom>
          <a:solidFill>
            <a:srgbClr val="FFFFFF"/>
          </a:solidFill>
          <a:ln w="9525">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Aft>
                <a:spcPts val="1000"/>
              </a:spcAft>
            </a:pPr>
            <a:r>
              <a:rPr lang="uk-UA" altLang="ru-RU" sz="2000">
                <a:latin typeface="Calibri" panose="020F0502020204030204" pitchFamily="34" charset="0"/>
              </a:rPr>
              <a:t>Попередження надходження на виробництво неякісної сировини, забезпечення необхідних харчових достоїнств продукції, що випускається та її безпеки для здоров’я споживачів</a:t>
            </a:r>
            <a:endParaRPr lang="uk-UA" altLang="ru-RU" sz="2000">
              <a:latin typeface="Arial" panose="020B0604020202020204" pitchFamily="34" charset="0"/>
            </a:endParaRPr>
          </a:p>
        </p:txBody>
      </p:sp>
      <p:sp>
        <p:nvSpPr>
          <p:cNvPr id="15367" name="AutoShape 8"/>
          <p:cNvSpPr>
            <a:spLocks noChangeArrowheads="1"/>
          </p:cNvSpPr>
          <p:nvPr/>
        </p:nvSpPr>
        <p:spPr bwMode="auto">
          <a:xfrm>
            <a:off x="4221163" y="2568575"/>
            <a:ext cx="573087" cy="311150"/>
          </a:xfrm>
          <a:prstGeom prst="downArrow">
            <a:avLst>
              <a:gd name="adj1" fmla="val 50000"/>
              <a:gd name="adj2" fmla="val 25000"/>
            </a:avLst>
          </a:prstGeom>
          <a:solidFill>
            <a:srgbClr val="FFFFFF"/>
          </a:solidFill>
          <a:ln w="9525">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endParaRPr lang="ru-RU" alt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17"/>
          <p:cNvSpPr>
            <a:spLocks noGrp="1"/>
          </p:cNvSpPr>
          <p:nvPr>
            <p:ph type="sldNum" sz="quarter" idx="12"/>
          </p:nvPr>
        </p:nvSpPr>
        <p:spPr/>
        <p:txBody>
          <a:bodyPr/>
          <a:lstStyle/>
          <a:p>
            <a:fld id="{5F28CF96-3081-4B98-A810-6F33728476FB}" type="slidenum">
              <a:rPr lang="ru-RU" altLang="ru-RU"/>
              <a:pPr/>
              <a:t>8</a:t>
            </a:fld>
            <a:endParaRPr lang="ru-RU" altLang="ru-RU"/>
          </a:p>
        </p:txBody>
      </p:sp>
      <p:grpSp>
        <p:nvGrpSpPr>
          <p:cNvPr id="16386" name="Group 2"/>
          <p:cNvGrpSpPr>
            <a:grpSpLocks/>
          </p:cNvGrpSpPr>
          <p:nvPr/>
        </p:nvGrpSpPr>
        <p:grpSpPr bwMode="auto">
          <a:xfrm>
            <a:off x="857250" y="428625"/>
            <a:ext cx="7643813" cy="5929313"/>
            <a:chOff x="1445" y="6998"/>
            <a:chExt cx="9072" cy="8446"/>
          </a:xfrm>
        </p:grpSpPr>
        <p:sp>
          <p:nvSpPr>
            <p:cNvPr id="16387" name="AutoShape 3"/>
            <p:cNvSpPr>
              <a:spLocks noChangeArrowheads="1"/>
            </p:cNvSpPr>
            <p:nvPr/>
          </p:nvSpPr>
          <p:spPr bwMode="auto">
            <a:xfrm>
              <a:off x="4613" y="8438"/>
              <a:ext cx="3168" cy="2304"/>
            </a:xfrm>
            <a:prstGeom prst="downArrowCallout">
              <a:avLst>
                <a:gd name="adj1" fmla="val 22662"/>
                <a:gd name="adj2" fmla="val 34375"/>
                <a:gd name="adj3" fmla="val 19269"/>
                <a:gd name="adj4" fmla="val 66667"/>
              </a:avLst>
            </a:prstGeom>
            <a:solidFill>
              <a:srgbClr val="FFFFFF"/>
            </a:solidFill>
            <a:ln w="38100" cmpd="dbl">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spcAft>
                  <a:spcPts val="1000"/>
                </a:spcAft>
              </a:pPr>
              <a:r>
                <a:rPr lang="uk-UA" altLang="ru-RU" b="1">
                  <a:latin typeface="Calibri" panose="020F0502020204030204" pitchFamily="34" charset="0"/>
                </a:rPr>
                <a:t>Територіально-галузева санітарно-технологічна харчова лабораторія</a:t>
              </a:r>
              <a:endParaRPr lang="uk-UA" altLang="ru-RU">
                <a:latin typeface="Arial" panose="020B0604020202020204" pitchFamily="34" charset="0"/>
              </a:endParaRPr>
            </a:p>
          </p:txBody>
        </p:sp>
        <p:sp>
          <p:nvSpPr>
            <p:cNvPr id="16388" name="AutoShape 4"/>
            <p:cNvSpPr>
              <a:spLocks noChangeArrowheads="1"/>
            </p:cNvSpPr>
            <p:nvPr/>
          </p:nvSpPr>
          <p:spPr bwMode="auto">
            <a:xfrm>
              <a:off x="7776" y="8626"/>
              <a:ext cx="2696" cy="1684"/>
            </a:xfrm>
            <a:prstGeom prst="leftArrowCallout">
              <a:avLst>
                <a:gd name="adj1" fmla="val 25000"/>
                <a:gd name="adj2" fmla="val 25000"/>
                <a:gd name="adj3" fmla="val 39008"/>
                <a:gd name="adj4" fmla="val 66667"/>
              </a:avLst>
            </a:prstGeom>
            <a:solidFill>
              <a:srgbClr val="FFFFFF"/>
            </a:solidFill>
            <a:ln w="9525">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Хіміко-технологічне відділення</a:t>
              </a:r>
              <a:endParaRPr lang="ru-RU" altLang="ru-RU">
                <a:latin typeface="Arial" panose="020B0604020202020204" pitchFamily="34" charset="0"/>
              </a:endParaRPr>
            </a:p>
          </p:txBody>
        </p:sp>
        <p:sp>
          <p:nvSpPr>
            <p:cNvPr id="16389" name="AutoShape 5"/>
            <p:cNvSpPr>
              <a:spLocks noChangeArrowheads="1"/>
            </p:cNvSpPr>
            <p:nvPr/>
          </p:nvSpPr>
          <p:spPr bwMode="auto">
            <a:xfrm>
              <a:off x="1445" y="8626"/>
              <a:ext cx="3168" cy="1684"/>
            </a:xfrm>
            <a:prstGeom prst="rightArrowCallout">
              <a:avLst>
                <a:gd name="adj1" fmla="val 25000"/>
                <a:gd name="adj2" fmla="val 25000"/>
                <a:gd name="adj3" fmla="val 45829"/>
                <a:gd name="adj4" fmla="val 66667"/>
              </a:avLst>
            </a:prstGeom>
            <a:solidFill>
              <a:srgbClr val="FFFFFF"/>
            </a:solidFill>
            <a:ln w="9525">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Санітарно-бактеріологічне відділення</a:t>
              </a:r>
              <a:endParaRPr lang="ru-RU" altLang="ru-RU">
                <a:latin typeface="Arial" panose="020B0604020202020204" pitchFamily="34" charset="0"/>
              </a:endParaRPr>
            </a:p>
          </p:txBody>
        </p:sp>
        <p:sp>
          <p:nvSpPr>
            <p:cNvPr id="16390" name="AutoShape 6"/>
            <p:cNvSpPr>
              <a:spLocks noChangeArrowheads="1"/>
            </p:cNvSpPr>
            <p:nvPr/>
          </p:nvSpPr>
          <p:spPr bwMode="auto">
            <a:xfrm>
              <a:off x="4832" y="10742"/>
              <a:ext cx="2736" cy="576"/>
            </a:xfrm>
            <a:prstGeom prst="roundRect">
              <a:avLst>
                <a:gd name="adj" fmla="val 16667"/>
              </a:avLst>
            </a:prstGeom>
            <a:solidFill>
              <a:srgbClr val="FFFFFF"/>
            </a:solidFill>
            <a:ln w="9525">
              <a:solidFill>
                <a:srgbClr val="000000"/>
              </a:solidFill>
              <a:round/>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Основне завдання</a:t>
              </a:r>
              <a:endParaRPr lang="ru-RU" altLang="ru-RU">
                <a:latin typeface="Arial" panose="020B0604020202020204" pitchFamily="34" charset="0"/>
              </a:endParaRPr>
            </a:p>
          </p:txBody>
        </p:sp>
        <p:sp>
          <p:nvSpPr>
            <p:cNvPr id="16391" name="AutoShape 7"/>
            <p:cNvSpPr>
              <a:spLocks noChangeArrowheads="1"/>
            </p:cNvSpPr>
            <p:nvPr/>
          </p:nvSpPr>
          <p:spPr bwMode="auto">
            <a:xfrm>
              <a:off x="5870" y="11318"/>
              <a:ext cx="720" cy="432"/>
            </a:xfrm>
            <a:prstGeom prst="downArrow">
              <a:avLst>
                <a:gd name="adj1" fmla="val 50000"/>
                <a:gd name="adj2" fmla="val 25000"/>
              </a:avLst>
            </a:prstGeom>
            <a:solidFill>
              <a:srgbClr val="FFFFFF"/>
            </a:solidFill>
            <a:ln w="9525">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endParaRPr lang="ru-RU" altLang="ru-RU"/>
            </a:p>
          </p:txBody>
        </p:sp>
        <p:sp>
          <p:nvSpPr>
            <p:cNvPr id="16392" name="AutoShape 8"/>
            <p:cNvSpPr>
              <a:spLocks noChangeArrowheads="1"/>
            </p:cNvSpPr>
            <p:nvPr/>
          </p:nvSpPr>
          <p:spPr bwMode="auto">
            <a:xfrm>
              <a:off x="4901" y="6998"/>
              <a:ext cx="2592" cy="1440"/>
            </a:xfrm>
            <a:prstGeom prst="downArrowCallout">
              <a:avLst>
                <a:gd name="adj1" fmla="val 28333"/>
                <a:gd name="adj2" fmla="val 45000"/>
                <a:gd name="adj3" fmla="val 17708"/>
                <a:gd name="adj4" fmla="val 66667"/>
              </a:avLst>
            </a:prstGeom>
            <a:solidFill>
              <a:srgbClr val="FFFFFF"/>
            </a:solidFill>
            <a:ln w="9525">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Відділення стандартизації</a:t>
              </a:r>
              <a:endParaRPr lang="ru-RU" altLang="ru-RU">
                <a:latin typeface="Arial" panose="020B0604020202020204" pitchFamily="34" charset="0"/>
              </a:endParaRPr>
            </a:p>
          </p:txBody>
        </p:sp>
        <p:sp>
          <p:nvSpPr>
            <p:cNvPr id="16393" name="Text Box 9"/>
            <p:cNvSpPr txBox="1">
              <a:spLocks noChangeArrowheads="1"/>
            </p:cNvSpPr>
            <p:nvPr/>
          </p:nvSpPr>
          <p:spPr bwMode="auto">
            <a:xfrm>
              <a:off x="1445" y="11753"/>
              <a:ext cx="9072" cy="3691"/>
            </a:xfrm>
            <a:prstGeom prst="rect">
              <a:avLst/>
            </a:prstGeom>
            <a:solidFill>
              <a:srgbClr val="FFFFFF"/>
            </a:solidFill>
            <a:ln w="38100" cmpd="dbl">
              <a:solidFill>
                <a:srgbClr val="000000"/>
              </a:solidFill>
              <a:miter lim="800000"/>
              <a:headEnd/>
              <a:tailEnd/>
            </a:ln>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defTabSz="912813" fontAlgn="base">
                <a:spcBef>
                  <a:spcPct val="0"/>
                </a:spcBef>
                <a:spcAft>
                  <a:spcPct val="0"/>
                </a:spcAft>
                <a:defRPr>
                  <a:solidFill>
                    <a:schemeClr val="tx1"/>
                  </a:solidFill>
                  <a:latin typeface="Lucida Sans Unicode" panose="020B0602030504020204" pitchFamily="34" charset="0"/>
                </a:defRPr>
              </a:lvl6pPr>
              <a:lvl7pPr marL="2971800" indent="-228600" defTabSz="912813" fontAlgn="base">
                <a:spcBef>
                  <a:spcPct val="0"/>
                </a:spcBef>
                <a:spcAft>
                  <a:spcPct val="0"/>
                </a:spcAft>
                <a:defRPr>
                  <a:solidFill>
                    <a:schemeClr val="tx1"/>
                  </a:solidFill>
                  <a:latin typeface="Lucida Sans Unicode" panose="020B0602030504020204" pitchFamily="34" charset="0"/>
                </a:defRPr>
              </a:lvl7pPr>
              <a:lvl8pPr marL="3429000" indent="-228600" defTabSz="912813" fontAlgn="base">
                <a:spcBef>
                  <a:spcPct val="0"/>
                </a:spcBef>
                <a:spcAft>
                  <a:spcPct val="0"/>
                </a:spcAft>
                <a:defRPr>
                  <a:solidFill>
                    <a:schemeClr val="tx1"/>
                  </a:solidFill>
                  <a:latin typeface="Lucida Sans Unicode" panose="020B0602030504020204" pitchFamily="34" charset="0"/>
                </a:defRPr>
              </a:lvl8pPr>
              <a:lvl9pPr marL="3886200" indent="-228600" defTabSz="912813" fontAlgn="base">
                <a:spcBef>
                  <a:spcPct val="0"/>
                </a:spcBef>
                <a:spcAft>
                  <a:spcPct val="0"/>
                </a:spcAft>
                <a:defRPr>
                  <a:solidFill>
                    <a:schemeClr val="tx1"/>
                  </a:solidFill>
                  <a:latin typeface="Lucida Sans Unicode" panose="020B0602030504020204" pitchFamily="34" charset="0"/>
                </a:defRPr>
              </a:lvl9pPr>
            </a:lstStyle>
            <a:p>
              <a:pPr algn="ctr"/>
              <a:r>
                <a:rPr lang="uk-UA" altLang="ru-RU">
                  <a:latin typeface="Times New Roman" panose="02020603050405020304" pitchFamily="18" charset="0"/>
                </a:rPr>
                <a:t>Забезпечення випуску продукції гарантованої якості на підприємствах шляхом надання їм практичної та консультативної допомоги з питань удосконалення технологічних процесів, в організації робочих місць, проведення робіт зі стандартизації, розробки нормативно-технічної </a:t>
              </a:r>
              <a:br>
                <a:rPr lang="uk-UA" altLang="ru-RU">
                  <a:latin typeface="Times New Roman" panose="02020603050405020304" pitchFamily="18" charset="0"/>
                </a:rPr>
              </a:br>
              <a:r>
                <a:rPr lang="uk-UA" altLang="ru-RU">
                  <a:latin typeface="Times New Roman" panose="02020603050405020304" pitchFamily="18" charset="0"/>
                </a:rPr>
                <a:t>та технологічної документації, а також здійснення контролю якості сировини та готової продукції в процесі її виробництва і реалізації, </a:t>
              </a:r>
              <a:br>
                <a:rPr lang="uk-UA" altLang="ru-RU">
                  <a:latin typeface="Times New Roman" panose="02020603050405020304" pitchFamily="18" charset="0"/>
                </a:rPr>
              </a:br>
              <a:r>
                <a:rPr lang="uk-UA" altLang="ru-RU">
                  <a:latin typeface="Times New Roman" panose="02020603050405020304" pitchFamily="18" charset="0"/>
                </a:rPr>
                <a:t>організація заходів із попередження харчових отруєнь </a:t>
              </a:r>
              <a:br>
                <a:rPr lang="uk-UA" altLang="ru-RU">
                  <a:latin typeface="Times New Roman" panose="02020603050405020304" pitchFamily="18" charset="0"/>
                </a:rPr>
              </a:br>
              <a:r>
                <a:rPr lang="uk-UA" altLang="ru-RU">
                  <a:latin typeface="Times New Roman" panose="02020603050405020304" pitchFamily="18" charset="0"/>
                </a:rPr>
                <a:t>та інфекційних кишкових захворювань</a:t>
              </a:r>
            </a:p>
            <a:p>
              <a:endParaRPr lang="ru-RU" altLang="ru-RU">
                <a:latin typeface="Arial" panose="020B0604020202020204" pitchFamily="34"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17"/>
          <p:cNvSpPr>
            <a:spLocks noGrp="1"/>
          </p:cNvSpPr>
          <p:nvPr>
            <p:ph type="sldNum" sz="quarter" idx="12"/>
          </p:nvPr>
        </p:nvSpPr>
        <p:spPr/>
        <p:txBody>
          <a:bodyPr/>
          <a:lstStyle/>
          <a:p>
            <a:fld id="{57EC8E3E-3A34-4FBE-95AA-F7788DB1DE57}" type="slidenum">
              <a:rPr lang="ru-RU" altLang="ru-RU"/>
              <a:pPr/>
              <a:t>9</a:t>
            </a:fld>
            <a:endParaRPr lang="ru-RU" altLang="ru-RU"/>
          </a:p>
        </p:txBody>
      </p:sp>
      <p:sp>
        <p:nvSpPr>
          <p:cNvPr id="2" name="Содержимое 1"/>
          <p:cNvSpPr>
            <a:spLocks noGrp="1"/>
          </p:cNvSpPr>
          <p:nvPr>
            <p:ph idx="1"/>
          </p:nvPr>
        </p:nvSpPr>
        <p:spPr>
          <a:xfrm>
            <a:off x="457200" y="785813"/>
            <a:ext cx="8472488" cy="5786437"/>
          </a:xfrm>
        </p:spPr>
        <p:txBody>
          <a:bodyPr>
            <a:normAutofit fontScale="85000" lnSpcReduction="20000"/>
          </a:bodyPr>
          <a:lstStyle/>
          <a:p>
            <a:pPr marL="365760" indent="-256032" fontAlgn="auto">
              <a:spcAft>
                <a:spcPts val="0"/>
              </a:spcAft>
              <a:buFont typeface="Wingdings 3"/>
              <a:buChar char=""/>
              <a:defRPr/>
            </a:pPr>
            <a:r>
              <a:rPr lang="uk-UA" dirty="0" smtClean="0"/>
              <a:t>Здійснюють свою діяльність під керівництвом начальника (завідуючого) лабораторією. Призначення та звільнення начальника лабораторії проводиться керівником чи радою керівників підприємства, у підпорядкованості якого перебуває лабораторія.</a:t>
            </a:r>
          </a:p>
          <a:p>
            <a:pPr marL="365760" indent="-256032" fontAlgn="auto">
              <a:spcAft>
                <a:spcPts val="0"/>
              </a:spcAft>
              <a:buFont typeface="Wingdings 3"/>
              <a:buChar char=""/>
              <a:defRPr/>
            </a:pPr>
            <a:r>
              <a:rPr lang="uk-UA" dirty="0" smtClean="0"/>
              <a:t>Здійснюють свою роботу за річними та квартальними планами, які складає начальник лабораторії із залученням  провідних фахівців з урахуванням результатів роботи за минулий період та узгоджується і затверджується керівником підприємства, до структури якого входить лабораторія.</a:t>
            </a:r>
          </a:p>
          <a:p>
            <a:pPr marL="365760" indent="-256032" fontAlgn="auto">
              <a:spcAft>
                <a:spcPts val="0"/>
              </a:spcAft>
              <a:buFont typeface="Wingdings 3"/>
              <a:buChar char=""/>
              <a:defRPr/>
            </a:pPr>
            <a:r>
              <a:rPr lang="uk-UA" dirty="0" smtClean="0"/>
              <a:t>При функціонуванні на самостійних засадах основу планів складають договори, укладені із замовниками. При цьому планують свою діяльність та визначають перспективу розвитку, виходячи з основних напрямів роботи, попиту на лабораторні послуги, а також із необхідності забезпечення виробничого та соціального розвитку лабораторій.</a:t>
            </a:r>
            <a:endParaRPr lang="ru-RU" dirty="0" smtClean="0"/>
          </a:p>
          <a:p>
            <a:pPr marL="365760" indent="-256032" fontAlgn="auto">
              <a:spcAft>
                <a:spcPts val="0"/>
              </a:spcAft>
              <a:buFont typeface="Wingdings 3"/>
              <a:buChar char=""/>
              <a:defRPr/>
            </a:pPr>
            <a:endParaRPr lang="ru-RU" dirty="0" smtClean="0"/>
          </a:p>
          <a:p>
            <a:pPr marL="365760" indent="-256032" fontAlgn="auto">
              <a:spcAft>
                <a:spcPts val="0"/>
              </a:spcAft>
              <a:buFont typeface="Wingdings 3"/>
              <a:buChar char=""/>
              <a:defRPr/>
            </a:pPr>
            <a:endParaRPr lang="ru-RU" dirty="0"/>
          </a:p>
        </p:txBody>
      </p:sp>
      <p:sp>
        <p:nvSpPr>
          <p:cNvPr id="3" name="Заголовок 2"/>
          <p:cNvSpPr>
            <a:spLocks noGrp="1"/>
          </p:cNvSpPr>
          <p:nvPr>
            <p:ph type="title"/>
          </p:nvPr>
        </p:nvSpPr>
        <p:spPr>
          <a:xfrm>
            <a:off x="357158" y="285728"/>
            <a:ext cx="8429716" cy="714380"/>
          </a:xfrm>
        </p:spPr>
        <p:txBody>
          <a:bodyPr>
            <a:normAutofit fontScale="90000"/>
          </a:bodyPr>
          <a:lstStyle/>
          <a:p>
            <a:pPr fontAlgn="auto">
              <a:spcAft>
                <a:spcPts val="0"/>
              </a:spcAft>
              <a:defRPr/>
            </a:pPr>
            <a:r>
              <a:rPr lang="uk-UA" sz="2900" dirty="0" smtClean="0">
                <a:solidFill>
                  <a:schemeClr val="accent1">
                    <a:lumMod val="75000"/>
                  </a:schemeClr>
                </a:solidFill>
                <a:effectLst/>
              </a:rPr>
              <a:t>ОРГАНІЗАЦІЯ  РОБОТИ  ХАРЧОВИХ ЛАБОРАТОРІЙ:</a:t>
            </a:r>
            <a:r>
              <a:rPr lang="ru-RU" sz="3200" dirty="0" smtClean="0"/>
              <a:t/>
            </a:r>
            <a:br>
              <a:rPr lang="ru-RU" sz="3200" dirty="0" smtClean="0"/>
            </a:br>
            <a:endParaRPr lang="ru-RU"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84</TotalTime>
  <Words>2894</Words>
  <Application>Microsoft Office PowerPoint</Application>
  <PresentationFormat>Экран (4:3)</PresentationFormat>
  <Paragraphs>254</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Открытая</vt:lpstr>
      <vt:lpstr>Організація лабораторного контролю якості ресторанного господарства </vt:lpstr>
      <vt:lpstr>1. Організаційна структура та особливості функціонування харчових лабораторій у ресторанному господарстві .</vt:lpstr>
      <vt:lpstr>Презентация PowerPoint</vt:lpstr>
      <vt:lpstr>Презентация PowerPoint</vt:lpstr>
      <vt:lpstr>Презентация PowerPoint</vt:lpstr>
      <vt:lpstr>2. Завдання технологічних санітарних харчових лабораторій.</vt:lpstr>
      <vt:lpstr>Презентация PowerPoint</vt:lpstr>
      <vt:lpstr>Презентация PowerPoint</vt:lpstr>
      <vt:lpstr>ОРГАНІЗАЦІЯ  РОБОТИ  ХАРЧОВИХ ЛАБОРАТОРІЙ: </vt:lpstr>
      <vt:lpstr>Презентация PowerPoint</vt:lpstr>
      <vt:lpstr>Презентация PowerPoint</vt:lpstr>
      <vt:lpstr>Презентация PowerPoint</vt:lpstr>
      <vt:lpstr> Основне завдання Координаційного технологічного центру </vt:lpstr>
      <vt:lpstr>Функції  Координаційного технологічного центру</vt:lpstr>
      <vt:lpstr>Презентация PowerPoint</vt:lpstr>
      <vt:lpstr>Функції хіміко-технологічного відділення виробничої санітарно-технологічної харчової лабораторії</vt:lpstr>
      <vt:lpstr>Презентация PowerPoint</vt:lpstr>
      <vt:lpstr>Функції санітарно-бактеріологічного відділення виробничої санітарно-технологічної лабораторії </vt:lpstr>
      <vt:lpstr>3. Дослідження якості продукції ресторанного господарства.</vt:lpstr>
      <vt:lpstr>Презентация PowerPoint</vt:lpstr>
      <vt:lpstr>Підготовка проб напівфабрикатів</vt:lpstr>
      <vt:lpstr>Підготовка проб страв та виробів</vt:lpstr>
      <vt:lpstr>Дослідження якості овочевих напівфабрикатів та напівфабрикатів із сиру та борошна</vt:lpstr>
      <vt:lpstr>Дослідження якості м’ясних напівфабрикатів</vt:lpstr>
      <vt:lpstr>Дослідження якості перших страв</vt:lpstr>
      <vt:lpstr>Дослідження якості других страв та гарнірів</vt:lpstr>
      <vt:lpstr>Аналіз солодких страв і напоїв</vt:lpstr>
      <vt:lpstr>Аналіз борошняних кондитерських виробів</vt:lpstr>
      <vt:lpstr>4. Роль і участь працівників лабораторій у заходах із підвищення якості та впровадження новітніх технологій.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Організація лабораторного контролю якості ресторанного господарства.</dc:title>
  <dc:creator>Бабанов І.Г.</dc:creator>
  <cp:lastModifiedBy>admin</cp:lastModifiedBy>
  <cp:revision>12</cp:revision>
  <dcterms:modified xsi:type="dcterms:W3CDTF">2020-11-14T12:59:40Z</dcterms:modified>
</cp:coreProperties>
</file>