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DCD0C-665A-4E42-8130-C340644DA8AF}" v="338" dt="2022-11-06T15:32:44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7824D-A4F9-437B-9E56-75BC7BA926E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6006D3-7E85-445E-AF34-C80972136CC8}">
      <dgm:prSet/>
      <dgm:spPr/>
      <dgm:t>
        <a:bodyPr/>
        <a:lstStyle/>
        <a:p>
          <a:r>
            <a:rPr lang="ru-RU"/>
            <a:t>обґрунтування    економічної    доцільності    напрямків    розвитку підприємства;</a:t>
          </a:r>
          <a:endParaRPr lang="en-US"/>
        </a:p>
      </dgm:t>
    </dgm:pt>
    <dgm:pt modelId="{47B0D923-6A9C-4EA5-AB47-E8CFCD4F9212}" type="parTrans" cxnId="{FCA66754-58C7-4734-9593-0446D17763B1}">
      <dgm:prSet/>
      <dgm:spPr/>
      <dgm:t>
        <a:bodyPr/>
        <a:lstStyle/>
        <a:p>
          <a:endParaRPr lang="en-US"/>
        </a:p>
      </dgm:t>
    </dgm:pt>
    <dgm:pt modelId="{556FD92E-B207-4FF2-90F6-F89AE0D029BF}" type="sibTrans" cxnId="{FCA66754-58C7-4734-9593-0446D17763B1}">
      <dgm:prSet/>
      <dgm:spPr/>
      <dgm:t>
        <a:bodyPr/>
        <a:lstStyle/>
        <a:p>
          <a:endParaRPr lang="en-US"/>
        </a:p>
      </dgm:t>
    </dgm:pt>
    <dgm:pt modelId="{E286B1E3-0AF6-4631-97F2-CC2D510A26F3}">
      <dgm:prSet/>
      <dgm:spPr/>
      <dgm:t>
        <a:bodyPr/>
        <a:lstStyle/>
        <a:p>
          <a:r>
            <a:rPr lang="ru-RU"/>
            <a:t>розрахунок очікуваних фінансових результатів діяльності підприємства (обсягів продажу, прибутку, рентабельності);</a:t>
          </a:r>
          <a:endParaRPr lang="en-US"/>
        </a:p>
      </dgm:t>
    </dgm:pt>
    <dgm:pt modelId="{FF5B59F7-9E7F-43DA-9ACC-94826E2821F7}" type="parTrans" cxnId="{F50AEBE0-4834-4005-B4C6-4EE980EF454F}">
      <dgm:prSet/>
      <dgm:spPr/>
      <dgm:t>
        <a:bodyPr/>
        <a:lstStyle/>
        <a:p>
          <a:endParaRPr lang="en-US"/>
        </a:p>
      </dgm:t>
    </dgm:pt>
    <dgm:pt modelId="{ADABF514-67FC-4D6F-A9F6-D29A87781E5C}" type="sibTrans" cxnId="{F50AEBE0-4834-4005-B4C6-4EE980EF454F}">
      <dgm:prSet/>
      <dgm:spPr/>
      <dgm:t>
        <a:bodyPr/>
        <a:lstStyle/>
        <a:p>
          <a:endParaRPr lang="en-US"/>
        </a:p>
      </dgm:t>
    </dgm:pt>
    <dgm:pt modelId="{E5E59900-8258-4B68-A67D-306E65FECDE1}">
      <dgm:prSet/>
      <dgm:spPr/>
      <dgm:t>
        <a:bodyPr/>
        <a:lstStyle/>
        <a:p>
          <a:r>
            <a:rPr lang="ru-RU"/>
            <a:t>виявлення джерел фінансування обраної стратегії, а також механізму концентрації фінансових ресурсів;</a:t>
          </a:r>
          <a:endParaRPr lang="en-US"/>
        </a:p>
      </dgm:t>
    </dgm:pt>
    <dgm:pt modelId="{FBA2A50D-F732-4F88-8030-D678551CA93D}" type="parTrans" cxnId="{B2A15963-C3D1-43FF-B5C2-40FD22198061}">
      <dgm:prSet/>
      <dgm:spPr/>
      <dgm:t>
        <a:bodyPr/>
        <a:lstStyle/>
        <a:p>
          <a:endParaRPr lang="en-US"/>
        </a:p>
      </dgm:t>
    </dgm:pt>
    <dgm:pt modelId="{E55D0311-E7DE-41D4-9543-D944D99464FA}" type="sibTrans" cxnId="{B2A15963-C3D1-43FF-B5C2-40FD22198061}">
      <dgm:prSet/>
      <dgm:spPr/>
      <dgm:t>
        <a:bodyPr/>
        <a:lstStyle/>
        <a:p>
          <a:endParaRPr lang="en-US"/>
        </a:p>
      </dgm:t>
    </dgm:pt>
    <dgm:pt modelId="{56D3915E-8499-41FB-A0A7-70ECFE6CDD97}">
      <dgm:prSet/>
      <dgm:spPr/>
      <dgm:t>
        <a:bodyPr/>
        <a:lstStyle/>
        <a:p>
          <a:r>
            <a:rPr lang="ru-RU"/>
            <a:t>пошук, відбір працівників, здатних реалізувати даний бізнес-план.</a:t>
          </a:r>
          <a:endParaRPr lang="en-US"/>
        </a:p>
      </dgm:t>
    </dgm:pt>
    <dgm:pt modelId="{241F8988-9242-4152-80C9-E95BB727922B}" type="parTrans" cxnId="{4BC6BAF9-064E-478C-9D1C-F743B8FDB16E}">
      <dgm:prSet/>
      <dgm:spPr/>
      <dgm:t>
        <a:bodyPr/>
        <a:lstStyle/>
        <a:p>
          <a:endParaRPr lang="en-US"/>
        </a:p>
      </dgm:t>
    </dgm:pt>
    <dgm:pt modelId="{C2AF27B7-DE9D-4281-BFB0-16687A9B4D0F}" type="sibTrans" cxnId="{4BC6BAF9-064E-478C-9D1C-F743B8FDB16E}">
      <dgm:prSet/>
      <dgm:spPr/>
      <dgm:t>
        <a:bodyPr/>
        <a:lstStyle/>
        <a:p>
          <a:endParaRPr lang="en-US"/>
        </a:p>
      </dgm:t>
    </dgm:pt>
    <dgm:pt modelId="{14155A84-0A93-43AB-AF0C-AF53C0B35F07}" type="pres">
      <dgm:prSet presAssocID="{1197824D-A4F9-437B-9E56-75BC7BA926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5B4C4-1AC7-41DC-9F0F-9FA83CA0D355}" type="pres">
      <dgm:prSet presAssocID="{1197824D-A4F9-437B-9E56-75BC7BA926EB}" presName="dummyMaxCanvas" presStyleCnt="0">
        <dgm:presLayoutVars/>
      </dgm:prSet>
      <dgm:spPr/>
    </dgm:pt>
    <dgm:pt modelId="{F7E4A117-8A2D-4FA4-A607-46FC2B53B94A}" type="pres">
      <dgm:prSet presAssocID="{1197824D-A4F9-437B-9E56-75BC7BA926E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1AE83-1CAB-4F64-BB4D-5AEC2DC469BB}" type="pres">
      <dgm:prSet presAssocID="{1197824D-A4F9-437B-9E56-75BC7BA926E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51B00-90DD-4425-A095-0377D0C6E371}" type="pres">
      <dgm:prSet presAssocID="{1197824D-A4F9-437B-9E56-75BC7BA926E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5A5F0-7E37-4EEE-A233-9D57498DDCA2}" type="pres">
      <dgm:prSet presAssocID="{1197824D-A4F9-437B-9E56-75BC7BA926E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61C9C-ECDB-4307-B2D6-DCC4F91C0F42}" type="pres">
      <dgm:prSet presAssocID="{1197824D-A4F9-437B-9E56-75BC7BA926E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94214-6EAC-4381-A15C-2AF68F6669BA}" type="pres">
      <dgm:prSet presAssocID="{1197824D-A4F9-437B-9E56-75BC7BA926E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A653-DFD8-4452-8FCD-94AB2AB5F370}" type="pres">
      <dgm:prSet presAssocID="{1197824D-A4F9-437B-9E56-75BC7BA926E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C7D5A-BCDC-44B5-AA62-3E5F1052E9C3}" type="pres">
      <dgm:prSet presAssocID="{1197824D-A4F9-437B-9E56-75BC7BA926E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41A52-06F5-48C0-8E1B-745A4263D8BC}" type="pres">
      <dgm:prSet presAssocID="{1197824D-A4F9-437B-9E56-75BC7BA926E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8136B-96AB-40EE-AAEE-1F91D0CF6ED8}" type="pres">
      <dgm:prSet presAssocID="{1197824D-A4F9-437B-9E56-75BC7BA926E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C65B6-AE9B-4B87-8297-1FE076739970}" type="pres">
      <dgm:prSet presAssocID="{1197824D-A4F9-437B-9E56-75BC7BA926E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B5ABC-A5C8-451A-9187-EDA6C350A5BB}" type="presOf" srcId="{756006D3-7E85-445E-AF34-C80972136CC8}" destId="{F7E4A117-8A2D-4FA4-A607-46FC2B53B94A}" srcOrd="0" destOrd="0" presId="urn:microsoft.com/office/officeart/2005/8/layout/vProcess5"/>
    <dgm:cxn modelId="{20E4957F-616F-4858-B4E7-6268BB8A47C0}" type="presOf" srcId="{1197824D-A4F9-437B-9E56-75BC7BA926EB}" destId="{14155A84-0A93-43AB-AF0C-AF53C0B35F07}" srcOrd="0" destOrd="0" presId="urn:microsoft.com/office/officeart/2005/8/layout/vProcess5"/>
    <dgm:cxn modelId="{282FC94E-F1A3-4BBF-9FA3-7FEFEAD5757E}" type="presOf" srcId="{E5E59900-8258-4B68-A67D-306E65FECDE1}" destId="{5C08136B-96AB-40EE-AAEE-1F91D0CF6ED8}" srcOrd="1" destOrd="0" presId="urn:microsoft.com/office/officeart/2005/8/layout/vProcess5"/>
    <dgm:cxn modelId="{07FAAA0A-8CD5-4969-A094-4E6CF7FCF5A1}" type="presOf" srcId="{E286B1E3-0AF6-4631-97F2-CC2D510A26F3}" destId="{73C41A52-06F5-48C0-8E1B-745A4263D8BC}" srcOrd="1" destOrd="0" presId="urn:microsoft.com/office/officeart/2005/8/layout/vProcess5"/>
    <dgm:cxn modelId="{F8412339-4951-425E-8971-ADA490DB2F4D}" type="presOf" srcId="{56D3915E-8499-41FB-A0A7-70ECFE6CDD97}" destId="{0075A5F0-7E37-4EEE-A233-9D57498DDCA2}" srcOrd="0" destOrd="0" presId="urn:microsoft.com/office/officeart/2005/8/layout/vProcess5"/>
    <dgm:cxn modelId="{536E0BC9-BDF7-48C3-951F-174D9BE85609}" type="presOf" srcId="{ADABF514-67FC-4D6F-A9F6-D29A87781E5C}" destId="{22394214-6EAC-4381-A15C-2AF68F6669BA}" srcOrd="0" destOrd="0" presId="urn:microsoft.com/office/officeart/2005/8/layout/vProcess5"/>
    <dgm:cxn modelId="{B2A15963-C3D1-43FF-B5C2-40FD22198061}" srcId="{1197824D-A4F9-437B-9E56-75BC7BA926EB}" destId="{E5E59900-8258-4B68-A67D-306E65FECDE1}" srcOrd="2" destOrd="0" parTransId="{FBA2A50D-F732-4F88-8030-D678551CA93D}" sibTransId="{E55D0311-E7DE-41D4-9543-D944D99464FA}"/>
    <dgm:cxn modelId="{CE924B69-7D58-47FE-BF6D-7265325E389A}" type="presOf" srcId="{E5E59900-8258-4B68-A67D-306E65FECDE1}" destId="{07E51B00-90DD-4425-A095-0377D0C6E371}" srcOrd="0" destOrd="0" presId="urn:microsoft.com/office/officeart/2005/8/layout/vProcess5"/>
    <dgm:cxn modelId="{FCA66754-58C7-4734-9593-0446D17763B1}" srcId="{1197824D-A4F9-437B-9E56-75BC7BA926EB}" destId="{756006D3-7E85-445E-AF34-C80972136CC8}" srcOrd="0" destOrd="0" parTransId="{47B0D923-6A9C-4EA5-AB47-E8CFCD4F9212}" sibTransId="{556FD92E-B207-4FF2-90F6-F89AE0D029BF}"/>
    <dgm:cxn modelId="{9F2A515C-0857-4CDA-9BB9-C531E4C003CC}" type="presOf" srcId="{E286B1E3-0AF6-4631-97F2-CC2D510A26F3}" destId="{B5D1AE83-1CAB-4F64-BB4D-5AEC2DC469BB}" srcOrd="0" destOrd="0" presId="urn:microsoft.com/office/officeart/2005/8/layout/vProcess5"/>
    <dgm:cxn modelId="{6CA6E024-FE8E-404F-89C3-4EA23FCE0C17}" type="presOf" srcId="{56D3915E-8499-41FB-A0A7-70ECFE6CDD97}" destId="{337C65B6-AE9B-4B87-8297-1FE076739970}" srcOrd="1" destOrd="0" presId="urn:microsoft.com/office/officeart/2005/8/layout/vProcess5"/>
    <dgm:cxn modelId="{A6FBD730-9D1D-480D-98CC-94DF0D6B2D5F}" type="presOf" srcId="{756006D3-7E85-445E-AF34-C80972136CC8}" destId="{A07C7D5A-BCDC-44B5-AA62-3E5F1052E9C3}" srcOrd="1" destOrd="0" presId="urn:microsoft.com/office/officeart/2005/8/layout/vProcess5"/>
    <dgm:cxn modelId="{4BC6BAF9-064E-478C-9D1C-F743B8FDB16E}" srcId="{1197824D-A4F9-437B-9E56-75BC7BA926EB}" destId="{56D3915E-8499-41FB-A0A7-70ECFE6CDD97}" srcOrd="3" destOrd="0" parTransId="{241F8988-9242-4152-80C9-E95BB727922B}" sibTransId="{C2AF27B7-DE9D-4281-BFB0-16687A9B4D0F}"/>
    <dgm:cxn modelId="{E58EF186-5076-4A0C-A653-E999658ADCA3}" type="presOf" srcId="{E55D0311-E7DE-41D4-9543-D944D99464FA}" destId="{68C8A653-DFD8-4452-8FCD-94AB2AB5F370}" srcOrd="0" destOrd="0" presId="urn:microsoft.com/office/officeart/2005/8/layout/vProcess5"/>
    <dgm:cxn modelId="{F50AEBE0-4834-4005-B4C6-4EE980EF454F}" srcId="{1197824D-A4F9-437B-9E56-75BC7BA926EB}" destId="{E286B1E3-0AF6-4631-97F2-CC2D510A26F3}" srcOrd="1" destOrd="0" parTransId="{FF5B59F7-9E7F-43DA-9ACC-94826E2821F7}" sibTransId="{ADABF514-67FC-4D6F-A9F6-D29A87781E5C}"/>
    <dgm:cxn modelId="{F09AD11B-4997-489B-84A5-730AB8CD7E1C}" type="presOf" srcId="{556FD92E-B207-4FF2-90F6-F89AE0D029BF}" destId="{1B461C9C-ECDB-4307-B2D6-DCC4F91C0F42}" srcOrd="0" destOrd="0" presId="urn:microsoft.com/office/officeart/2005/8/layout/vProcess5"/>
    <dgm:cxn modelId="{76B5A83A-62A9-4C7A-B13D-820B72CD3F9A}" type="presParOf" srcId="{14155A84-0A93-43AB-AF0C-AF53C0B35F07}" destId="{37B5B4C4-1AC7-41DC-9F0F-9FA83CA0D355}" srcOrd="0" destOrd="0" presId="urn:microsoft.com/office/officeart/2005/8/layout/vProcess5"/>
    <dgm:cxn modelId="{8AE4B59A-5F87-4A49-85CB-8FBC021FF2B6}" type="presParOf" srcId="{14155A84-0A93-43AB-AF0C-AF53C0B35F07}" destId="{F7E4A117-8A2D-4FA4-A607-46FC2B53B94A}" srcOrd="1" destOrd="0" presId="urn:microsoft.com/office/officeart/2005/8/layout/vProcess5"/>
    <dgm:cxn modelId="{0DAD5B63-B6E1-4569-A3ED-B401AF0FF2ED}" type="presParOf" srcId="{14155A84-0A93-43AB-AF0C-AF53C0B35F07}" destId="{B5D1AE83-1CAB-4F64-BB4D-5AEC2DC469BB}" srcOrd="2" destOrd="0" presId="urn:microsoft.com/office/officeart/2005/8/layout/vProcess5"/>
    <dgm:cxn modelId="{4229AE99-316C-4677-BE01-0382D2255BC1}" type="presParOf" srcId="{14155A84-0A93-43AB-AF0C-AF53C0B35F07}" destId="{07E51B00-90DD-4425-A095-0377D0C6E371}" srcOrd="3" destOrd="0" presId="urn:microsoft.com/office/officeart/2005/8/layout/vProcess5"/>
    <dgm:cxn modelId="{8C02E4E7-A759-4D63-A30C-E6B6B710E01A}" type="presParOf" srcId="{14155A84-0A93-43AB-AF0C-AF53C0B35F07}" destId="{0075A5F0-7E37-4EEE-A233-9D57498DDCA2}" srcOrd="4" destOrd="0" presId="urn:microsoft.com/office/officeart/2005/8/layout/vProcess5"/>
    <dgm:cxn modelId="{F89F7FF2-49CA-4195-8B79-BE11D3480743}" type="presParOf" srcId="{14155A84-0A93-43AB-AF0C-AF53C0B35F07}" destId="{1B461C9C-ECDB-4307-B2D6-DCC4F91C0F42}" srcOrd="5" destOrd="0" presId="urn:microsoft.com/office/officeart/2005/8/layout/vProcess5"/>
    <dgm:cxn modelId="{B9561D0E-70BD-4452-A00A-D448C98EB531}" type="presParOf" srcId="{14155A84-0A93-43AB-AF0C-AF53C0B35F07}" destId="{22394214-6EAC-4381-A15C-2AF68F6669BA}" srcOrd="6" destOrd="0" presId="urn:microsoft.com/office/officeart/2005/8/layout/vProcess5"/>
    <dgm:cxn modelId="{59046989-B9A2-41A7-AB4E-95AC27C6B3E1}" type="presParOf" srcId="{14155A84-0A93-43AB-AF0C-AF53C0B35F07}" destId="{68C8A653-DFD8-4452-8FCD-94AB2AB5F370}" srcOrd="7" destOrd="0" presId="urn:microsoft.com/office/officeart/2005/8/layout/vProcess5"/>
    <dgm:cxn modelId="{A5050155-E560-4EDF-AB77-75489A661160}" type="presParOf" srcId="{14155A84-0A93-43AB-AF0C-AF53C0B35F07}" destId="{A07C7D5A-BCDC-44B5-AA62-3E5F1052E9C3}" srcOrd="8" destOrd="0" presId="urn:microsoft.com/office/officeart/2005/8/layout/vProcess5"/>
    <dgm:cxn modelId="{D76BEF7E-EB0C-4712-8A8C-D4F17848B633}" type="presParOf" srcId="{14155A84-0A93-43AB-AF0C-AF53C0B35F07}" destId="{73C41A52-06F5-48C0-8E1B-745A4263D8BC}" srcOrd="9" destOrd="0" presId="urn:microsoft.com/office/officeart/2005/8/layout/vProcess5"/>
    <dgm:cxn modelId="{715C9C3E-F06D-472B-84BE-A41F37CFEF4E}" type="presParOf" srcId="{14155A84-0A93-43AB-AF0C-AF53C0B35F07}" destId="{5C08136B-96AB-40EE-AAEE-1F91D0CF6ED8}" srcOrd="10" destOrd="0" presId="urn:microsoft.com/office/officeart/2005/8/layout/vProcess5"/>
    <dgm:cxn modelId="{1974C96C-EBBF-45F2-B7E4-7A31C021DE36}" type="presParOf" srcId="{14155A84-0A93-43AB-AF0C-AF53C0B35F07}" destId="{337C65B6-AE9B-4B87-8297-1FE0767399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4A117-8A2D-4FA4-A607-46FC2B53B94A}">
      <dsp:nvSpPr>
        <dsp:cNvPr id="0" name=""/>
        <dsp:cNvSpPr/>
      </dsp:nvSpPr>
      <dsp:spPr>
        <a:xfrm>
          <a:off x="0" y="0"/>
          <a:ext cx="8014970" cy="687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обґрунтування    економічної    доцільності    напрямків    розвитку підприємства;</a:t>
          </a:r>
          <a:endParaRPr lang="en-US" sz="1800" kern="1200"/>
        </a:p>
      </dsp:txBody>
      <dsp:txXfrm>
        <a:off x="0" y="0"/>
        <a:ext cx="7255477" cy="687324"/>
      </dsp:txXfrm>
    </dsp:sp>
    <dsp:sp modelId="{B5D1AE83-1CAB-4F64-BB4D-5AEC2DC469BB}">
      <dsp:nvSpPr>
        <dsp:cNvPr id="0" name=""/>
        <dsp:cNvSpPr/>
      </dsp:nvSpPr>
      <dsp:spPr>
        <a:xfrm>
          <a:off x="671253" y="812292"/>
          <a:ext cx="8014970" cy="687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розрахунок очікуваних фінансових результатів діяльності підприємства (обсягів продажу, прибутку, рентабельності);</a:t>
          </a:r>
          <a:endParaRPr lang="en-US" sz="1800" kern="1200"/>
        </a:p>
      </dsp:txBody>
      <dsp:txXfrm>
        <a:off x="671253" y="812292"/>
        <a:ext cx="6896955" cy="687324"/>
      </dsp:txXfrm>
    </dsp:sp>
    <dsp:sp modelId="{07E51B00-90DD-4425-A095-0377D0C6E371}">
      <dsp:nvSpPr>
        <dsp:cNvPr id="0" name=""/>
        <dsp:cNvSpPr/>
      </dsp:nvSpPr>
      <dsp:spPr>
        <a:xfrm>
          <a:off x="1332488" y="1624584"/>
          <a:ext cx="8014970" cy="687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виявлення джерел фінансування обраної стратегії, а також механізму концентрації фінансових ресурсів;</a:t>
          </a:r>
          <a:endParaRPr lang="en-US" sz="1800" kern="1200"/>
        </a:p>
      </dsp:txBody>
      <dsp:txXfrm>
        <a:off x="1332488" y="1624584"/>
        <a:ext cx="6906974" cy="687324"/>
      </dsp:txXfrm>
    </dsp:sp>
    <dsp:sp modelId="{0075A5F0-7E37-4EEE-A233-9D57498DDCA2}">
      <dsp:nvSpPr>
        <dsp:cNvPr id="0" name=""/>
        <dsp:cNvSpPr/>
      </dsp:nvSpPr>
      <dsp:spPr>
        <a:xfrm>
          <a:off x="2003742" y="2436876"/>
          <a:ext cx="8014970" cy="687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пошук, відбір працівників, здатних реалізувати даний бізнес-план.</a:t>
          </a:r>
          <a:endParaRPr lang="en-US" sz="1800" kern="1200"/>
        </a:p>
      </dsp:txBody>
      <dsp:txXfrm>
        <a:off x="2003742" y="2436876"/>
        <a:ext cx="6896955" cy="687324"/>
      </dsp:txXfrm>
    </dsp:sp>
    <dsp:sp modelId="{1B461C9C-ECDB-4307-B2D6-DCC4F91C0F42}">
      <dsp:nvSpPr>
        <dsp:cNvPr id="0" name=""/>
        <dsp:cNvSpPr/>
      </dsp:nvSpPr>
      <dsp:spPr>
        <a:xfrm>
          <a:off x="7568209" y="526427"/>
          <a:ext cx="446760" cy="4467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68209" y="526427"/>
        <a:ext cx="446760" cy="446760"/>
      </dsp:txXfrm>
    </dsp:sp>
    <dsp:sp modelId="{22394214-6EAC-4381-A15C-2AF68F6669BA}">
      <dsp:nvSpPr>
        <dsp:cNvPr id="0" name=""/>
        <dsp:cNvSpPr/>
      </dsp:nvSpPr>
      <dsp:spPr>
        <a:xfrm>
          <a:off x="8239463" y="1338720"/>
          <a:ext cx="446760" cy="4467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239463" y="1338720"/>
        <a:ext cx="446760" cy="446760"/>
      </dsp:txXfrm>
    </dsp:sp>
    <dsp:sp modelId="{68C8A653-DFD8-4452-8FCD-94AB2AB5F370}">
      <dsp:nvSpPr>
        <dsp:cNvPr id="0" name=""/>
        <dsp:cNvSpPr/>
      </dsp:nvSpPr>
      <dsp:spPr>
        <a:xfrm>
          <a:off x="8900698" y="2151012"/>
          <a:ext cx="446760" cy="4467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900698" y="2151012"/>
        <a:ext cx="446760" cy="446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6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93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66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4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66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96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01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85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16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9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42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24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63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01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12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38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27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2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655827-B42D-4180-88D3-D83F25E4B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4ACCB06-563C-4ADE-B4D6-1FE9F723C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0761ECD-D92B-46AE-82CA-640023D28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A928607-C55C-40FD-B2DF-6CD6A7226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00A20C1-29A4-43E0-AB15-7931F76F8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6100" dirty="0" smtClean="0">
                <a:cs typeface="Calibri Light"/>
              </a:rPr>
              <a:t>Тема 7:</a:t>
            </a:r>
            <a:r>
              <a:rPr lang="ru-RU" sz="6100" dirty="0">
                <a:cs typeface="Calibri Light"/>
              </a:rPr>
              <a:t/>
            </a:r>
            <a:br>
              <a:rPr lang="ru-RU" sz="6100" dirty="0">
                <a:cs typeface="Calibri Light"/>
              </a:rPr>
            </a:br>
            <a:r>
              <a:rPr lang="ru-RU" sz="6100" b="1" dirty="0">
                <a:ea typeface="+mj-lt"/>
                <a:cs typeface="+mj-lt"/>
              </a:rPr>
              <a:t>ПЛАНУВАННЯ ДІЯЛЬНОСТІ ПІДПРИЄМСТВА</a:t>
            </a:r>
            <a:endParaRPr lang="ru-RU" sz="6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9546" y="4552335"/>
            <a:ext cx="6752908" cy="10913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uk-UA" sz="2400" dirty="0" smtClean="0"/>
              <a:t>Викладач </a:t>
            </a:r>
            <a:r>
              <a:rPr lang="uk-UA" sz="2400" dirty="0" err="1" smtClean="0"/>
              <a:t>Костіна</a:t>
            </a:r>
            <a:r>
              <a:rPr lang="uk-UA" sz="2400" dirty="0" smtClean="0"/>
              <a:t> Т.Ю.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A4EC59-B8A3-489A-9FB4-AA0699200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EE3D1CB-16DD-CA20-3625-4C8E800C6C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15">
            <a:extLst>
              <a:ext uri="{FF2B5EF4-FFF2-40B4-BE49-F238E27FC236}">
                <a16:creationId xmlns:a16="http://schemas.microsoft.com/office/drawing/2014/main" xmlns="" id="{1143E968-E203-496D-A1AD-2EA10AB3E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B3444A-472E-400E-81D0-7CCDEEECC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B7E64D84-2392-46A1-99D2-C8FC063F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89352A95-1C82-4A0D-9B20-8AC7280C7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81B60E48-D617-4CF1-8900-497D49142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FF6C14F-3347-46BB-A317-C1C12263E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CDD86299-6737-471C-98C5-872BDC681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60C6C46B-7841-473B-AC3A-9A69908AB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05F0C8-22E7-64CD-B1E8-FFEBA369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680" y="332712"/>
            <a:ext cx="7535333" cy="1413933"/>
          </a:xfrm>
        </p:spPr>
        <p:txBody>
          <a:bodyPr>
            <a:normAutofit/>
          </a:bodyPr>
          <a:lstStyle/>
          <a:p>
            <a:r>
              <a:rPr lang="ru-RU" b="1" i="1">
                <a:solidFill>
                  <a:schemeClr val="bg1"/>
                </a:solidFill>
                <a:ea typeface="+mj-lt"/>
                <a:cs typeface="+mj-lt"/>
              </a:rPr>
              <a:t>Базовими стратегіями </a:t>
            </a:r>
            <a:r>
              <a:rPr lang="ru-RU">
                <a:solidFill>
                  <a:schemeClr val="bg1"/>
                </a:solidFill>
                <a:ea typeface="+mj-lt"/>
                <a:cs typeface="+mj-lt"/>
              </a:rPr>
              <a:t>підприємства є: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23BFD6-B339-8D52-AA99-D824A6B1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67" y="2048933"/>
            <a:ext cx="7532156" cy="3742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i="1">
                <a:solidFill>
                  <a:schemeClr val="bg1"/>
                </a:solidFill>
                <a:ea typeface="+mn-lt"/>
                <a:cs typeface="+mn-lt"/>
              </a:rPr>
              <a:t>стратегія зростання </a:t>
            </a:r>
            <a:r>
              <a:rPr lang="ru-RU" sz="2200">
                <a:solidFill>
                  <a:schemeClr val="bg1"/>
                </a:solidFill>
                <a:ea typeface="+mn-lt"/>
                <a:cs typeface="+mn-lt"/>
              </a:rPr>
              <a:t>- передбачає збільшення підприємства, часто через проникнення і захоплення нових ринків;</a:t>
            </a:r>
            <a:endParaRPr lang="ru-RU" sz="2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200" i="1">
                <a:solidFill>
                  <a:schemeClr val="bg1"/>
                </a:solidFill>
                <a:ea typeface="+mn-lt"/>
                <a:cs typeface="+mn-lt"/>
              </a:rPr>
              <a:t>стратегія стабілізації </a:t>
            </a:r>
            <a:r>
              <a:rPr lang="ru-RU" sz="2200">
                <a:solidFill>
                  <a:schemeClr val="bg1"/>
                </a:solidFill>
                <a:ea typeface="+mn-lt"/>
                <a:cs typeface="+mn-lt"/>
              </a:rPr>
              <a:t>- оборонна стратегія, спрямована на збереження масштабів виробництва і частки підприємства на ринку;</a:t>
            </a:r>
            <a:endParaRPr lang="ru-RU" sz="2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200" i="1">
                <a:solidFill>
                  <a:schemeClr val="bg1"/>
                </a:solidFill>
                <a:ea typeface="+mn-lt"/>
                <a:cs typeface="+mn-lt"/>
              </a:rPr>
              <a:t>стратегія скорочення </a:t>
            </a:r>
            <a:r>
              <a:rPr lang="ru-RU" sz="2200">
                <a:solidFill>
                  <a:schemeClr val="bg1"/>
                </a:solidFill>
                <a:ea typeface="+mn-lt"/>
                <a:cs typeface="+mn-lt"/>
              </a:rPr>
              <a:t>- передбачає згортання виробництва і закриття окремих виробництв і скорочення підрозділів; використовується в умовах існування загрози виживанню підприємства.</a:t>
            </a:r>
            <a:endParaRPr lang="ru-RU" sz="2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ru-RU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61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B90FA-11EE-01F1-A84B-56AF4D5A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ru-RU" b="1" dirty="0">
                <a:ea typeface="+mj-lt"/>
                <a:cs typeface="+mj-lt"/>
              </a:rPr>
              <a:t>4.Бізнес-планування, </a:t>
            </a:r>
            <a:r>
              <a:rPr lang="ru-RU" b="1" dirty="0" err="1">
                <a:ea typeface="+mj-lt"/>
                <a:cs typeface="+mj-lt"/>
              </a:rPr>
              <a:t>його</a:t>
            </a:r>
            <a:r>
              <a:rPr lang="ru-RU" b="1" dirty="0">
                <a:ea typeface="+mj-lt"/>
                <a:cs typeface="+mj-lt"/>
              </a:rPr>
              <a:t> характеристика</a:t>
            </a:r>
            <a:endParaRPr lang="ru-RU"/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CFBFEA-F799-CB78-EAD2-79BCF67E2A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155" y="2950761"/>
            <a:ext cx="3959211" cy="263287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E280E2-8F7A-9D2F-C658-7FE66B209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490" y="1930120"/>
            <a:ext cx="5658347" cy="47026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i="1" dirty="0" err="1">
                <a:ea typeface="+mn-lt"/>
                <a:cs typeface="+mn-lt"/>
              </a:rPr>
              <a:t>Бізнес</a:t>
            </a:r>
            <a:r>
              <a:rPr lang="ru-RU" sz="2000" b="1" i="1" dirty="0">
                <a:ea typeface="+mn-lt"/>
                <a:cs typeface="+mn-lt"/>
              </a:rPr>
              <a:t>-план </a:t>
            </a:r>
            <a:r>
              <a:rPr lang="ru-RU" sz="2000" i="1" dirty="0">
                <a:ea typeface="+mn-lt"/>
                <a:cs typeface="+mn-lt"/>
              </a:rPr>
              <a:t>- </a:t>
            </a:r>
            <a:r>
              <a:rPr lang="ru-RU" sz="2000" i="1" dirty="0" err="1">
                <a:ea typeface="+mn-lt"/>
                <a:cs typeface="+mn-lt"/>
              </a:rPr>
              <a:t>це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комплексний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плановий</a:t>
            </a:r>
            <a:r>
              <a:rPr lang="ru-RU" sz="2000" i="1" dirty="0">
                <a:ea typeface="+mn-lt"/>
                <a:cs typeface="+mn-lt"/>
              </a:rPr>
              <a:t> документ </a:t>
            </a:r>
            <a:r>
              <a:rPr lang="ru-RU" sz="2000" i="1" dirty="0" err="1">
                <a:ea typeface="+mn-lt"/>
                <a:cs typeface="+mn-lt"/>
              </a:rPr>
              <a:t>підприємницької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діяльності</a:t>
            </a:r>
            <a:r>
              <a:rPr lang="ru-RU" sz="2000" i="1" dirty="0">
                <a:ea typeface="+mn-lt"/>
                <a:cs typeface="+mn-lt"/>
              </a:rPr>
              <a:t>, в </a:t>
            </a:r>
            <a:r>
              <a:rPr lang="ru-RU" sz="2000" i="1" dirty="0" err="1">
                <a:ea typeface="+mn-lt"/>
                <a:cs typeface="+mn-lt"/>
              </a:rPr>
              <a:t>якому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передбачені</a:t>
            </a:r>
            <a:r>
              <a:rPr lang="ru-RU" sz="2000" i="1" dirty="0">
                <a:ea typeface="+mn-lt"/>
                <a:cs typeface="+mn-lt"/>
              </a:rPr>
              <a:t> заходи, </a:t>
            </a:r>
            <a:r>
              <a:rPr lang="ru-RU" sz="2000" i="1" dirty="0" err="1">
                <a:ea typeface="+mn-lt"/>
                <a:cs typeface="+mn-lt"/>
              </a:rPr>
              <a:t>спрямовані</a:t>
            </a:r>
            <a:r>
              <a:rPr lang="ru-RU" sz="2000" i="1" dirty="0">
                <a:ea typeface="+mn-lt"/>
                <a:cs typeface="+mn-lt"/>
              </a:rPr>
              <a:t> на </a:t>
            </a:r>
            <a:r>
              <a:rPr lang="ru-RU" sz="2000" i="1" dirty="0" err="1">
                <a:ea typeface="+mn-lt"/>
                <a:cs typeface="+mn-lt"/>
              </a:rPr>
              <a:t>реалізацію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підприємницької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ідеї</a:t>
            </a:r>
            <a:r>
              <a:rPr lang="ru-RU" sz="2000" i="1" dirty="0">
                <a:ea typeface="+mn-lt"/>
                <a:cs typeface="+mn-lt"/>
              </a:rPr>
              <a:t> і </a:t>
            </a:r>
            <a:r>
              <a:rPr lang="ru-RU" sz="2000" i="1" dirty="0" err="1">
                <a:ea typeface="+mn-lt"/>
                <a:cs typeface="+mn-lt"/>
              </a:rPr>
              <a:t>одержання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прибутку</a:t>
            </a:r>
            <a:endParaRPr lang="ru-RU" sz="2000"/>
          </a:p>
          <a:p>
            <a:pPr marL="0" indent="0">
              <a:lnSpc>
                <a:spcPct val="90000"/>
              </a:lnSpc>
              <a:buNone/>
            </a:pPr>
            <a:r>
              <a:rPr lang="ru-RU" sz="2000" b="1" i="1" dirty="0">
                <a:ea typeface="+mn-lt"/>
                <a:cs typeface="+mn-lt"/>
              </a:rPr>
              <a:t>Мета </a:t>
            </a:r>
            <a:r>
              <a:rPr lang="ru-RU" sz="2000" b="1" i="1" dirty="0" err="1">
                <a:ea typeface="+mn-lt"/>
                <a:cs typeface="+mn-lt"/>
              </a:rPr>
              <a:t>розробки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бізнес</a:t>
            </a:r>
            <a:r>
              <a:rPr lang="ru-RU" sz="2000" b="1" i="1" dirty="0">
                <a:ea typeface="+mn-lt"/>
                <a:cs typeface="+mn-lt"/>
              </a:rPr>
              <a:t>-плану:</a:t>
            </a:r>
          </a:p>
          <a:p>
            <a:pPr>
              <a:lnSpc>
                <a:spcPct val="90000"/>
              </a:lnSpc>
            </a:pPr>
            <a:r>
              <a:rPr lang="ru-RU" sz="2000" i="1" dirty="0" err="1">
                <a:ea typeface="+mn-lt"/>
                <a:cs typeface="+mn-lt"/>
              </a:rPr>
              <a:t>започаткування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власного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бізнесу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тобто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техніко-економічне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обґрунтування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доцільності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створення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dirty="0" err="1">
                <a:ea typeface="+mn-lt"/>
                <a:cs typeface="+mn-lt"/>
              </a:rPr>
              <a:t>функціонування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b="1" i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i="1" dirty="0" err="1">
                <a:ea typeface="+mn-lt"/>
                <a:cs typeface="+mn-lt"/>
              </a:rPr>
              <a:t>залучення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інвесторів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dirty="0" err="1">
                <a:ea typeface="+mn-lt"/>
                <a:cs typeface="+mn-lt"/>
              </a:rPr>
              <a:t>найчастіше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такий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бізнес</a:t>
            </a:r>
            <a:r>
              <a:rPr lang="ru-RU" sz="2000" dirty="0">
                <a:ea typeface="+mn-lt"/>
                <a:cs typeface="+mn-lt"/>
              </a:rPr>
              <a:t>-план є </a:t>
            </a:r>
            <a:r>
              <a:rPr lang="ru-RU" sz="2000" dirty="0" err="1">
                <a:ea typeface="+mn-lt"/>
                <a:cs typeface="+mn-lt"/>
              </a:rPr>
              <a:t>бізнес</a:t>
            </a:r>
            <a:r>
              <a:rPr lang="ru-RU" sz="2000" dirty="0">
                <a:ea typeface="+mn-lt"/>
                <a:cs typeface="+mn-lt"/>
              </a:rPr>
              <a:t>-планом </a:t>
            </a:r>
            <a:r>
              <a:rPr lang="ru-RU" sz="2000" dirty="0" err="1">
                <a:ea typeface="+mn-lt"/>
                <a:cs typeface="+mn-lt"/>
              </a:rPr>
              <a:t>інвестиційного</a:t>
            </a:r>
            <a:r>
              <a:rPr lang="ru-RU" sz="2000" dirty="0">
                <a:ea typeface="+mn-lt"/>
                <a:cs typeface="+mn-lt"/>
              </a:rPr>
              <a:t> проекту </a:t>
            </a:r>
            <a:r>
              <a:rPr lang="ru-RU" sz="2000" dirty="0" err="1">
                <a:ea typeface="+mn-lt"/>
                <a:cs typeface="+mn-lt"/>
              </a:rPr>
              <a:t>діючого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b="1" i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i="1" dirty="0" err="1">
                <a:ea typeface="+mn-lt"/>
                <a:cs typeface="+mn-lt"/>
              </a:rPr>
              <a:t>приватизація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підприємства.приватизація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підприємства</a:t>
            </a:r>
            <a:endParaRPr lang="ru-RU" sz="2000" b="1" i="1" dirty="0" err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73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937FC-7507-AEE0-053E-449F1AD0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ea typeface="+mj-lt"/>
                <a:cs typeface="+mj-lt"/>
              </a:rPr>
              <a:t>Основними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завданнями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бізнес</a:t>
            </a:r>
            <a:r>
              <a:rPr lang="ru-RU" b="1" i="1" dirty="0">
                <a:ea typeface="+mj-lt"/>
                <a:cs typeface="+mj-lt"/>
              </a:rPr>
              <a:t>-плану є: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E766655D-5293-6C07-0A26-34B6C046C8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34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пят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33ADCDF-221C-AFCA-D6DF-11369B2CD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225" r="39062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2552E-3C56-8C31-9DF4-19945B1B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7" y="229437"/>
            <a:ext cx="6294822" cy="1752599"/>
          </a:xfrm>
        </p:spPr>
        <p:txBody>
          <a:bodyPr>
            <a:normAutofit/>
          </a:bodyPr>
          <a:lstStyle/>
          <a:p>
            <a:pPr algn="l"/>
            <a:r>
              <a:rPr lang="ru-RU" b="1" i="1" dirty="0" err="1">
                <a:ea typeface="+mj-lt"/>
                <a:cs typeface="+mj-lt"/>
              </a:rPr>
              <a:t>Етапи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бізнес-планування</a:t>
            </a:r>
            <a:r>
              <a:rPr lang="ru-RU" b="1" i="1" dirty="0">
                <a:ea typeface="+mj-lt"/>
                <a:cs typeface="+mj-lt"/>
              </a:rPr>
              <a:t>: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BE011-CD8B-8CE5-50D3-3748E7A4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218363"/>
            <a:ext cx="5356976" cy="51966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i="1" dirty="0" err="1">
                <a:ea typeface="+mn-lt"/>
                <a:cs typeface="+mn-lt"/>
              </a:rPr>
              <a:t>підготовчий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період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dirty="0" err="1">
                <a:ea typeface="+mn-lt"/>
                <a:cs typeface="+mn-lt"/>
              </a:rPr>
              <a:t>підбір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виконавців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консультантів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експертів</a:t>
            </a:r>
            <a:r>
              <a:rPr lang="ru-RU" sz="2000" dirty="0">
                <a:ea typeface="+mn-lt"/>
                <a:cs typeface="+mn-lt"/>
              </a:rPr>
              <a:t>, постановка </a:t>
            </a:r>
            <a:r>
              <a:rPr lang="ru-RU" sz="2000" dirty="0" err="1">
                <a:ea typeface="+mn-lt"/>
                <a:cs typeface="+mn-lt"/>
              </a:rPr>
              <a:t>завдання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dirty="0" err="1">
                <a:ea typeface="+mn-lt"/>
                <a:cs typeface="+mn-lt"/>
              </a:rPr>
              <a:t>розподіл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обов’язків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між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виконавцями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розробка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графіка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виконання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робіт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збір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вихідної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інформації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i="1" dirty="0" err="1">
                <a:ea typeface="+mn-lt"/>
                <a:cs typeface="+mn-lt"/>
              </a:rPr>
              <a:t>розробка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бізнес</a:t>
            </a:r>
            <a:r>
              <a:rPr lang="ru-RU" sz="2000" i="1" dirty="0">
                <a:ea typeface="+mn-lt"/>
                <a:cs typeface="+mn-lt"/>
              </a:rPr>
              <a:t>-плану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i="1" dirty="0" err="1">
                <a:ea typeface="+mn-lt"/>
                <a:cs typeface="+mn-lt"/>
              </a:rPr>
              <a:t>презентація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бізнес</a:t>
            </a:r>
            <a:r>
              <a:rPr lang="ru-RU" sz="2000" i="1" dirty="0">
                <a:ea typeface="+mn-lt"/>
                <a:cs typeface="+mn-lt"/>
              </a:rPr>
              <a:t>-плану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dirty="0" err="1">
                <a:ea typeface="+mn-lt"/>
                <a:cs typeface="+mn-lt"/>
              </a:rPr>
              <a:t>доведення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основних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положень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бізнес</a:t>
            </a:r>
            <a:r>
              <a:rPr lang="ru-RU" sz="2000" dirty="0">
                <a:ea typeface="+mn-lt"/>
                <a:cs typeface="+mn-lt"/>
              </a:rPr>
              <a:t>-плану до </a:t>
            </a:r>
            <a:r>
              <a:rPr lang="ru-RU" sz="2000" dirty="0" err="1">
                <a:ea typeface="+mn-lt"/>
                <a:cs typeface="+mn-lt"/>
              </a:rPr>
              <a:t>зацікавлених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суб’єктів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найчастіше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інвесторів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i="1" dirty="0" err="1">
                <a:ea typeface="+mn-lt"/>
                <a:cs typeface="+mn-lt"/>
              </a:rPr>
              <a:t>реалізація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бізнес</a:t>
            </a:r>
            <a:r>
              <a:rPr lang="ru-RU" sz="2000" i="1" dirty="0">
                <a:ea typeface="+mn-lt"/>
                <a:cs typeface="+mn-lt"/>
              </a:rPr>
              <a:t>-плану.</a:t>
            </a:r>
            <a:endParaRPr lang="ru-RU" sz="20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xmlns="" val="367610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93F38-86E9-F5EC-33A9-2E07BE98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F4372A-8953-4449-BE67-6BB50B8B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+mn-lt"/>
                <a:cs typeface="+mn-lt"/>
              </a:rPr>
              <a:t>1.Планування як </a:t>
            </a:r>
            <a:r>
              <a:rPr lang="ru-RU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управління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його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принципи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методи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2.Система </a:t>
            </a:r>
            <a:r>
              <a:rPr lang="ru-RU" dirty="0" err="1">
                <a:ea typeface="+mn-lt"/>
                <a:cs typeface="+mn-lt"/>
              </a:rPr>
              <a:t>планів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підприємства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їх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взаємозв’язок</a:t>
            </a:r>
            <a:r>
              <a:rPr lang="ru-RU" dirty="0">
                <a:ea typeface="+mn-lt"/>
                <a:cs typeface="+mn-lt"/>
              </a:rPr>
              <a:t> та порядок </a:t>
            </a:r>
            <a:r>
              <a:rPr lang="ru-RU" dirty="0" err="1">
                <a:ea typeface="+mn-lt"/>
                <a:cs typeface="+mn-lt"/>
              </a:rPr>
              <a:t>розробки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3.Стратегічне </a:t>
            </a:r>
            <a:r>
              <a:rPr lang="ru-RU" dirty="0" err="1">
                <a:ea typeface="+mn-lt"/>
                <a:cs typeface="+mn-lt"/>
              </a:rPr>
              <a:t>планування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підприємстві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4.Бізнес-планування, </a:t>
            </a:r>
            <a:r>
              <a:rPr lang="ru-RU" dirty="0" err="1">
                <a:ea typeface="+mn-lt"/>
                <a:cs typeface="+mn-lt"/>
              </a:rPr>
              <a:t>його</a:t>
            </a:r>
            <a:r>
              <a:rPr lang="ru-RU" dirty="0">
                <a:ea typeface="+mn-lt"/>
                <a:cs typeface="+mn-lt"/>
              </a:rPr>
              <a:t> характеристика.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5.Виробнича </a:t>
            </a:r>
            <a:r>
              <a:rPr lang="ru-RU" dirty="0" err="1">
                <a:ea typeface="+mn-lt"/>
                <a:cs typeface="+mn-lt"/>
              </a:rPr>
              <a:t>програма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підприємства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розроблення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обґрунтування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  <a:p>
            <a:pPr>
              <a:buClr>
                <a:srgbClr val="1287C3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1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85428F22-76B3-4107-AADE-3F9EC95FD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346FBCF-5353-4172-96F5-4B7EB0777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9" name="Rectangle 19">
              <a:extLst>
                <a:ext uri="{FF2B5EF4-FFF2-40B4-BE49-F238E27FC236}">
                  <a16:creationId xmlns:a16="http://schemas.microsoft.com/office/drawing/2014/main" xmlns="" id="{343F3E6D-808D-43AD-9485-AD0014BEA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Rectangle 20">
              <a:extLst>
                <a:ext uri="{FF2B5EF4-FFF2-40B4-BE49-F238E27FC236}">
                  <a16:creationId xmlns:a16="http://schemas.microsoft.com/office/drawing/2014/main" xmlns="" id="{03DB1AC6-5430-4CD3-BD83-86E675A11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8326E10-C8CB-487F-A110-F861268DE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3279962B-46D2-4E19-B632-39B80D1E8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xmlns="" id="{321A335A-53CB-4C17-AB51-5D9C2DCB4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A0E0D557-405B-469F-AEDE-4E3404AA41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xmlns="" id="{D8D4E62F-9393-40A6-9E85-9F3B59C4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FABD11B1-DE89-45BC-8204-968C88AAD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AFA4965A-1FBC-44B8-B96A-3F5275C3A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A0D1CF-B1E4-5594-5C84-61243B8B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>
                <a:ea typeface="+mj-lt"/>
                <a:cs typeface="+mj-lt"/>
              </a:rPr>
              <a:t>1.Планування як </a:t>
            </a:r>
            <a:r>
              <a:rPr lang="ru-RU" sz="3400" b="1" err="1">
                <a:ea typeface="+mj-lt"/>
                <a:cs typeface="+mj-lt"/>
              </a:rPr>
              <a:t>функція</a:t>
            </a:r>
            <a:r>
              <a:rPr lang="ru-RU" sz="3400" b="1">
                <a:ea typeface="+mj-lt"/>
                <a:cs typeface="+mj-lt"/>
              </a:rPr>
              <a:t> </a:t>
            </a:r>
            <a:r>
              <a:rPr lang="ru-RU" sz="3400" b="1" err="1">
                <a:ea typeface="+mj-lt"/>
                <a:cs typeface="+mj-lt"/>
              </a:rPr>
              <a:t>управління</a:t>
            </a:r>
            <a:r>
              <a:rPr lang="ru-RU" sz="3400" b="1">
                <a:ea typeface="+mj-lt"/>
                <a:cs typeface="+mj-lt"/>
              </a:rPr>
              <a:t>, </a:t>
            </a:r>
            <a:r>
              <a:rPr lang="ru-RU" sz="3400" b="1" err="1">
                <a:ea typeface="+mj-lt"/>
                <a:cs typeface="+mj-lt"/>
              </a:rPr>
              <a:t>його</a:t>
            </a:r>
            <a:r>
              <a:rPr lang="ru-RU" sz="3400" b="1">
                <a:ea typeface="+mj-lt"/>
                <a:cs typeface="+mj-lt"/>
              </a:rPr>
              <a:t> </a:t>
            </a:r>
            <a:r>
              <a:rPr lang="ru-RU" sz="3400" b="1" err="1">
                <a:ea typeface="+mj-lt"/>
                <a:cs typeface="+mj-lt"/>
              </a:rPr>
              <a:t>принципи</a:t>
            </a:r>
            <a:r>
              <a:rPr lang="ru-RU" sz="3400" b="1">
                <a:ea typeface="+mj-lt"/>
                <a:cs typeface="+mj-lt"/>
              </a:rPr>
              <a:t> і </a:t>
            </a:r>
            <a:r>
              <a:rPr lang="ru-RU" sz="3400" b="1" err="1">
                <a:ea typeface="+mj-lt"/>
                <a:cs typeface="+mj-lt"/>
              </a:rPr>
              <a:t>методи</a:t>
            </a:r>
            <a:endParaRPr lang="ru-RU" sz="3400"/>
          </a:p>
          <a:p>
            <a:pPr>
              <a:lnSpc>
                <a:spcPct val="90000"/>
              </a:lnSpc>
            </a:pPr>
            <a:endParaRPr lang="ru-RU" sz="3400"/>
          </a:p>
        </p:txBody>
      </p:sp>
      <p:pic>
        <p:nvPicPr>
          <p:cNvPr id="5" name="Рисунок 5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71CE2B4-970D-B8BA-00C6-A3EEADE12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174" r="33158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F308A0-CCE5-3244-793B-5D5D63A3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i="1" err="1">
                <a:ea typeface="+mn-lt"/>
                <a:cs typeface="+mn-lt"/>
              </a:rPr>
              <a:t>Планування</a:t>
            </a:r>
            <a:r>
              <a:rPr lang="ru-RU" sz="2000" b="1" i="1">
                <a:ea typeface="+mn-lt"/>
                <a:cs typeface="+mn-lt"/>
              </a:rPr>
              <a:t> – </a:t>
            </a:r>
            <a:r>
              <a:rPr lang="ru-RU" sz="2000" b="1" i="1" err="1">
                <a:ea typeface="+mn-lt"/>
                <a:cs typeface="+mn-lt"/>
              </a:rPr>
              <a:t>це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процес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встановлення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цілей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підприємства</a:t>
            </a:r>
            <a:r>
              <a:rPr lang="ru-RU" sz="2000" b="1" i="1">
                <a:ea typeface="+mn-lt"/>
                <a:cs typeface="+mn-lt"/>
              </a:rPr>
              <a:t> та </a:t>
            </a:r>
            <a:r>
              <a:rPr lang="ru-RU" sz="2000" b="1" i="1" err="1">
                <a:ea typeface="+mn-lt"/>
                <a:cs typeface="+mn-lt"/>
              </a:rPr>
              <a:t>вибору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найефективніших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способів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їх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досягнення</a:t>
            </a:r>
            <a:endParaRPr lang="ru-RU" sz="2000" err="1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b="1" i="1">
                <a:ea typeface="+mn-lt"/>
                <a:cs typeface="+mn-lt"/>
              </a:rPr>
              <a:t>Мета </a:t>
            </a:r>
            <a:r>
              <a:rPr lang="ru-RU" sz="2000" b="1" i="1" err="1">
                <a:ea typeface="+mn-lt"/>
                <a:cs typeface="+mn-lt"/>
              </a:rPr>
              <a:t>планування</a:t>
            </a:r>
            <a:r>
              <a:rPr lang="ru-RU" sz="2000" b="1" i="1">
                <a:ea typeface="+mn-lt"/>
                <a:cs typeface="+mn-lt"/>
              </a:rPr>
              <a:t> - </a:t>
            </a:r>
            <a:r>
              <a:rPr lang="ru-RU" sz="2000" b="1" i="1" err="1">
                <a:ea typeface="+mn-lt"/>
                <a:cs typeface="+mn-lt"/>
              </a:rPr>
              <a:t>ліквідувати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негативний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вплив</a:t>
            </a:r>
            <a:r>
              <a:rPr lang="ru-RU" sz="2000" b="1" i="1">
                <a:ea typeface="+mn-lt"/>
                <a:cs typeface="+mn-lt"/>
              </a:rPr>
              <a:t> на </a:t>
            </a:r>
            <a:r>
              <a:rPr lang="ru-RU" sz="2000" b="1" i="1" err="1">
                <a:ea typeface="+mn-lt"/>
                <a:cs typeface="+mn-lt"/>
              </a:rPr>
              <a:t>підприємство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мінливості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середовища</a:t>
            </a:r>
            <a:r>
              <a:rPr lang="ru-RU" sz="2000" b="1" i="1">
                <a:ea typeface="+mn-lt"/>
                <a:cs typeface="+mn-lt"/>
              </a:rPr>
              <a:t>, в </a:t>
            </a:r>
            <a:r>
              <a:rPr lang="ru-RU" sz="2000" b="1" i="1" err="1">
                <a:ea typeface="+mn-lt"/>
                <a:cs typeface="+mn-lt"/>
              </a:rPr>
              <a:t>якому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воно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функціонує</a:t>
            </a:r>
            <a:r>
              <a:rPr lang="ru-RU" sz="2000" b="1" i="1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b="1" i="1">
                <a:ea typeface="+mn-lt"/>
                <a:cs typeface="+mn-lt"/>
              </a:rPr>
              <a:t>У </a:t>
            </a:r>
            <a:r>
              <a:rPr lang="ru-RU" sz="2000" b="1" i="1" err="1">
                <a:ea typeface="+mn-lt"/>
                <a:cs typeface="+mn-lt"/>
              </a:rPr>
              <a:t>ринкових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умовах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підприємства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самостійно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здійснюють</a:t>
            </a:r>
            <a:r>
              <a:rPr lang="ru-RU" sz="2000" b="1" i="1">
                <a:ea typeface="+mn-lt"/>
                <a:cs typeface="+mn-lt"/>
              </a:rPr>
              <a:t> весь комплекс </a:t>
            </a:r>
            <a:r>
              <a:rPr lang="ru-RU" sz="2000" b="1" i="1" err="1">
                <a:ea typeface="+mn-lt"/>
                <a:cs typeface="+mn-lt"/>
              </a:rPr>
              <a:t>планової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роботи</a:t>
            </a:r>
            <a:r>
              <a:rPr lang="ru-RU" sz="2000" b="1" i="1">
                <a:ea typeface="+mn-lt"/>
                <a:cs typeface="+mn-lt"/>
              </a:rPr>
              <a:t>, </a:t>
            </a:r>
            <a:r>
              <a:rPr lang="ru-RU" sz="2000" b="1" i="1" err="1">
                <a:ea typeface="+mn-lt"/>
                <a:cs typeface="+mn-lt"/>
              </a:rPr>
              <a:t>проте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розроблені</a:t>
            </a:r>
            <a:r>
              <a:rPr lang="ru-RU" sz="2000" b="1" i="1">
                <a:ea typeface="+mn-lt"/>
                <a:cs typeface="+mn-lt"/>
              </a:rPr>
              <a:t> ними </a:t>
            </a:r>
            <a:r>
              <a:rPr lang="ru-RU" sz="2000" b="1" i="1" err="1">
                <a:ea typeface="+mn-lt"/>
                <a:cs typeface="+mn-lt"/>
              </a:rPr>
              <a:t>плани</a:t>
            </a:r>
            <a:r>
              <a:rPr lang="ru-RU" sz="2000" b="1" i="1">
                <a:ea typeface="+mn-lt"/>
                <a:cs typeface="+mn-lt"/>
              </a:rPr>
              <a:t> не є «</a:t>
            </a:r>
            <a:r>
              <a:rPr lang="ru-RU" sz="2000" b="1" i="1" err="1">
                <a:ea typeface="+mn-lt"/>
                <a:cs typeface="+mn-lt"/>
              </a:rPr>
              <a:t>жорсткими</a:t>
            </a:r>
            <a:r>
              <a:rPr lang="ru-RU" sz="2000" b="1" i="1">
                <a:ea typeface="+mn-lt"/>
                <a:cs typeface="+mn-lt"/>
              </a:rPr>
              <a:t>», </a:t>
            </a:r>
            <a:r>
              <a:rPr lang="ru-RU" sz="2000" b="1" i="1" err="1">
                <a:ea typeface="+mn-lt"/>
                <a:cs typeface="+mn-lt"/>
              </a:rPr>
              <a:t>директивними</a:t>
            </a:r>
            <a:r>
              <a:rPr lang="ru-RU" sz="2000" b="1" i="1">
                <a:ea typeface="+mn-lt"/>
                <a:cs typeface="+mn-lt"/>
              </a:rPr>
              <a:t>, а </a:t>
            </a:r>
            <a:r>
              <a:rPr lang="ru-RU" sz="2000" b="1" i="1" err="1">
                <a:ea typeface="+mn-lt"/>
                <a:cs typeface="+mn-lt"/>
              </a:rPr>
              <a:t>мають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рекомендаційний</a:t>
            </a:r>
            <a:r>
              <a:rPr lang="ru-RU" sz="2000" b="1" i="1">
                <a:ea typeface="+mn-lt"/>
                <a:cs typeface="+mn-lt"/>
              </a:rPr>
              <a:t> характер і </a:t>
            </a:r>
            <a:r>
              <a:rPr lang="ru-RU" sz="2000" b="1" i="1" err="1">
                <a:ea typeface="+mn-lt"/>
                <a:cs typeface="+mn-lt"/>
              </a:rPr>
              <a:t>зорієнтовані</a:t>
            </a:r>
            <a:r>
              <a:rPr lang="ru-RU" sz="2000" b="1" i="1">
                <a:ea typeface="+mn-lt"/>
                <a:cs typeface="+mn-lt"/>
              </a:rPr>
              <a:t> на </a:t>
            </a:r>
            <a:r>
              <a:rPr lang="ru-RU" sz="2000" b="1" i="1" err="1">
                <a:ea typeface="+mn-lt"/>
                <a:cs typeface="+mn-lt"/>
              </a:rPr>
              <a:t>задоволення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підприємствами</a:t>
            </a:r>
            <a:r>
              <a:rPr lang="ru-RU" sz="2000" b="1" i="1">
                <a:ea typeface="+mn-lt"/>
                <a:cs typeface="+mn-lt"/>
              </a:rPr>
              <a:t> потреб     </a:t>
            </a:r>
            <a:r>
              <a:rPr lang="ru-RU" sz="2000" b="1" i="1" err="1">
                <a:ea typeface="+mn-lt"/>
                <a:cs typeface="+mn-lt"/>
              </a:rPr>
              <a:t>споживачів</a:t>
            </a:r>
            <a:r>
              <a:rPr lang="ru-RU" sz="2000" b="1" i="1">
                <a:ea typeface="+mn-lt"/>
                <a:cs typeface="+mn-lt"/>
              </a:rPr>
              <a:t>      у     </a:t>
            </a:r>
            <a:r>
              <a:rPr lang="ru-RU" sz="2000" b="1" i="1" err="1">
                <a:ea typeface="+mn-lt"/>
                <a:cs typeface="+mn-lt"/>
              </a:rPr>
              <a:t>певних</a:t>
            </a:r>
            <a:r>
              <a:rPr lang="ru-RU" sz="2000" b="1" i="1">
                <a:ea typeface="+mn-lt"/>
                <a:cs typeface="+mn-lt"/>
              </a:rPr>
              <a:t>      видах      </a:t>
            </a:r>
            <a:r>
              <a:rPr lang="ru-RU" sz="2000" b="1" i="1" err="1">
                <a:ea typeface="+mn-lt"/>
                <a:cs typeface="+mn-lt"/>
              </a:rPr>
              <a:t>продукції</a:t>
            </a:r>
            <a:r>
              <a:rPr lang="ru-RU" sz="2000" b="1" i="1">
                <a:ea typeface="+mn-lt"/>
                <a:cs typeface="+mn-lt"/>
              </a:rPr>
              <a:t>,   на </a:t>
            </a:r>
            <a:r>
              <a:rPr lang="ru-RU" sz="2000" b="1" i="1" err="1">
                <a:ea typeface="+mn-lt"/>
                <a:cs typeface="+mn-lt"/>
              </a:rPr>
              <a:t>співвідношення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попиту</a:t>
            </a:r>
            <a:r>
              <a:rPr lang="ru-RU" sz="2000" b="1" i="1">
                <a:ea typeface="+mn-lt"/>
                <a:cs typeface="+mn-lt"/>
              </a:rPr>
              <a:t> і </a:t>
            </a:r>
            <a:r>
              <a:rPr lang="ru-RU" sz="2000" b="1" i="1" err="1">
                <a:ea typeface="+mn-lt"/>
                <a:cs typeface="+mn-lt"/>
              </a:rPr>
              <a:t>пропозиції</a:t>
            </a:r>
            <a:r>
              <a:rPr lang="ru-RU" sz="2000" b="1" i="1">
                <a:ea typeface="+mn-lt"/>
                <a:cs typeface="+mn-lt"/>
              </a:rPr>
              <a:t>, на </a:t>
            </a:r>
            <a:r>
              <a:rPr lang="ru-RU" sz="2000" b="1" i="1" err="1">
                <a:ea typeface="+mn-lt"/>
                <a:cs typeface="+mn-lt"/>
              </a:rPr>
              <a:t>конкретні</a:t>
            </a:r>
            <a:r>
              <a:rPr lang="ru-RU" sz="2000" b="1" i="1">
                <a:ea typeface="+mn-lt"/>
                <a:cs typeface="+mn-lt"/>
              </a:rPr>
              <a:t> договори </a:t>
            </a:r>
            <a:r>
              <a:rPr lang="ru-RU" sz="2000" b="1" i="1" err="1">
                <a:ea typeface="+mn-lt"/>
                <a:cs typeface="+mn-lt"/>
              </a:rPr>
              <a:t>між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ринковими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суб’єктами</a:t>
            </a:r>
            <a:r>
              <a:rPr lang="ru-RU" sz="2000" b="1" i="1">
                <a:ea typeface="+mn-lt"/>
                <a:cs typeface="+mn-lt"/>
              </a:rPr>
              <a:t> на </a:t>
            </a:r>
            <a:r>
              <a:rPr lang="ru-RU" sz="2000" b="1" i="1" err="1">
                <a:ea typeface="+mn-lt"/>
                <a:cs typeface="+mn-lt"/>
              </a:rPr>
              <a:t>постачання</a:t>
            </a:r>
            <a:r>
              <a:rPr lang="ru-RU" sz="2000" b="1" i="1">
                <a:ea typeface="+mn-lt"/>
                <a:cs typeface="+mn-lt"/>
              </a:rPr>
              <a:t> </a:t>
            </a:r>
            <a:r>
              <a:rPr lang="ru-RU" sz="2000" b="1" i="1" err="1">
                <a:ea typeface="+mn-lt"/>
                <a:cs typeface="+mn-lt"/>
              </a:rPr>
              <a:t>продукції</a:t>
            </a:r>
            <a:r>
              <a:rPr lang="ru-RU" sz="2000" b="1" i="1">
                <a:ea typeface="+mn-lt"/>
                <a:cs typeface="+mn-lt"/>
              </a:rPr>
              <a:t>.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xmlns="" val="131270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5428F22-76B3-4107-AADE-3F9EC95FD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346FBCF-5353-4172-96F5-4B7EB0777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xmlns="" id="{343F3E6D-808D-43AD-9485-AD0014BEA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xmlns="" id="{03DB1AC6-5430-4CD3-BD83-86E675A11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26E10-C8CB-487F-A110-F861268DE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3279962B-46D2-4E19-B632-39B80D1E8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321A335A-53CB-4C17-AB51-5D9C2DCB4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A0E0D557-405B-469F-AEDE-4E3404AA41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D8D4E62F-9393-40A6-9E85-9F3B59C4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FABD11B1-DE89-45BC-8204-968C88AAD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AFA4965A-1FBC-44B8-B96A-3F5275C3A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2E41C-EDED-8818-0902-4BBC445D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723482"/>
            <a:ext cx="7345891" cy="141393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200" b="1" i="1" dirty="0" err="1">
                <a:ea typeface="+mj-lt"/>
                <a:cs typeface="+mj-lt"/>
              </a:rPr>
              <a:t>Методи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планування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dirty="0">
                <a:ea typeface="+mj-lt"/>
                <a:cs typeface="+mj-lt"/>
              </a:rPr>
              <a:t>- </a:t>
            </a:r>
            <a:r>
              <a:rPr lang="ru-RU" sz="2200" b="1" i="1" dirty="0" err="1">
                <a:ea typeface="+mj-lt"/>
                <a:cs typeface="+mj-lt"/>
              </a:rPr>
              <a:t>це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конкретні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способи</a:t>
            </a:r>
            <a:r>
              <a:rPr lang="ru-RU" sz="2200" b="1" i="1" dirty="0">
                <a:ea typeface="+mj-lt"/>
                <a:cs typeface="+mj-lt"/>
              </a:rPr>
              <a:t>, </a:t>
            </a:r>
            <a:r>
              <a:rPr lang="ru-RU" sz="2200" b="1" i="1" dirty="0" err="1">
                <a:ea typeface="+mj-lt"/>
                <a:cs typeface="+mj-lt"/>
              </a:rPr>
              <a:t>прийоми</a:t>
            </a:r>
            <a:r>
              <a:rPr lang="ru-RU" sz="2200" b="1" i="1" dirty="0">
                <a:ea typeface="+mj-lt"/>
                <a:cs typeface="+mj-lt"/>
              </a:rPr>
              <a:t>, за </a:t>
            </a:r>
            <a:r>
              <a:rPr lang="ru-RU" sz="2200" b="1" i="1" dirty="0" err="1">
                <a:ea typeface="+mj-lt"/>
                <a:cs typeface="+mj-lt"/>
              </a:rPr>
              <a:t>допомогою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яких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розраховуються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числові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значення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планових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показників</a:t>
            </a:r>
            <a:r>
              <a:rPr lang="ru-RU" sz="2200" b="1" i="1" dirty="0">
                <a:ea typeface="+mj-lt"/>
                <a:cs typeface="+mj-lt"/>
              </a:rPr>
              <a:t> і </a:t>
            </a:r>
            <a:r>
              <a:rPr lang="ru-RU" sz="2200" b="1" i="1" dirty="0" err="1">
                <a:ea typeface="+mj-lt"/>
                <a:cs typeface="+mj-lt"/>
              </a:rPr>
              <a:t>стратегічних</a:t>
            </a:r>
            <a:r>
              <a:rPr lang="ru-RU" sz="2200" b="1" i="1" dirty="0">
                <a:ea typeface="+mj-lt"/>
                <a:cs typeface="+mj-lt"/>
              </a:rPr>
              <a:t> </a:t>
            </a:r>
            <a:r>
              <a:rPr lang="ru-RU" sz="2200" b="1" i="1" dirty="0" err="1">
                <a:ea typeface="+mj-lt"/>
                <a:cs typeface="+mj-lt"/>
              </a:rPr>
              <a:t>програм</a:t>
            </a:r>
            <a:endParaRPr lang="ru-RU" sz="2200" err="1"/>
          </a:p>
          <a:p>
            <a:pPr>
              <a:lnSpc>
                <a:spcPct val="90000"/>
              </a:lnSpc>
            </a:pPr>
            <a:endParaRPr lang="ru-RU" sz="22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C45F1E0-552C-EAA2-FA42-3BDDE8A79B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091" r="42123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91EAE2-5749-EFB0-1B10-E894859A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098" y="2157790"/>
            <a:ext cx="7659156" cy="3742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dirty="0" err="1">
                <a:ea typeface="+mn-lt"/>
                <a:cs typeface="+mn-lt"/>
              </a:rPr>
              <a:t>Найбільш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використовуваними</a:t>
            </a:r>
            <a:r>
              <a:rPr lang="ru-RU" sz="1400" dirty="0">
                <a:ea typeface="+mn-lt"/>
                <a:cs typeface="+mn-lt"/>
              </a:rPr>
              <a:t> методами </a:t>
            </a:r>
            <a:r>
              <a:rPr lang="ru-RU" sz="1400" dirty="0" err="1">
                <a:ea typeface="+mn-lt"/>
                <a:cs typeface="+mn-lt"/>
              </a:rPr>
              <a:t>планування</a:t>
            </a:r>
            <a:r>
              <a:rPr lang="ru-RU" sz="1400" dirty="0">
                <a:ea typeface="+mn-lt"/>
                <a:cs typeface="+mn-lt"/>
              </a:rPr>
              <a:t> є:</a:t>
            </a:r>
            <a:endParaRPr lang="ru-RU" sz="14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400" i="1" dirty="0" err="1">
                <a:ea typeface="+mn-lt"/>
                <a:cs typeface="+mn-lt"/>
              </a:rPr>
              <a:t>ресурсний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dirty="0" err="1">
                <a:ea typeface="+mn-lt"/>
                <a:cs typeface="+mn-lt"/>
              </a:rPr>
              <a:t>використовується</a:t>
            </a:r>
            <a:r>
              <a:rPr lang="ru-RU" sz="1400" dirty="0">
                <a:ea typeface="+mn-lt"/>
                <a:cs typeface="+mn-lt"/>
              </a:rPr>
              <a:t> при монопольному </a:t>
            </a:r>
            <a:r>
              <a:rPr lang="ru-RU" sz="1400" dirty="0" err="1">
                <a:ea typeface="+mn-lt"/>
                <a:cs typeface="+mn-lt"/>
              </a:rPr>
              <a:t>становищі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підприємства</a:t>
            </a:r>
            <a:r>
              <a:rPr lang="ru-RU" sz="1400" dirty="0">
                <a:ea typeface="+mn-lt"/>
                <a:cs typeface="+mn-lt"/>
              </a:rPr>
              <a:t>  на ринку </a:t>
            </a:r>
            <a:r>
              <a:rPr lang="ru-RU" sz="1400" dirty="0" err="1">
                <a:ea typeface="+mn-lt"/>
                <a:cs typeface="+mn-lt"/>
              </a:rPr>
              <a:t>або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слабкій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конкуренції</a:t>
            </a:r>
            <a:r>
              <a:rPr lang="ru-RU" sz="1400" dirty="0">
                <a:ea typeface="+mn-lt"/>
                <a:cs typeface="+mn-lt"/>
              </a:rPr>
              <a:t>; </a:t>
            </a:r>
            <a:r>
              <a:rPr lang="ru-RU" sz="1400" dirty="0" err="1">
                <a:ea typeface="+mn-lt"/>
                <a:cs typeface="+mn-lt"/>
              </a:rPr>
              <a:t>планові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показники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встановлюються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dirty="0" err="1">
                <a:ea typeface="+mn-lt"/>
                <a:cs typeface="+mn-lt"/>
              </a:rPr>
              <a:t>виходячи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із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ресурсних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можливостей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dirty="0" err="1">
                <a:ea typeface="+mn-lt"/>
                <a:cs typeface="+mn-lt"/>
              </a:rPr>
              <a:t>підприємства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400" i="1" err="1">
                <a:ea typeface="+mn-lt"/>
                <a:cs typeface="+mn-lt"/>
              </a:rPr>
              <a:t>статистичний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err="1">
                <a:ea typeface="+mn-lt"/>
                <a:cs typeface="+mn-lt"/>
              </a:rPr>
              <a:t>показники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встановлюються</a:t>
            </a:r>
            <a:r>
              <a:rPr lang="ru-RU" sz="1400" dirty="0">
                <a:ea typeface="+mn-lt"/>
                <a:cs typeface="+mn-lt"/>
              </a:rPr>
              <a:t> з </a:t>
            </a:r>
            <a:r>
              <a:rPr lang="ru-RU" sz="1400" err="1">
                <a:ea typeface="+mn-lt"/>
                <a:cs typeface="+mn-lt"/>
              </a:rPr>
              <a:t>використанням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середніх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статистичних</a:t>
            </a:r>
            <a:r>
              <a:rPr lang="ru-RU" sz="1400" dirty="0">
                <a:ea typeface="+mn-lt"/>
                <a:cs typeface="+mn-lt"/>
              </a:rPr>
              <a:t> величин за </a:t>
            </a:r>
            <a:r>
              <a:rPr lang="ru-RU" sz="1400" err="1">
                <a:ea typeface="+mn-lt"/>
                <a:cs typeface="+mn-lt"/>
              </a:rPr>
              <a:t>даними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минулих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періодів</a:t>
            </a:r>
            <a:r>
              <a:rPr lang="ru-RU" sz="1400" dirty="0">
                <a:ea typeface="+mn-lt"/>
                <a:cs typeface="+mn-lt"/>
              </a:rPr>
              <a:t>;</a:t>
            </a:r>
            <a:br>
              <a:rPr lang="ru-RU" sz="1400" dirty="0">
                <a:ea typeface="+mn-lt"/>
                <a:cs typeface="+mn-lt"/>
              </a:rPr>
            </a:br>
            <a:endParaRPr lang="ru-RU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400" i="1" err="1">
                <a:ea typeface="+mn-lt"/>
                <a:cs typeface="+mn-lt"/>
              </a:rPr>
              <a:t>факторний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err="1">
                <a:ea typeface="+mn-lt"/>
                <a:cs typeface="+mn-lt"/>
              </a:rPr>
              <a:t>величини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планових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показників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визначаються</a:t>
            </a:r>
            <a:r>
              <a:rPr lang="ru-RU" sz="1400" dirty="0">
                <a:ea typeface="+mn-lt"/>
                <a:cs typeface="+mn-lt"/>
              </a:rPr>
              <a:t> на </a:t>
            </a:r>
            <a:r>
              <a:rPr lang="ru-RU" sz="1400" err="1">
                <a:ea typeface="+mn-lt"/>
                <a:cs typeface="+mn-lt"/>
              </a:rPr>
              <a:t>підставі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впливу</a:t>
            </a:r>
            <a:r>
              <a:rPr lang="ru-RU" sz="1400" dirty="0">
                <a:ea typeface="+mn-lt"/>
                <a:cs typeface="+mn-lt"/>
              </a:rPr>
              <a:t> на них </a:t>
            </a:r>
            <a:r>
              <a:rPr lang="ru-RU" sz="1400" err="1">
                <a:ea typeface="+mn-lt"/>
                <a:cs typeface="+mn-lt"/>
              </a:rPr>
              <a:t>різних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техніко-економічних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чинників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400" i="1" err="1">
                <a:ea typeface="+mn-lt"/>
                <a:cs typeface="+mn-lt"/>
              </a:rPr>
              <a:t>балансовий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err="1">
                <a:ea typeface="+mn-lt"/>
                <a:cs typeface="+mn-lt"/>
              </a:rPr>
              <a:t>полягає</a:t>
            </a:r>
            <a:r>
              <a:rPr lang="ru-RU" sz="1400" dirty="0">
                <a:ea typeface="+mn-lt"/>
                <a:cs typeface="+mn-lt"/>
              </a:rPr>
              <a:t> у </a:t>
            </a:r>
            <a:r>
              <a:rPr lang="ru-RU" sz="1400" err="1">
                <a:ea typeface="+mn-lt"/>
                <a:cs typeface="+mn-lt"/>
              </a:rPr>
              <a:t>використанні</a:t>
            </a:r>
            <a:r>
              <a:rPr lang="ru-RU" sz="1400" dirty="0">
                <a:ea typeface="+mn-lt"/>
                <a:cs typeface="+mn-lt"/>
              </a:rPr>
              <a:t> у </a:t>
            </a:r>
            <a:r>
              <a:rPr lang="ru-RU" sz="1400" err="1">
                <a:ea typeface="+mn-lt"/>
                <a:cs typeface="+mn-lt"/>
              </a:rPr>
              <a:t>планових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розрахунках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системи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таблиць</a:t>
            </a:r>
            <a:r>
              <a:rPr lang="ru-RU" sz="1400" dirty="0">
                <a:ea typeface="+mn-lt"/>
                <a:cs typeface="+mn-lt"/>
              </a:rPr>
              <a:t> - </a:t>
            </a:r>
            <a:r>
              <a:rPr lang="ru-RU" sz="1400" err="1">
                <a:ea typeface="+mn-lt"/>
                <a:cs typeface="+mn-lt"/>
              </a:rPr>
              <a:t>балансів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які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відображають</a:t>
            </a:r>
            <a:r>
              <a:rPr lang="ru-RU" sz="1400" dirty="0">
                <a:ea typeface="+mn-lt"/>
                <a:cs typeface="+mn-lt"/>
              </a:rPr>
              <a:t> потреби у </a:t>
            </a:r>
            <a:r>
              <a:rPr lang="ru-RU" sz="1400" err="1">
                <a:ea typeface="+mn-lt"/>
                <a:cs typeface="+mn-lt"/>
              </a:rPr>
              <a:t>певних</a:t>
            </a:r>
            <a:r>
              <a:rPr lang="ru-RU" sz="1400" dirty="0">
                <a:ea typeface="+mn-lt"/>
                <a:cs typeface="+mn-lt"/>
              </a:rPr>
              <a:t> видах </a:t>
            </a:r>
            <a:r>
              <a:rPr lang="ru-RU" sz="1400" err="1">
                <a:ea typeface="+mn-lt"/>
                <a:cs typeface="+mn-lt"/>
              </a:rPr>
              <a:t>ресурсів</a:t>
            </a:r>
            <a:r>
              <a:rPr lang="ru-RU" sz="1400" dirty="0">
                <a:ea typeface="+mn-lt"/>
                <a:cs typeface="+mn-lt"/>
              </a:rPr>
              <a:t> та </a:t>
            </a:r>
            <a:r>
              <a:rPr lang="ru-RU" sz="1400" err="1">
                <a:ea typeface="+mn-lt"/>
                <a:cs typeface="+mn-lt"/>
              </a:rPr>
              <a:t>джерела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їх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покриття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400" i="1" err="1">
                <a:ea typeface="+mn-lt"/>
                <a:cs typeface="+mn-lt"/>
              </a:rPr>
              <a:t>економіко-математичні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err="1">
                <a:ea typeface="+mn-lt"/>
                <a:cs typeface="+mn-lt"/>
              </a:rPr>
              <a:t>здійснюється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оптимізація</a:t>
            </a:r>
            <a:r>
              <a:rPr lang="ru-RU" sz="1400" dirty="0">
                <a:ea typeface="+mn-lt"/>
                <a:cs typeface="+mn-lt"/>
              </a:rPr>
              <a:t> плану </a:t>
            </a:r>
            <a:r>
              <a:rPr lang="ru-RU" sz="1400" err="1">
                <a:ea typeface="+mn-lt"/>
                <a:cs typeface="+mn-lt"/>
              </a:rPr>
              <a:t>підприємства</a:t>
            </a:r>
            <a:r>
              <a:rPr lang="ru-RU" sz="1400" dirty="0">
                <a:ea typeface="+mn-lt"/>
                <a:cs typeface="+mn-lt"/>
              </a:rPr>
              <a:t> за </a:t>
            </a:r>
            <a:r>
              <a:rPr lang="ru-RU" sz="1400" err="1">
                <a:ea typeface="+mn-lt"/>
                <a:cs typeface="+mn-lt"/>
              </a:rPr>
              <a:t>допомогою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математичних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залежностей</a:t>
            </a:r>
            <a:r>
              <a:rPr lang="ru-RU" sz="1400" dirty="0">
                <a:ea typeface="+mn-lt"/>
                <a:cs typeface="+mn-lt"/>
              </a:rPr>
              <a:t> і </a:t>
            </a:r>
            <a:r>
              <a:rPr lang="ru-RU" sz="1400" err="1">
                <a:ea typeface="+mn-lt"/>
                <a:cs typeface="+mn-lt"/>
              </a:rPr>
              <a:t>прийнятого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критерію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оптимізації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400" i="1" err="1">
                <a:ea typeface="+mn-lt"/>
                <a:cs typeface="+mn-lt"/>
              </a:rPr>
              <a:t>графоаналітичний</a:t>
            </a:r>
            <a:r>
              <a:rPr lang="ru-RU" sz="1400" i="1" dirty="0">
                <a:ea typeface="+mn-lt"/>
                <a:cs typeface="+mn-lt"/>
              </a:rPr>
              <a:t> </a:t>
            </a:r>
            <a:r>
              <a:rPr lang="ru-RU" sz="1400" dirty="0">
                <a:ea typeface="+mn-lt"/>
                <a:cs typeface="+mn-lt"/>
              </a:rPr>
              <a:t>- </a:t>
            </a:r>
            <a:r>
              <a:rPr lang="ru-RU" sz="1400" err="1">
                <a:ea typeface="+mn-lt"/>
                <a:cs typeface="+mn-lt"/>
              </a:rPr>
              <a:t>передбачає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використання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графіків</a:t>
            </a:r>
            <a:r>
              <a:rPr lang="ru-RU" sz="1400" dirty="0">
                <a:ea typeface="+mn-lt"/>
                <a:cs typeface="+mn-lt"/>
              </a:rPr>
              <a:t>, </a:t>
            </a:r>
            <a:r>
              <a:rPr lang="ru-RU" sz="1400" err="1">
                <a:ea typeface="+mn-lt"/>
                <a:cs typeface="+mn-lt"/>
              </a:rPr>
              <a:t>діаграм</a:t>
            </a:r>
            <a:r>
              <a:rPr lang="ru-RU" sz="1400" dirty="0">
                <a:ea typeface="+mn-lt"/>
                <a:cs typeface="+mn-lt"/>
              </a:rPr>
              <a:t> при </a:t>
            </a:r>
            <a:r>
              <a:rPr lang="ru-RU" sz="1400" err="1">
                <a:ea typeface="+mn-lt"/>
                <a:cs typeface="+mn-lt"/>
              </a:rPr>
              <a:t>визначенні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планових</a:t>
            </a:r>
            <a:r>
              <a:rPr lang="ru-RU" sz="1400" dirty="0">
                <a:ea typeface="+mn-lt"/>
                <a:cs typeface="+mn-lt"/>
              </a:rPr>
              <a:t> </a:t>
            </a:r>
            <a:r>
              <a:rPr lang="ru-RU" sz="1400" err="1">
                <a:ea typeface="+mn-lt"/>
                <a:cs typeface="+mn-lt"/>
              </a:rPr>
              <a:t>показників</a:t>
            </a:r>
            <a:r>
              <a:rPr lang="ru-RU" sz="1400" dirty="0">
                <a:ea typeface="+mn-lt"/>
                <a:cs typeface="+mn-lt"/>
              </a:rPr>
              <a:t>;</a:t>
            </a:r>
            <a:endParaRPr lang="ru-RU" sz="14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xmlns="" val="240860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5428F22-76B3-4107-AADE-3F9EC95FD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346FBCF-5353-4172-96F5-4B7EB0777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xmlns="" id="{343F3E6D-808D-43AD-9485-AD0014BEA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xmlns="" id="{03DB1AC6-5430-4CD3-BD83-86E675A11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 cstate="print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26E10-C8CB-487F-A110-F861268DE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3279962B-46D2-4E19-B632-39B80D1E8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321A335A-53CB-4C17-AB51-5D9C2DCB4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A0E0D557-405B-469F-AEDE-4E3404AA41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D8D4E62F-9393-40A6-9E85-9F3B59C4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FABD11B1-DE89-45BC-8204-968C88AAD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AFA4965A-1FBC-44B8-B96A-3F5275C3A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6907C4-77DD-8052-5D33-23C7E10A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28582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ea typeface="+mj-lt"/>
                <a:cs typeface="+mj-lt"/>
              </a:rPr>
              <a:t>Принципи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планування</a:t>
            </a:r>
            <a:endParaRPr lang="ru-RU" dirty="0" err="1"/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2A40FA3-7468-0434-E74B-8832F155D5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7750" r="36652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AFDA1E-5271-7846-6B8D-E8A02872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603" y="943615"/>
            <a:ext cx="7558673" cy="56012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600" b="1" i="1" dirty="0" err="1">
                <a:ea typeface="+mn-lt"/>
                <a:cs typeface="+mn-lt"/>
              </a:rPr>
              <a:t>необхідність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>
                <a:ea typeface="+mn-lt"/>
                <a:cs typeface="+mn-lt"/>
              </a:rPr>
              <a:t>- </a:t>
            </a:r>
            <a:r>
              <a:rPr lang="ru-RU" sz="1600" dirty="0" err="1">
                <a:ea typeface="+mn-lt"/>
                <a:cs typeface="+mn-lt"/>
              </a:rPr>
              <a:t>обов’язкове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використання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планів</a:t>
            </a:r>
            <a:r>
              <a:rPr lang="ru-RU" sz="1600" dirty="0">
                <a:ea typeface="+mn-lt"/>
                <a:cs typeface="+mn-lt"/>
              </a:rPr>
              <a:t> при </a:t>
            </a:r>
            <a:r>
              <a:rPr lang="ru-RU" sz="1600" dirty="0" err="1">
                <a:ea typeface="+mn-lt"/>
                <a:cs typeface="+mn-lt"/>
              </a:rPr>
              <a:t>виконанні</a:t>
            </a:r>
            <a:r>
              <a:rPr lang="ru-RU" sz="1600" dirty="0">
                <a:ea typeface="+mn-lt"/>
                <a:cs typeface="+mn-lt"/>
              </a:rPr>
              <a:t> будь-</a:t>
            </a:r>
            <a:r>
              <a:rPr lang="ru-RU" sz="1600" dirty="0" err="1">
                <a:ea typeface="+mn-lt"/>
                <a:cs typeface="+mn-lt"/>
              </a:rPr>
              <a:t>якого</a:t>
            </a:r>
            <a:r>
              <a:rPr lang="ru-RU" sz="1600" dirty="0">
                <a:ea typeface="+mn-lt"/>
                <a:cs typeface="+mn-lt"/>
              </a:rPr>
              <a:t> виду </a:t>
            </a:r>
            <a:r>
              <a:rPr lang="ru-RU" sz="1600" dirty="0" err="1">
                <a:ea typeface="+mn-lt"/>
                <a:cs typeface="+mn-lt"/>
              </a:rPr>
              <a:t>трудової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діяльності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err="1">
                <a:ea typeface="+mn-lt"/>
                <a:cs typeface="+mn-lt"/>
              </a:rPr>
              <a:t>єдність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err="1">
                <a:ea typeface="+mn-lt"/>
                <a:cs typeface="+mn-lt"/>
              </a:rPr>
              <a:t>передбачає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спільність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економічних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цілей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err="1">
                <a:ea typeface="+mn-lt"/>
                <a:cs typeface="+mn-lt"/>
              </a:rPr>
              <a:t>взаємодію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різних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підрозділів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на горизонтальному і вертикальному </a:t>
            </a:r>
            <a:r>
              <a:rPr lang="ru-RU" sz="1600" err="1">
                <a:ea typeface="+mn-lt"/>
                <a:cs typeface="+mn-lt"/>
              </a:rPr>
              <a:t>рівнях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управління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err="1">
                <a:ea typeface="+mn-lt"/>
                <a:cs typeface="+mn-lt"/>
              </a:rPr>
              <a:t>планування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err="1">
                <a:ea typeface="+mn-lt"/>
                <a:cs typeface="+mn-lt"/>
              </a:rPr>
              <a:t>безперервність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>
                <a:ea typeface="+mn-lt"/>
                <a:cs typeface="+mn-lt"/>
              </a:rPr>
              <a:t>- </a:t>
            </a:r>
            <a:r>
              <a:rPr lang="ru-RU" sz="1600" dirty="0">
                <a:ea typeface="+mn-lt"/>
                <a:cs typeface="+mn-lt"/>
              </a:rPr>
              <a:t>на кожному </a:t>
            </a:r>
            <a:r>
              <a:rPr lang="ru-RU" sz="1600" err="1">
                <a:ea typeface="+mn-lt"/>
                <a:cs typeface="+mn-lt"/>
              </a:rPr>
              <a:t>підприємстві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процеси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планування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організації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управління</a:t>
            </a:r>
            <a:r>
              <a:rPr lang="ru-RU" sz="1600" dirty="0">
                <a:ea typeface="+mn-lt"/>
                <a:cs typeface="+mn-lt"/>
              </a:rPr>
              <a:t> є </a:t>
            </a:r>
            <a:r>
              <a:rPr lang="ru-RU" sz="1600" err="1">
                <a:ea typeface="+mn-lt"/>
                <a:cs typeface="+mn-lt"/>
              </a:rPr>
              <a:t>взаємопов’язаними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між</a:t>
            </a:r>
            <a:r>
              <a:rPr lang="ru-RU" sz="1600" dirty="0">
                <a:ea typeface="+mn-lt"/>
                <a:cs typeface="+mn-lt"/>
              </a:rPr>
              <a:t> собою і </a:t>
            </a:r>
            <a:r>
              <a:rPr lang="ru-RU" sz="1600" err="1">
                <a:ea typeface="+mn-lt"/>
                <a:cs typeface="+mn-lt"/>
              </a:rPr>
              <a:t>повинні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здійснюватись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постійно</a:t>
            </a:r>
            <a:r>
              <a:rPr lang="ru-RU" sz="1600" dirty="0">
                <a:ea typeface="+mn-lt"/>
                <a:cs typeface="+mn-lt"/>
              </a:rPr>
              <a:t> і без </a:t>
            </a:r>
            <a:r>
              <a:rPr lang="ru-RU" sz="1600" err="1">
                <a:ea typeface="+mn-lt"/>
                <a:cs typeface="+mn-lt"/>
              </a:rPr>
              <a:t>перерв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err="1">
                <a:ea typeface="+mn-lt"/>
                <a:cs typeface="+mn-lt"/>
              </a:rPr>
              <a:t>оптимальність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>
                <a:ea typeface="+mn-lt"/>
                <a:cs typeface="+mn-lt"/>
              </a:rPr>
              <a:t>- </a:t>
            </a:r>
            <a:r>
              <a:rPr lang="ru-RU" sz="1600" err="1">
                <a:ea typeface="+mn-lt"/>
                <a:cs typeface="+mn-lt"/>
              </a:rPr>
              <a:t>багатоваріантність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планів</a:t>
            </a:r>
            <a:r>
              <a:rPr lang="ru-RU" sz="1600" dirty="0">
                <a:ea typeface="+mn-lt"/>
                <a:cs typeface="+mn-lt"/>
              </a:rPr>
              <a:t>, яка </a:t>
            </a:r>
            <a:r>
              <a:rPr lang="ru-RU" sz="1600" err="1">
                <a:ea typeface="+mn-lt"/>
                <a:cs typeface="+mn-lt"/>
              </a:rPr>
              <a:t>передбачає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розробку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альтернативних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варіантів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досягнення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поставленої</a:t>
            </a:r>
            <a:r>
              <a:rPr lang="ru-RU" sz="1600" dirty="0">
                <a:ea typeface="+mn-lt"/>
                <a:cs typeface="+mn-lt"/>
              </a:rPr>
              <a:t> мети та </a:t>
            </a:r>
            <a:r>
              <a:rPr lang="ru-RU" sz="1600" err="1">
                <a:ea typeface="+mn-lt"/>
                <a:cs typeface="+mn-lt"/>
              </a:rPr>
              <a:t>вибір</a:t>
            </a:r>
            <a:r>
              <a:rPr lang="ru-RU" sz="1600" dirty="0">
                <a:ea typeface="+mn-lt"/>
                <a:cs typeface="+mn-lt"/>
              </a:rPr>
              <a:t> оптимального з них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err="1">
                <a:ea typeface="+mn-lt"/>
                <a:cs typeface="+mn-lt"/>
              </a:rPr>
              <a:t>гнучкість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err="1">
                <a:ea typeface="+mn-lt"/>
                <a:cs typeface="+mn-lt"/>
              </a:rPr>
              <a:t>передбачає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можливість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коригування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планових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показників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err="1">
                <a:ea typeface="+mn-lt"/>
                <a:cs typeface="+mn-lt"/>
              </a:rPr>
              <a:t>координації</a:t>
            </a:r>
            <a:r>
              <a:rPr lang="ru-RU" sz="1600" dirty="0">
                <a:ea typeface="+mn-lt"/>
                <a:cs typeface="+mn-lt"/>
              </a:rPr>
              <a:t> планово-</a:t>
            </a:r>
            <a:r>
              <a:rPr lang="ru-RU" sz="1600" err="1">
                <a:ea typeface="+mn-lt"/>
                <a:cs typeface="+mn-lt"/>
              </a:rPr>
              <a:t>економічної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діяльності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err="1">
                <a:ea typeface="+mn-lt"/>
                <a:cs typeface="+mn-lt"/>
              </a:rPr>
              <a:t>точність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err="1">
                <a:ea typeface="+mn-lt"/>
                <a:cs typeface="+mn-lt"/>
              </a:rPr>
              <a:t>врахування</a:t>
            </a:r>
            <a:r>
              <a:rPr lang="ru-RU" sz="1600" dirty="0">
                <a:ea typeface="+mn-lt"/>
                <a:cs typeface="+mn-lt"/>
              </a:rPr>
              <a:t> при </a:t>
            </a:r>
            <a:r>
              <a:rPr lang="ru-RU" sz="1600" err="1">
                <a:ea typeface="+mn-lt"/>
                <a:cs typeface="+mn-lt"/>
              </a:rPr>
              <a:t>складанні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планів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певної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точності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передбачень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err="1">
                <a:ea typeface="+mn-lt"/>
                <a:cs typeface="+mn-lt"/>
              </a:rPr>
              <a:t>розрахунків</a:t>
            </a:r>
            <a:r>
              <a:rPr lang="ru-RU" sz="1600" dirty="0">
                <a:ea typeface="+mn-lt"/>
                <a:cs typeface="+mn-lt"/>
              </a:rPr>
              <a:t>, яка </a:t>
            </a:r>
            <a:r>
              <a:rPr lang="ru-RU" sz="1600" err="1">
                <a:ea typeface="+mn-lt"/>
                <a:cs typeface="+mn-lt"/>
              </a:rPr>
              <a:t>залежить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рівня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невизначеності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зовнішніх</a:t>
            </a:r>
            <a:r>
              <a:rPr lang="ru-RU" sz="1600" dirty="0">
                <a:ea typeface="+mn-lt"/>
                <a:cs typeface="+mn-lt"/>
              </a:rPr>
              <a:t> умов </a:t>
            </a:r>
            <a:r>
              <a:rPr lang="ru-RU" sz="1600" err="1">
                <a:ea typeface="+mn-lt"/>
                <a:cs typeface="+mn-lt"/>
              </a:rPr>
              <a:t>господарювання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dirty="0">
                <a:ea typeface="+mn-lt"/>
                <a:cs typeface="+mn-lt"/>
              </a:rPr>
              <a:t>принцип </a:t>
            </a:r>
            <a:r>
              <a:rPr lang="ru-RU" sz="1600" b="1" i="1" err="1">
                <a:ea typeface="+mn-lt"/>
                <a:cs typeface="+mn-lt"/>
              </a:rPr>
              <a:t>участі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err="1">
                <a:ea typeface="+mn-lt"/>
                <a:cs typeface="+mn-lt"/>
              </a:rPr>
              <a:t>кожен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працівник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має</a:t>
            </a:r>
            <a:r>
              <a:rPr lang="ru-RU" sz="1600" dirty="0">
                <a:ea typeface="+mn-lt"/>
                <a:cs typeface="+mn-lt"/>
              </a:rPr>
              <a:t> бути </a:t>
            </a:r>
            <a:r>
              <a:rPr lang="ru-RU" sz="1600" err="1">
                <a:ea typeface="+mn-lt"/>
                <a:cs typeface="+mn-lt"/>
              </a:rPr>
              <a:t>учасником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планової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роботи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незалежно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функції</a:t>
            </a:r>
            <a:r>
              <a:rPr lang="ru-RU" sz="1600" dirty="0">
                <a:ea typeface="+mn-lt"/>
                <a:cs typeface="+mn-lt"/>
              </a:rPr>
              <a:t> і посади; </a:t>
            </a:r>
            <a:r>
              <a:rPr lang="ru-RU" sz="1600" err="1">
                <a:ea typeface="+mn-lt"/>
                <a:cs typeface="+mn-lt"/>
              </a:rPr>
              <a:t>плани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мають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перетворюватись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err="1">
                <a:ea typeface="+mn-lt"/>
                <a:cs typeface="+mn-lt"/>
              </a:rPr>
              <a:t>особисті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плани</a:t>
            </a:r>
            <a:r>
              <a:rPr lang="ru-RU" sz="1600" dirty="0">
                <a:ea typeface="+mn-lt"/>
                <a:cs typeface="+mn-lt"/>
              </a:rPr>
              <a:t> кожного </a:t>
            </a:r>
            <a:r>
              <a:rPr lang="ru-RU" sz="1600" err="1">
                <a:ea typeface="+mn-lt"/>
                <a:cs typeface="+mn-lt"/>
              </a:rPr>
              <a:t>працівника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i="1" err="1">
                <a:ea typeface="+mn-lt"/>
                <a:cs typeface="+mn-lt"/>
              </a:rPr>
              <a:t>ефективність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dirty="0">
                <a:ea typeface="+mn-lt"/>
                <a:cs typeface="+mn-lt"/>
              </a:rPr>
              <a:t>- </a:t>
            </a:r>
            <a:r>
              <a:rPr lang="ru-RU" sz="1600" err="1">
                <a:ea typeface="+mn-lt"/>
                <a:cs typeface="+mn-lt"/>
              </a:rPr>
              <a:t>розробка</a:t>
            </a:r>
            <a:r>
              <a:rPr lang="ru-RU" sz="1600" dirty="0">
                <a:ea typeface="+mn-lt"/>
                <a:cs typeface="+mn-lt"/>
              </a:rPr>
              <a:t> такого </a:t>
            </a:r>
            <a:r>
              <a:rPr lang="ru-RU" sz="1600" err="1">
                <a:ea typeface="+mn-lt"/>
                <a:cs typeface="+mn-lt"/>
              </a:rPr>
              <a:t>варіанту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виробництва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який</a:t>
            </a:r>
            <a:r>
              <a:rPr lang="ru-RU" sz="1600" dirty="0">
                <a:ea typeface="+mn-lt"/>
                <a:cs typeface="+mn-lt"/>
              </a:rPr>
              <a:t> при </a:t>
            </a:r>
            <a:r>
              <a:rPr lang="ru-RU" sz="1600" err="1">
                <a:ea typeface="+mn-lt"/>
                <a:cs typeface="+mn-lt"/>
              </a:rPr>
              <a:t>існуючих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обмежених</a:t>
            </a:r>
            <a:r>
              <a:rPr lang="ru-RU" sz="1600" dirty="0">
                <a:ea typeface="+mn-lt"/>
                <a:cs typeface="+mn-lt"/>
              </a:rPr>
              <a:t> ресурсах </a:t>
            </a:r>
            <a:r>
              <a:rPr lang="ru-RU" sz="1600" err="1">
                <a:ea typeface="+mn-lt"/>
                <a:cs typeface="+mn-lt"/>
              </a:rPr>
              <a:t>забезпечує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одержання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найбільшого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економічного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ефекту</a:t>
            </a:r>
            <a:endParaRPr lang="ru-RU" sz="1600" err="1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xmlns="" val="318617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66E3D-565D-C24E-743B-0E42D7CF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</a:t>
            </a:r>
            <a:r>
              <a:rPr lang="ru-RU" b="1" dirty="0">
                <a:ea typeface="+mj-lt"/>
                <a:cs typeface="+mj-lt"/>
              </a:rPr>
              <a:t>Система </a:t>
            </a:r>
            <a:r>
              <a:rPr lang="ru-RU" b="1" dirty="0" err="1">
                <a:ea typeface="+mj-lt"/>
                <a:cs typeface="+mj-lt"/>
              </a:rPr>
              <a:t>планів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підприємства</a:t>
            </a:r>
            <a:r>
              <a:rPr lang="ru-RU" b="1" dirty="0">
                <a:ea typeface="+mj-lt"/>
                <a:cs typeface="+mj-lt"/>
              </a:rPr>
              <a:t>, </a:t>
            </a:r>
            <a:r>
              <a:rPr lang="ru-RU" b="1" dirty="0" err="1">
                <a:ea typeface="+mj-lt"/>
                <a:cs typeface="+mj-lt"/>
              </a:rPr>
              <a:t>їх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взаємозв’язок</a:t>
            </a:r>
            <a:r>
              <a:rPr lang="ru-RU" b="1" dirty="0">
                <a:ea typeface="+mj-lt"/>
                <a:cs typeface="+mj-lt"/>
              </a:rPr>
              <a:t> та порядок </a:t>
            </a:r>
            <a:r>
              <a:rPr lang="ru-RU" b="1" dirty="0" err="1">
                <a:ea typeface="+mj-lt"/>
                <a:cs typeface="+mj-lt"/>
              </a:rPr>
              <a:t>розробки</a:t>
            </a:r>
            <a:endParaRPr lang="ru-RU" dirty="0" err="1"/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D5749CB-A5B8-A1FC-5EC5-CEBDE7F01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1300" y="3617928"/>
            <a:ext cx="2311854" cy="895769"/>
          </a:xfrm>
        </p:spPr>
      </p:pic>
      <p:pic>
        <p:nvPicPr>
          <p:cNvPr id="5" name="Рисунок 5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17932A7-FA5B-E539-17EA-9CB7B96F3F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862" y="3682931"/>
            <a:ext cx="1091397" cy="76493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EABAB85-D97E-D283-4689-15ACACECCD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653" y="2331248"/>
            <a:ext cx="3869452" cy="62963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6FCB108-D8A0-1E94-0CE3-2071214E31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653" y="3086094"/>
            <a:ext cx="3781529" cy="1958603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A9BFD282-5D10-3601-D52C-65EC764FC17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1653" y="5290062"/>
            <a:ext cx="3781529" cy="8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91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ECB29-F5B9-5890-9A59-19F31956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71" y="292240"/>
            <a:ext cx="10018713" cy="1752599"/>
          </a:xfrm>
        </p:spPr>
        <p:txBody>
          <a:bodyPr/>
          <a:lstStyle/>
          <a:p>
            <a:r>
              <a:rPr lang="ru-RU" b="1" i="1" dirty="0" err="1">
                <a:ea typeface="+mj-lt"/>
                <a:cs typeface="+mj-lt"/>
              </a:rPr>
              <a:t>Основні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розділи</a:t>
            </a:r>
            <a:r>
              <a:rPr lang="ru-RU" b="1" i="1" dirty="0">
                <a:ea typeface="+mj-lt"/>
                <a:cs typeface="+mj-lt"/>
              </a:rPr>
              <a:t> поточного плану </a:t>
            </a:r>
            <a:r>
              <a:rPr lang="ru-RU" b="1" i="1" dirty="0" err="1">
                <a:ea typeface="+mj-lt"/>
                <a:cs typeface="+mj-lt"/>
              </a:rPr>
              <a:t>підприємства</a:t>
            </a:r>
            <a:endParaRPr lang="ru-RU" dirty="0" err="1"/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329F260D-8DC2-82B3-A8B2-350FC8C6D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5258" y="2160394"/>
            <a:ext cx="4877136" cy="3915508"/>
          </a:xfrm>
        </p:spPr>
      </p:pic>
    </p:spTree>
    <p:extLst>
      <p:ext uri="{BB962C8B-B14F-4D97-AF65-F5344CB8AC3E}">
        <p14:creationId xmlns:p14="http://schemas.microsoft.com/office/powerpoint/2010/main" xmlns="" val="142772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A615791-636E-D8E9-7B48-6282E0252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000" r="24140" b="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7C8F59-704F-F78B-5732-A3995261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93" y="254558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i="1" dirty="0" err="1">
                <a:ea typeface="+mj-lt"/>
                <a:cs typeface="+mj-lt"/>
              </a:rPr>
              <a:t>Етапами</a:t>
            </a:r>
            <a:r>
              <a:rPr lang="ru-RU" i="1" dirty="0">
                <a:ea typeface="+mj-lt"/>
                <a:cs typeface="+mj-lt"/>
              </a:rPr>
              <a:t> </a:t>
            </a:r>
            <a:r>
              <a:rPr lang="ru-RU" i="1" dirty="0" err="1">
                <a:ea typeface="+mj-lt"/>
                <a:cs typeface="+mj-lt"/>
              </a:rPr>
              <a:t>розробки</a:t>
            </a:r>
            <a:r>
              <a:rPr lang="ru-RU" i="1" dirty="0">
                <a:ea typeface="+mj-lt"/>
                <a:cs typeface="+mj-lt"/>
              </a:rPr>
              <a:t> поточного плану </a:t>
            </a:r>
            <a:r>
              <a:rPr lang="ru-RU" i="1" dirty="0" err="1">
                <a:ea typeface="+mj-lt"/>
                <a:cs typeface="+mj-lt"/>
              </a:rPr>
              <a:t>підприємства</a:t>
            </a:r>
            <a:r>
              <a:rPr lang="ru-RU" i="1" dirty="0">
                <a:ea typeface="+mj-lt"/>
                <a:cs typeface="+mj-lt"/>
              </a:rPr>
              <a:t> є: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EA641D-0CA6-AEAA-8EC5-2EA685225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76659"/>
            <a:ext cx="5310921" cy="4564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err="1">
                <a:ea typeface="+mn-lt"/>
                <a:cs typeface="+mn-lt"/>
              </a:rPr>
              <a:t>аналіз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результатів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діяльності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endParaRPr lang="ru-RU" sz="20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dirty="0" err="1">
                <a:ea typeface="+mn-lt"/>
                <a:cs typeface="+mn-lt"/>
              </a:rPr>
              <a:t>дослідження</a:t>
            </a:r>
            <a:r>
              <a:rPr lang="ru-RU" sz="2000" dirty="0">
                <a:ea typeface="+mn-lt"/>
                <a:cs typeface="+mn-lt"/>
              </a:rPr>
              <a:t> ринку та </a:t>
            </a:r>
            <a:r>
              <a:rPr lang="ru-RU" sz="2000" dirty="0" err="1">
                <a:ea typeface="+mn-lt"/>
                <a:cs typeface="+mn-lt"/>
              </a:rPr>
              <a:t>формування</a:t>
            </a:r>
            <a:r>
              <a:rPr lang="ru-RU" sz="2000" dirty="0">
                <a:ea typeface="+mn-lt"/>
                <a:cs typeface="+mn-lt"/>
              </a:rPr>
              <a:t> портфеля </a:t>
            </a:r>
            <a:r>
              <a:rPr lang="ru-RU" sz="2000" dirty="0" err="1">
                <a:ea typeface="+mn-lt"/>
                <a:cs typeface="+mn-lt"/>
              </a:rPr>
              <a:t>замовлень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dirty="0" err="1">
                <a:ea typeface="+mn-lt"/>
                <a:cs typeface="+mn-lt"/>
              </a:rPr>
              <a:t>продукцію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endParaRPr lang="ru-RU" sz="20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dirty="0" err="1">
                <a:ea typeface="+mn-lt"/>
                <a:cs typeface="+mn-lt"/>
              </a:rPr>
              <a:t>розробка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заходів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щодо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зростання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ефективності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діяльності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dirty="0" err="1">
                <a:ea typeface="+mn-lt"/>
                <a:cs typeface="+mn-lt"/>
              </a:rPr>
              <a:t>підвищення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його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конкурентоспроможності</a:t>
            </a:r>
            <a:endParaRPr lang="ru-RU" sz="20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dirty="0" err="1">
                <a:ea typeface="+mn-lt"/>
                <a:cs typeface="+mn-lt"/>
              </a:rPr>
              <a:t>обґрунтування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окремих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розділів</a:t>
            </a:r>
            <a:r>
              <a:rPr lang="ru-RU" sz="2000" dirty="0">
                <a:ea typeface="+mn-lt"/>
                <a:cs typeface="+mn-lt"/>
              </a:rPr>
              <a:t> плану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2000" dirty="0" err="1">
                <a:ea typeface="+mn-lt"/>
                <a:cs typeface="+mn-lt"/>
              </a:rPr>
              <a:t>розгляд</a:t>
            </a:r>
            <a:r>
              <a:rPr lang="ru-RU" sz="2000" dirty="0">
                <a:ea typeface="+mn-lt"/>
                <a:cs typeface="+mn-lt"/>
              </a:rPr>
              <a:t> проекту плану Радою трудового </a:t>
            </a:r>
            <a:r>
              <a:rPr lang="ru-RU" sz="2000" dirty="0" err="1">
                <a:ea typeface="+mn-lt"/>
                <a:cs typeface="+mn-lt"/>
              </a:rPr>
              <a:t>колективу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dirty="0" err="1">
                <a:ea typeface="+mn-lt"/>
                <a:cs typeface="+mn-lt"/>
              </a:rPr>
              <a:t>його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затвердженнядоведення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техніко-економічних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показників</a:t>
            </a:r>
            <a:r>
              <a:rPr lang="ru-RU" sz="2000" dirty="0">
                <a:ea typeface="+mn-lt"/>
                <a:cs typeface="+mn-lt"/>
              </a:rPr>
              <a:t> плану до </a:t>
            </a:r>
            <a:r>
              <a:rPr lang="ru-RU" sz="2000" dirty="0" err="1">
                <a:ea typeface="+mn-lt"/>
                <a:cs typeface="+mn-lt"/>
              </a:rPr>
              <a:t>структурних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підрозділів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368161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5B746-72EB-D35D-3F6E-6EAEB3EF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816" y="-40518"/>
            <a:ext cx="9785374" cy="1504335"/>
          </a:xfrm>
        </p:spPr>
        <p:txBody>
          <a:bodyPr>
            <a:normAutofit/>
          </a:bodyPr>
          <a:lstStyle/>
          <a:p>
            <a:r>
              <a:rPr lang="ru-RU" sz="2400" dirty="0"/>
              <a:t>3.</a:t>
            </a:r>
            <a:r>
              <a:rPr lang="ru-RU" sz="2400" b="1" dirty="0">
                <a:ea typeface="+mj-lt"/>
                <a:cs typeface="+mj-lt"/>
              </a:rPr>
              <a:t>Стратегічне </a:t>
            </a:r>
            <a:r>
              <a:rPr lang="ru-RU" sz="2400" b="1" dirty="0" err="1">
                <a:ea typeface="+mj-lt"/>
                <a:cs typeface="+mj-lt"/>
              </a:rPr>
              <a:t>планування</a:t>
            </a:r>
            <a:r>
              <a:rPr lang="ru-RU" sz="2400" b="1" dirty="0">
                <a:ea typeface="+mj-lt"/>
                <a:cs typeface="+mj-lt"/>
              </a:rPr>
              <a:t> на </a:t>
            </a:r>
            <a:r>
              <a:rPr lang="ru-RU" sz="2400" b="1" dirty="0" err="1">
                <a:ea typeface="+mj-lt"/>
                <a:cs typeface="+mj-lt"/>
              </a:rPr>
              <a:t>підприємстві</a:t>
            </a:r>
            <a:endParaRPr lang="ru-RU" sz="2400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C0E26A-B889-BA4F-BA7E-D7A3D4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147" y="1067637"/>
            <a:ext cx="3752177" cy="51715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i="1" dirty="0" err="1">
                <a:ea typeface="+mn-lt"/>
                <a:cs typeface="+mn-lt"/>
              </a:rPr>
              <a:t>С</a:t>
            </a:r>
            <a:r>
              <a:rPr lang="ru-RU" sz="1600" b="1" i="1" dirty="0" err="1">
                <a:ea typeface="+mn-lt"/>
                <a:cs typeface="+mn-lt"/>
              </a:rPr>
              <a:t>тратегічне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планування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>
                <a:ea typeface="+mn-lt"/>
                <a:cs typeface="+mn-lt"/>
              </a:rPr>
              <a:t>є </a:t>
            </a:r>
            <a:r>
              <a:rPr lang="ru-RU" sz="1600" i="1" dirty="0" err="1">
                <a:ea typeface="+mn-lt"/>
                <a:cs typeface="+mn-lt"/>
              </a:rPr>
              <a:t>сукупністю</a:t>
            </a:r>
            <a:r>
              <a:rPr lang="ru-RU" sz="1600" i="1" dirty="0">
                <a:ea typeface="+mn-lt"/>
                <a:cs typeface="+mn-lt"/>
              </a:rPr>
              <a:t> процедур і </a:t>
            </a:r>
            <a:r>
              <a:rPr lang="ru-RU" sz="1600" i="1" dirty="0" err="1">
                <a:ea typeface="+mn-lt"/>
                <a:cs typeface="+mn-lt"/>
              </a:rPr>
              <a:t>рішень</a:t>
            </a:r>
            <a:r>
              <a:rPr lang="ru-RU" sz="1600" i="1" dirty="0">
                <a:ea typeface="+mn-lt"/>
                <a:cs typeface="+mn-lt"/>
              </a:rPr>
              <a:t>, за </a:t>
            </a:r>
            <a:r>
              <a:rPr lang="ru-RU" sz="1600" i="1" dirty="0" err="1">
                <a:ea typeface="+mn-lt"/>
                <a:cs typeface="+mn-lt"/>
              </a:rPr>
              <a:t>допомогою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яких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розробляється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стратегія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підприємства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спрямована</a:t>
            </a:r>
            <a:r>
              <a:rPr lang="ru-RU" sz="1600" i="1" dirty="0">
                <a:ea typeface="+mn-lt"/>
                <a:cs typeface="+mn-lt"/>
              </a:rPr>
              <a:t> на </a:t>
            </a:r>
            <a:r>
              <a:rPr lang="ru-RU" sz="1600" i="1" dirty="0" err="1">
                <a:ea typeface="+mn-lt"/>
                <a:cs typeface="+mn-lt"/>
              </a:rPr>
              <a:t>досягнення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його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цілей</a:t>
            </a:r>
            <a:endParaRPr lang="ru-RU" sz="16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b="1" dirty="0" err="1">
                <a:ea typeface="+mn-lt"/>
                <a:cs typeface="+mn-lt"/>
              </a:rPr>
              <a:t>Стратегія</a:t>
            </a:r>
            <a:r>
              <a:rPr lang="ru-RU" sz="1600" dirty="0">
                <a:ea typeface="+mn-lt"/>
                <a:cs typeface="+mn-lt"/>
              </a:rPr>
              <a:t> - </a:t>
            </a:r>
            <a:r>
              <a:rPr lang="ru-RU" sz="1600" dirty="0" err="1">
                <a:ea typeface="+mn-lt"/>
                <a:cs typeface="+mn-lt"/>
              </a:rPr>
              <a:t>це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визначення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довгострокового</a:t>
            </a:r>
            <a:r>
              <a:rPr lang="ru-RU" sz="1600" dirty="0">
                <a:ea typeface="+mn-lt"/>
                <a:cs typeface="+mn-lt"/>
              </a:rPr>
              <a:t> курсу </a:t>
            </a:r>
            <a:r>
              <a:rPr lang="ru-RU" sz="1600" dirty="0" err="1">
                <a:ea typeface="+mn-lt"/>
                <a:cs typeface="+mn-lt"/>
              </a:rPr>
              <a:t>підприємств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затвердження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розподіл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ресурсів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реалізацію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розвитку</a:t>
            </a:r>
            <a:endParaRPr lang="ru-RU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ru-RU" sz="1600" i="1" dirty="0">
                <a:ea typeface="+mn-lt"/>
                <a:cs typeface="+mn-lt"/>
              </a:rPr>
              <a:t>При </a:t>
            </a:r>
            <a:r>
              <a:rPr lang="ru-RU" sz="1600" i="1" err="1">
                <a:ea typeface="+mn-lt"/>
                <a:cs typeface="+mn-lt"/>
              </a:rPr>
              <a:t>розробці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b="1" i="1" err="1">
                <a:ea typeface="+mn-lt"/>
                <a:cs typeface="+mn-lt"/>
              </a:rPr>
              <a:t>стратегії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err="1">
                <a:ea typeface="+mn-lt"/>
                <a:cs typeface="+mn-lt"/>
              </a:rPr>
              <a:t>підприємства</a:t>
            </a:r>
            <a:r>
              <a:rPr lang="ru-RU" sz="1600" i="1" dirty="0">
                <a:ea typeface="+mn-lt"/>
                <a:cs typeface="+mn-lt"/>
              </a:rPr>
              <a:t> «</a:t>
            </a:r>
            <a:r>
              <a:rPr lang="ru-RU" sz="1600" i="1" err="1">
                <a:ea typeface="+mn-lt"/>
                <a:cs typeface="+mn-lt"/>
              </a:rPr>
              <a:t>вихідним</a:t>
            </a:r>
            <a:r>
              <a:rPr lang="ru-RU" sz="1600" i="1" dirty="0">
                <a:ea typeface="+mn-lt"/>
                <a:cs typeface="+mn-lt"/>
              </a:rPr>
              <a:t> пунктом» є </a:t>
            </a:r>
            <a:r>
              <a:rPr lang="ru-RU" sz="1600" i="1" err="1">
                <a:ea typeface="+mn-lt"/>
                <a:cs typeface="+mn-lt"/>
              </a:rPr>
              <a:t>його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місія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err="1">
                <a:ea typeface="+mn-lt"/>
                <a:cs typeface="+mn-lt"/>
              </a:rPr>
              <a:t>тобто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чітко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виражена</a:t>
            </a:r>
            <a:r>
              <a:rPr lang="ru-RU" sz="1600" i="1" dirty="0">
                <a:ea typeface="+mn-lt"/>
                <a:cs typeface="+mn-lt"/>
              </a:rPr>
              <a:t> причина </a:t>
            </a:r>
            <a:r>
              <a:rPr lang="ru-RU" sz="1600" i="1" err="1">
                <a:ea typeface="+mn-lt"/>
                <a:cs typeface="+mn-lt"/>
              </a:rPr>
              <a:t>його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існування</a:t>
            </a:r>
            <a:r>
              <a:rPr lang="ru-RU" sz="1600" i="1" dirty="0">
                <a:ea typeface="+mn-lt"/>
                <a:cs typeface="+mn-lt"/>
              </a:rPr>
              <a:t> на ринку. </a:t>
            </a:r>
            <a:r>
              <a:rPr lang="ru-RU" sz="1600" i="1" err="1">
                <a:ea typeface="+mn-lt"/>
                <a:cs typeface="+mn-lt"/>
              </a:rPr>
              <a:t>Місія</a:t>
            </a:r>
            <a:r>
              <a:rPr lang="ru-RU" sz="1600" i="1" dirty="0">
                <a:ea typeface="+mn-lt"/>
                <a:cs typeface="+mn-lt"/>
              </a:rPr>
              <a:t> «</a:t>
            </a:r>
            <a:r>
              <a:rPr lang="ru-RU" sz="1600" i="1" err="1">
                <a:ea typeface="+mn-lt"/>
                <a:cs typeface="+mn-lt"/>
              </a:rPr>
              <a:t>вдихає</a:t>
            </a:r>
            <a:r>
              <a:rPr lang="ru-RU" sz="1600" i="1" dirty="0">
                <a:ea typeface="+mn-lt"/>
                <a:cs typeface="+mn-lt"/>
              </a:rPr>
              <a:t>» </a:t>
            </a:r>
            <a:r>
              <a:rPr lang="ru-RU" sz="1600" i="1" err="1">
                <a:ea typeface="+mn-lt"/>
                <a:cs typeface="+mn-lt"/>
              </a:rPr>
              <a:t>зміст</a:t>
            </a:r>
            <a:r>
              <a:rPr lang="ru-RU" sz="1600" i="1" dirty="0">
                <a:ea typeface="+mn-lt"/>
                <a:cs typeface="+mn-lt"/>
              </a:rPr>
              <a:t> у роботу </a:t>
            </a:r>
            <a:r>
              <a:rPr lang="ru-RU" sz="1600" i="1" err="1">
                <a:ea typeface="+mn-lt"/>
                <a:cs typeface="+mn-lt"/>
              </a:rPr>
              <a:t>підприємства</a:t>
            </a:r>
            <a:r>
              <a:rPr lang="ru-RU" sz="1600" i="1" dirty="0">
                <a:ea typeface="+mn-lt"/>
                <a:cs typeface="+mn-lt"/>
              </a:rPr>
              <a:t> і робить </a:t>
            </a:r>
            <a:r>
              <a:rPr lang="ru-RU" sz="1600" i="1" err="1">
                <a:ea typeface="+mn-lt"/>
                <a:cs typeface="+mn-lt"/>
              </a:rPr>
              <a:t>його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працівників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більш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цілеспрямованими</a:t>
            </a:r>
            <a:r>
              <a:rPr lang="ru-RU" sz="1600" i="1" dirty="0">
                <a:ea typeface="+mn-lt"/>
                <a:cs typeface="+mn-lt"/>
              </a:rPr>
              <a:t>. Вона </a:t>
            </a:r>
            <a:r>
              <a:rPr lang="ru-RU" sz="1600" i="1" err="1">
                <a:ea typeface="+mn-lt"/>
                <a:cs typeface="+mn-lt"/>
              </a:rPr>
              <a:t>дає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відповідь</a:t>
            </a:r>
            <a:r>
              <a:rPr lang="ru-RU" sz="1600" i="1" dirty="0">
                <a:ea typeface="+mn-lt"/>
                <a:cs typeface="+mn-lt"/>
              </a:rPr>
              <a:t> на </a:t>
            </a:r>
            <a:r>
              <a:rPr lang="ru-RU" sz="1600" i="1" err="1">
                <a:ea typeface="+mn-lt"/>
                <a:cs typeface="+mn-lt"/>
              </a:rPr>
              <a:t>запитання</a:t>
            </a:r>
            <a:r>
              <a:rPr lang="ru-RU" sz="1600" i="1" dirty="0">
                <a:ea typeface="+mn-lt"/>
                <a:cs typeface="+mn-lt"/>
              </a:rPr>
              <a:t>: </a:t>
            </a:r>
            <a:r>
              <a:rPr lang="ru-RU" sz="1600" i="1" err="1">
                <a:ea typeface="+mn-lt"/>
                <a:cs typeface="+mn-lt"/>
              </a:rPr>
              <a:t>що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саме</a:t>
            </a:r>
            <a:r>
              <a:rPr lang="ru-RU" sz="1600" i="1" dirty="0">
                <a:ea typeface="+mn-lt"/>
                <a:cs typeface="+mn-lt"/>
              </a:rPr>
              <a:t>, як </a:t>
            </a:r>
            <a:r>
              <a:rPr lang="ru-RU" sz="1600" i="1" err="1">
                <a:ea typeface="+mn-lt"/>
                <a:cs typeface="+mn-lt"/>
              </a:rPr>
              <a:t>саме</a:t>
            </a:r>
            <a:r>
              <a:rPr lang="ru-RU" sz="1600" i="1" dirty="0">
                <a:ea typeface="+mn-lt"/>
                <a:cs typeface="+mn-lt"/>
              </a:rPr>
              <a:t> і для кого робить </a:t>
            </a:r>
            <a:r>
              <a:rPr lang="ru-RU" sz="1600" i="1" err="1">
                <a:ea typeface="+mn-lt"/>
                <a:cs typeface="+mn-lt"/>
              </a:rPr>
              <a:t>підприємство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err="1">
                <a:ea typeface="+mn-lt"/>
                <a:cs typeface="+mn-lt"/>
              </a:rPr>
              <a:t>заради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чого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воно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err="1">
                <a:ea typeface="+mn-lt"/>
                <a:cs typeface="+mn-lt"/>
              </a:rPr>
              <a:t>існує</a:t>
            </a:r>
            <a:r>
              <a:rPr lang="ru-RU" sz="1600" i="1" dirty="0">
                <a:ea typeface="+mn-lt"/>
                <a:cs typeface="+mn-lt"/>
              </a:rPr>
              <a:t>.</a:t>
            </a:r>
            <a:endParaRPr lang="ru-RU" sz="1600"/>
          </a:p>
        </p:txBody>
      </p:sp>
      <p:pic>
        <p:nvPicPr>
          <p:cNvPr id="4" name="Рисунок 4" descr="Изображение выглядит как текст, маркер, письменная принадлежность,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xmlns="" id="{112FB52F-D11A-C585-DEE8-C250CF98F0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033" y="1293220"/>
            <a:ext cx="6240990" cy="38382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411506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Parallax</vt:lpstr>
      <vt:lpstr>Тема 7: ПЛАНУВАННЯ ДІЯЛЬНОСТІ ПІДПРИЄМСТВА</vt:lpstr>
      <vt:lpstr>План</vt:lpstr>
      <vt:lpstr>1.Планування як функція управління, його принципи і методи </vt:lpstr>
      <vt:lpstr>Методи планування - це конкретні способи, прийоми, за допомогою яких розраховуються числові значення планових показників і стратегічних програм </vt:lpstr>
      <vt:lpstr>Принципи планування </vt:lpstr>
      <vt:lpstr>2.Система планів підприємства, їх взаємозв’язок та порядок розробки </vt:lpstr>
      <vt:lpstr>Основні розділи поточного плану підприємства</vt:lpstr>
      <vt:lpstr>Етапами розробки поточного плану підприємства є:</vt:lpstr>
      <vt:lpstr>3.Стратегічне планування на підприємстві</vt:lpstr>
      <vt:lpstr>Базовими стратегіями підприємства є:</vt:lpstr>
      <vt:lpstr>4.Бізнес-планування, його характеристика </vt:lpstr>
      <vt:lpstr>Основними завданнями бізнес-плану є:</vt:lpstr>
      <vt:lpstr>Етапи бізнес-планування: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213</cp:revision>
  <dcterms:created xsi:type="dcterms:W3CDTF">2022-11-06T14:33:07Z</dcterms:created>
  <dcterms:modified xsi:type="dcterms:W3CDTF">2023-08-17T07:51:39Z</dcterms:modified>
</cp:coreProperties>
</file>