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03.09.2023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C0261-47AD-41E6-B95D-D684C58B3E69}"/>
              </a:ext>
            </a:extLst>
          </p:cNvPr>
          <p:cNvSpPr txBox="1"/>
          <p:nvPr/>
        </p:nvSpPr>
        <p:spPr>
          <a:xfrm>
            <a:off x="990599" y="638176"/>
            <a:ext cx="8543925" cy="6153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Одноосібне володіння (індивідуальна приватна фірма)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фірма, яка належить одній особі. У ній можуть працювати найняті працівники.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одноосібного володіння: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легкість заснування та ліквідації;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особистий контроль за фірмою, повна свобода дії та рішень;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можливість одержувати задоволення, працюючи на самого себе;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податкові пільги;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конфіденційність (плани, звіти, стратегії, клієнтура, ноу-хау та ін.);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можливість індивідуально присвоювати увесь прибуток.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одноосібного володіння: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необмежена відповідальність власника;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обмеженість фінансових ресурсів;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труднощі при спробі одержати кредит під низькі відсотки;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недостатність менеджерських здібностей, кваліфікацій, практичних навичок;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строк функціонування одноосібного володіння залежить від волі, рішення однієї особи (власника) або тривалості його життя.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99F21-8746-471E-862F-6333E491A81D}"/>
              </a:ext>
            </a:extLst>
          </p:cNvPr>
          <p:cNvSpPr txBox="1"/>
          <p:nvPr/>
        </p:nvSpPr>
        <p:spPr>
          <a:xfrm>
            <a:off x="742949" y="112051"/>
            <a:ext cx="9629775" cy="6449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Товариство (партнерство)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узаконене добровільне об’єднання двох або більш осіб, які виступають як співвласники фірми та здійснюють управління нею з метою одержання прибутку.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 товариства: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простота створення;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можливість об’єднати практичні навички і здібності, матеріальні ресурси для ведення спільного бізнесу;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розширення джерел фінансування і кредитування;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право юридичної особи;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можливість розгорнути більш перспективну справу;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податкові пільги;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можливість продовжувати бізнес незалежно від зміни власників.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 товариства: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необмежена відповідальність головних партнерів (засновників);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імовірність особистих конфліктів між партнерами (членами фірми);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недостатньо чітке розмежування відповідальності партнерів в управлінні;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потенційна загроза конкуренції між найнятими робітниками за статус партнера.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00E8E-0D8C-4F4C-ADF0-D4CBAAADBF70}"/>
              </a:ext>
            </a:extLst>
          </p:cNvPr>
          <p:cNvSpPr txBox="1"/>
          <p:nvPr/>
        </p:nvSpPr>
        <p:spPr>
          <a:xfrm>
            <a:off x="476250" y="751344"/>
            <a:ext cx="1003477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Об’єднання підприємств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здійснюється, як правило, на добровільних засадах та передбачає об’єднання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виробничної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комерційної або іншої діяльності.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 об’єднання підприємств: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розширення капіталу, матеріальної бази, джерел постачання сировини, матеріалів або готової продукції;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можливість зниження витрат виробництва;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підвищення конкурентоспроможності;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одержання «менеджерського таланту» іншого підприємства;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розширення ринку;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зниження ступеня господарського ризику;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можливості більш раціональних капіталовкладень;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об’єднання фінансових ресурсів на науково-дослідні роботи та подальший розвиток;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можливості більш раціонального продажу та розподілу продукції;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придбання цінних промислових ноу-хау, репутації торгової марки іншого підприємства.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82C927-74A3-4ED5-89B1-A6EDFC5C40A9}"/>
              </a:ext>
            </a:extLst>
          </p:cNvPr>
          <p:cNvSpPr txBox="1"/>
          <p:nvPr/>
        </p:nvSpPr>
        <p:spPr>
          <a:xfrm>
            <a:off x="1038225" y="671319"/>
            <a:ext cx="8096250" cy="3656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 об’єднання підприємств: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втрата гнучкості;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ускладнення організаційної структури;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можливості втрати торгової марки, назви підприємства, репутації, клієнтури, виробничих секретів;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імовірність конфліктів та суперечностей у внутрішній структурі створюваного об’єднання;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можливості тимчасового припинення виробничого процесу.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Україні залежно від форм власності можуть діяти підприємства таких видів (рис. 1.4).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32AD8A-B385-43DC-BDAB-703BC671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584921"/>
            <a:ext cx="6200998" cy="48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95494-DDCA-4F1A-97D9-724383B0F7F2}"/>
              </a:ext>
            </a:extLst>
          </p:cNvPr>
          <p:cNvSpPr txBox="1"/>
          <p:nvPr/>
        </p:nvSpPr>
        <p:spPr>
          <a:xfrm>
            <a:off x="752474" y="200025"/>
            <a:ext cx="9572625" cy="633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Індивідуальне підприємство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підприємство, засноване на особистій власності фізичної особи та виключно її праці.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Сімейне підприємство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підприємство, засноване на власності та праці громадян України — членів однієї сім’ї, які проживають разом.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сімейного підприємства: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учасники несуть відповідальність усім капіталом та особистим майном;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не виникає проблем з розподілом прибутку;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можливість використання кооперації праці, поєднання різних професій у веденні бізнесу;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повна довіра в стосунках між учасниками сімейного підприємства, гарантія забезпечення конфіденційності інформації;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готовність працювати напружено з тривалим робочим часом;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можливості одержати спадкоємцям «сімейних секретів» у технології виготовлення продукції.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Приватне підприємство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підприємство, засноване на власності окремого громадянина України, з правом найму робочої сили. Колективне підприємство — це підприємство, засноване на власності трудового колективу підприємства, кооперативну, іншого статутного товариства, громадськості та релігійної організації.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13457-6EE8-44BA-8BC8-E71E2E748F9F}"/>
              </a:ext>
            </a:extLst>
          </p:cNvPr>
          <p:cNvSpPr txBox="1"/>
          <p:nvPr/>
        </p:nvSpPr>
        <p:spPr>
          <a:xfrm>
            <a:off x="428624" y="209550"/>
            <a:ext cx="10144125" cy="654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Державне комунальне підприємство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підприємство, засноване на власності адміністративно-територіальних одиниць.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Державне підприємство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підприємство, засноване на загальнодержавній власності.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Спільне підприємство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підприємство, засноване на базі об’єднання майна різних власників (змішана форма власності). Серед замовників спільного підприємства можуть бути юридичні особи і громадяни України та інших держав.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Іноземне підприємство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підприємство, засноване на власності юридичних осіб і громадян інших держав.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Господарські товариства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підприємства, установи, організації, створені на засадах угоди юридичними особами і громадянами шляхом об’єднання їх майна та підприємницької діяльності з метою одержання прибутку.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господарських товариств в Україні: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акціонерне товариство;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товариство з обмеженою відповідальністю;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товариство з додатковою відповідальністю;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повне товариство;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командитне товариство;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довірче товариство.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0BCC9-5393-441F-938D-8B3D099EAC1C}"/>
              </a:ext>
            </a:extLst>
          </p:cNvPr>
          <p:cNvSpPr txBox="1"/>
          <p:nvPr/>
        </p:nvSpPr>
        <p:spPr>
          <a:xfrm>
            <a:off x="628650" y="476250"/>
            <a:ext cx="9696449" cy="573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Акціонерне товариство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товариство, яке має статутний фонд, поділений на визначену кількість акцій рівної номінальної вартості.  Акціонери відповідають за зобов’язаннями товариства тільки в межах належних їм акцій. Види акціонерних товариств: відкрите акціонерне товариство, закрите акціонерне товариство.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Відкрите акціонерне товариство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акціонерне товариство, акції якого можуть поширюватися шляхом відкритої передплати та купівлі-продажу на біржах.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Закрите акціонерне товариство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акціонерне товариство, акції якого розподіляються між засновниками і не можуть розповсюджуватися шляхом відкритої передплати, купуватися та продаватися на біржі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Товариство з обмеженою відповідальністю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товариство, що має статутний фонд, поділений на частки, розмір яких визначається установчими документами. Особливості товариства з обмеженою відповідальністю: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учасники несуть відповідальність у межах їхніх вкладів;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до моменту реєстрації товариства йому виплачується вартість частини майна товариства, пропорційна його частці у статутному фонді, а також належна йому;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при виході учасника з товариства йому виплачується вартість частини майна товариства, пропорційна його частці у статутному фонді, а також належна йому частка прибутку.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2E311-14F4-4A40-9263-E790E287D081}"/>
              </a:ext>
            </a:extLst>
          </p:cNvPr>
          <p:cNvSpPr txBox="1"/>
          <p:nvPr/>
        </p:nvSpPr>
        <p:spPr>
          <a:xfrm>
            <a:off x="942975" y="717168"/>
            <a:ext cx="9258300" cy="394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Товариство з додатковою відповідальністю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товариство, статутний фонд якого поділений на частки визначених установчими документами розмірів. Учасники такого товариства відповідають за його боргами своїми внесками до статутного фонду, а за недостатності цих сум — додатково належним їм майном в однаковому для всіх учасників кратному розмірі до внеску кожного учасника.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Повне товариство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товариство, всі учасники якого займаються спільною підприємницькою діяльністю і несуть солідарну відповідальність за зобов’язаннями товариства усім своїм майном.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Довірче товариство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товариство з додатковою відповідальністю, яке здійснює представницьку діяльність відповідно до договору, укладеного з довірителями майна щодо реалізації їх прав власників.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 управління товариствами наведено в табл. 1.2.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9E1B8-3C67-474F-8BDE-DD86BAD8DA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71699" y="342901"/>
            <a:ext cx="6391276" cy="60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ТЕОРІЇ ТА МОДЕЛІ ПІДПРИЄМСТВ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3"/>
            <a:ext cx="9144000" cy="1655762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Поняття підприємства та його характеристика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 Класифікація підприємств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Інтеграційні та організаційно-правові форми підприємств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1.4. Загальна і виробнича структура підприємства.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7C526-B2F0-4BF5-9C7F-E1AE5C7B332B}"/>
              </a:ext>
            </a:extLst>
          </p:cNvPr>
          <p:cNvSpPr txBox="1"/>
          <p:nvPr/>
        </p:nvSpPr>
        <p:spPr>
          <a:xfrm>
            <a:off x="457200" y="457200"/>
            <a:ext cx="9953625" cy="5925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 з іноземними інвестиціями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підприємство (організація) будь-якої організаційно-правової форми, створене відповідно до законодавства України, іноземна інвестиція в статутному фонді якого, за його наявності, становить не менше як 10 %. Підприємство набирає статус підприємства з іноземними інвестиціями з дня зарахування іноземної інвестиції.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Дочірнє підприємство (компанія)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юридично самостійне організаційне утворення, що здійснює комерційні операції і складає звітний баланс; проте материнська фірма суворо контролює діяльність усіх своїх дочірніх компаній, оскільки володіє контрольним пакетом їхнім акцій.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Підприємства залежно від кількості працюючих та обсягу валового доходу від реалізації продукції за рік можуть бути віднесені до малих, середніх або великих підприємств.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Малими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(незалежно від форми власності) визнаються підприємства, в яких середньооблікова чисельність працюючих за звітний (фінансовий) рік не перевищує п’ятдесяти осіб, а обсяг валового доходу від реалізації продукції (робіт, послуг) за цей період не перевищує суми, еквівалентної п’ятистам тисячам євро за середньорічним курсом Національного банку України щодо гривні.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Великими підприємствами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визнаються підприємства, в яких середньооблікова чисельність працюючих за звітний (фінансовий) рік перевищує тисячу осіб, а обсяг валового доходу від реалізації продукції (робіт, послуг) за рік перевищує суму, еквівалентну п’яти мільйонам євро за середньорічним курсом Національного банку України щодо гривні.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 інші підприємства визнаються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середніми.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0078DF-BC10-4DDB-8A9D-438E4EDB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81C61-C9DA-4A2E-93B0-63C68BBD2863}"/>
              </a:ext>
            </a:extLst>
          </p:cNvPr>
          <p:cNvSpPr txBox="1"/>
          <p:nvPr/>
        </p:nvSpPr>
        <p:spPr>
          <a:xfrm>
            <a:off x="1095375" y="537264"/>
            <a:ext cx="8686800" cy="527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Інтеграційні та організаційно-правові форми підприємств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 діяльності підприємства розподіляють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організаційноправові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організаційно-економічні. У числі організаційно-правових форм виділяють господарські товариства, кооперативи і т. п. Підприємницькі структури мають право на добровільних засадах об’єднувати свою інноваційну, виробничу, маркетингову, постачальницько-збутову, фінансову та соціальну діяльність. Об’єднання підприємств характеризується ознаками, що наведені на рис. 1.5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Організаційно-економічними формами об’єднань можуть бути: асоціації, корпорації, концерни, трести, синдикати, картелі, холдинги, фінансові групи.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Асоціація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найпростіша форма договірного об’єднання підприємств з метою постійної координації господарської діяльності; асоціація не має права втручатись у виробничу і комерційно-фінансову діяльність своїх членів.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договірні об’єднання господарюючих суб’єктів на основі інтеграції їх науково-технічних, виробничих та комерційних інтересів, з делегуванням окремих повноважень централізованого регулювання діяльності кожного з учасників.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C9E44-417A-4744-94AA-C4D5A3B2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131E35-2914-4FC3-95B8-23264166F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96806"/>
            <a:ext cx="6025189" cy="60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21FA4-63B6-47F6-9DB1-39CE9B2F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1A398-4E18-4F43-B30F-607A927A21C8}"/>
              </a:ext>
            </a:extLst>
          </p:cNvPr>
          <p:cNvSpPr txBox="1"/>
          <p:nvPr/>
        </p:nvSpPr>
        <p:spPr>
          <a:xfrm>
            <a:off x="790575" y="590550"/>
            <a:ext cx="9353550" cy="413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Консорціуми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тимчасові статутні об’єднання промислового і банківського капіталу для досягнення загальної мети (наприклад, здійснення спільного великого господарського проекту). Учасниками консорціуму можуть бути державні і приватні фірми, а також цілі держави (наприклад, Міжнародний консорціум супутникового зв’язку).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Концерни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статутних об’єднань підприємств (фірм), що характеризується єдністю власності і контролю; об’єднання відбувається найчастіше за принципом диверсифікації, коли один концерн інтегрує підприємства (фірми) різних галузей економіки (промисловість, транспорт, торгівля, наукові організації, банки, страхова справа).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Синдикати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організаційна форма існування різновиду картельної угоди, що передбачає реалізацію продукції учасників через створюваний спільний збутовий орган або збутову мережу одного з учасників об’єднання. Подібним чином може здійснюватися закупівля сировини для всіх учасників синдикату. Така форма об’єднання підприємств характерна для галузей з масовим виробництвом однорідної продукції.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3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E0DAD-83CA-47A0-82DD-16864BC9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B2464D-CB63-4B1F-B265-CA0C229A367E}"/>
              </a:ext>
            </a:extLst>
          </p:cNvPr>
          <p:cNvSpPr txBox="1"/>
          <p:nvPr/>
        </p:nvSpPr>
        <p:spPr>
          <a:xfrm>
            <a:off x="1057275" y="537264"/>
            <a:ext cx="8858250" cy="383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Трести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монополістичне об’єднання підприємств, що раніше належали різним підприємцям, в єдиний виробничо-господарський комплекс. При цьому підприємства повністю втрачають свою юридичну і господарську самостійність, оскільки інтегруються усі напрямки діяльності.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Холдинги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специфічна організаційна форма об’єднання капіталів; державницьке інтегроване товариство, що само безпосередньо не займається виробничою діяльністю, а використовує свої фінансові кошти для придбання контрольних пакетів акцій інших підприємств, які є учасниками концерну або другого добровільного об’єднання.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Фінансово-промислова гру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 — це об’єднання промислового, банківського, страхового і торговельного капіталів, а також інтелектуального потенціалу підприємств і організацій. У ринкових умовах найширше впроваджуваними формами добровільних об’єднань підприємств є концерни, корпорації, фінансові групи.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9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D45D27-6128-4B5B-9F92-F5CBA269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14959-5B41-4968-A649-D129312018D8}"/>
              </a:ext>
            </a:extLst>
          </p:cNvPr>
          <p:cNvSpPr txBox="1"/>
          <p:nvPr/>
        </p:nvSpPr>
        <p:spPr>
          <a:xfrm>
            <a:off x="809625" y="306799"/>
            <a:ext cx="9305925" cy="5651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1.4. Загальна і виробнича структура підприємства.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Внутрішню структуру підприємства називають загальною структурою підприємства.  Вона включає: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1)виробничу структуру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2)невиробничу структуру(соціальну інфраструктуру)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3)управлінську структуру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структура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сукупність усіх виробничих, невиробничих та управлінських структур із системою відповідних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Зовнішня структура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включає: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1)загальна структура,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2)постачальники,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3)споживачі),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4)конкуренти.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Виробнича структура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формою організації виробничого процесу і знаходить своє втілення в розмірі під-ва, у кількості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дільниць та робочих місць.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4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4A8669-6F17-485C-BB38-C486B4FA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9A4BE-8C72-4420-8347-C408860BA1EA}"/>
              </a:ext>
            </a:extLst>
          </p:cNvPr>
          <p:cNvSpPr txBox="1"/>
          <p:nvPr/>
        </p:nvSpPr>
        <p:spPr>
          <a:xfrm>
            <a:off x="495300" y="352424"/>
            <a:ext cx="9963149" cy="6050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 елементами виробничої структури є: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1)цехи,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2)виробничі підрозділи,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3)робочі місця.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Первинна ланка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робоче місце, сукупність робочих місць- дільниця, цех–об’єднання дільниць. Залежно від поділу виробничих підрозділів розрізняють </a:t>
            </a:r>
            <a:r>
              <a:rPr lang="uk-UA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структур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цехова,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безцехова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корпусна,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комбінатська.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Цехова структура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-основні цехи – виготовляють продукцію, яка визначає профіль підприємства,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-допоміжні цехи – інструментальні, ремонтні – виготовляють продукцію, яка використовується всередині підприємства,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обслуговуючі (транспорт, склад) цехи побічні цехи – займаються утилізацією, переробкою відходів тощо.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01373A-B927-459B-9688-C2AAFA59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EAB2C-C392-4638-A75B-6879DC1DE145}"/>
              </a:ext>
            </a:extLst>
          </p:cNvPr>
          <p:cNvSpPr txBox="1"/>
          <p:nvPr/>
        </p:nvSpPr>
        <p:spPr>
          <a:xfrm>
            <a:off x="971550" y="620283"/>
            <a:ext cx="9353550" cy="453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Основою побудови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безцехової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структури є дільниці. На великих підприємствах декілька однотипних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можуть бути об’єднані в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корпуси.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Комбінатська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 утворюється де здійснюється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багатостадійність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процесу виробництва.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комплекс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господарств, служб, які забезпечують необхідні умови для функціонування підприємства, тобто для здійснення основного виробництва та задоволення соціально-культурних потреб працівників. Інфраструктура складається з :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сукупність підрозділів, які прямо не беруть участі в створенні основної продукції, але своєю діяльністю сприяють роботі основних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Сюди відносять допоміжні обслуговуючі цехи, комунікаційні мережі, засоби збору, обробки інформації, природоохоронні споруди тощо.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інфраструктура – сукупність роботи підрозділів підприємства, які забезпечують задоволення соціальних та культурних потреб працівників: заклади громад. харчування, поліклініки, амбулаторії, спорт. споруди, бази відпочинку, побутові заклади, гуртожитки тощо.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0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EAAB9E-7F16-41E2-831D-67570B25E55B}"/>
              </a:ext>
            </a:extLst>
          </p:cNvPr>
          <p:cNvSpPr txBox="1"/>
          <p:nvPr/>
        </p:nvSpPr>
        <p:spPr>
          <a:xfrm>
            <a:off x="619125" y="576082"/>
            <a:ext cx="9582150" cy="543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Поняття підприємства та його характеристика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 підприємств дуже різноманітна. Оскільки будь-яке підприємство так чи інакше пов’язане з основними фазами відтворювального циклу — виробництвом продукції і послуг, обміном і розподілом товарів, їх споживанням, то можна виділити такі види діяльності підприємства: виробничу, комерційну, фінансову, консалтингову. Кожен з названих видів діяльності підприємства, з одного боку, є відносно самостійним, а з іншого — вони взаємно переплітаються, доповнюючи один одного. Однак мета і характер діяльності підприємств різні. За цією ознакою всі підприємства та організації можна розподілити на дві групи: комерційні і непідприємницькі (некомерційні).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Комерційна організація (ділове підприємництво)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юридична особа, основна мета якої — одержання прибутку і його розподіл між засновниками (фізичними і юридичними особами). Комерційними організаціями є: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господарські товариства;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виробничі кооперативи;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державні чи муніципальні унітарні підприємства.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214F7D-350A-493A-93BF-414AB7AF3B63}"/>
              </a:ext>
            </a:extLst>
          </p:cNvPr>
          <p:cNvSpPr txBox="1"/>
          <p:nvPr/>
        </p:nvSpPr>
        <p:spPr>
          <a:xfrm>
            <a:off x="885825" y="665872"/>
            <a:ext cx="9467850" cy="5261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Некомерційна організація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юридична особа, для якої одержання прибутку і його розподіл між засновниками не ставиться за основу мету, одержуваний прибуток використовується для саморозвитку, досягнення статутних цілей організації. До них належать: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споживчі кооперативи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релігійні організації;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благодійні та інші фонди;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громадські організації;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асоціації і союзи, утворенні комерційними і некомерційними організаціями;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установи, що цілком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самофінансуються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 з підприємницьким характером діяльності являють собою підприємства.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Згідно з Господарським кодексом України,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підприємство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самостійний суб’єкт господарювання, створений компетентним органом державної влади або органом місцевого самоврядування, або іншими суб’єктами для задоволення суспільних і особистих потреб шляхом систематичного здійснення виробничої, науково-дослідної, торговельної та іншої господарської діяльності.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5834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Суб’єктами господарювання є: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господарські організації — юридичні особи, які здійснюють господарську діяльність та зареєстровані в установленому законом порядку;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громадяни України, іноземці та особи без громадянства, які здійснюють господарську діяльність і зареєстровані відповідно до закону як підприємці;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філії, представництва, інші відокремлені підрозділи господарських організацій (структурні одиниці), утворені ними для здійснення господарської діяльності.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Підприємства мають такі ознаки: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виробничо-технічна єдність (спільність продукції, що виготовляється, процесів її виробництва, певний склад виробничих фондів, єдина технічна політика, спільність допоміжного і обслуговуючого господарства);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організаційно-соціальна єдність (наявність єдиного трудового колективу, керівника та адміністрації підприємства, наділення підприємства правами і реквізитами юридичної особи);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фінансово-економічна самостійність (можливість самостійно визначити напрями економічного розвитку, склад, обсяги продукції, що випускається, напрями розподілу прибутку підприємства, форми і розміри матеріального стимулювання, спільність системи планування та обліку).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F4172-B762-4D8B-9F3E-F9DED727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374995"/>
            <a:ext cx="6071478" cy="56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88D93-07FC-4394-8E62-049C3FAF52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4075" y="847724"/>
            <a:ext cx="7086599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EE9190-F785-4E95-B0CF-BDDD52F989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00300" y="666750"/>
            <a:ext cx="6233160" cy="4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E76CB-251F-4512-8FE4-7F5EC4BD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99" y="847965"/>
            <a:ext cx="4742921" cy="5324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5102AC-BD4B-4238-8C76-A1337B59E4D0}"/>
              </a:ext>
            </a:extLst>
          </p:cNvPr>
          <p:cNvSpPr txBox="1"/>
          <p:nvPr/>
        </p:nvSpPr>
        <p:spPr>
          <a:xfrm>
            <a:off x="2781300" y="350225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 Класифікація підприємств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2477</Words>
  <Application>Microsoft Office PowerPoint</Application>
  <PresentationFormat>Широкоэкранный</PresentationFormat>
  <Paragraphs>161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1. ТЕОРІЇ ТА МОДЕЛІ ПІДПРИЄМСТВ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12</cp:revision>
  <dcterms:created xsi:type="dcterms:W3CDTF">2023-09-02T13:04:54Z</dcterms:created>
  <dcterms:modified xsi:type="dcterms:W3CDTF">2023-09-03T20:06:38Z</dcterms:modified>
</cp:coreProperties>
</file>