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62" r:id="rId3"/>
    <p:sldId id="297" r:id="rId4"/>
    <p:sldId id="299" r:id="rId5"/>
    <p:sldId id="263" r:id="rId6"/>
    <p:sldId id="302" r:id="rId7"/>
    <p:sldId id="321" r:id="rId8"/>
    <p:sldId id="30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1" d="100"/>
          <a:sy n="81" d="100"/>
        </p:scale>
        <p:origin x="-312" y="6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7CB78-81A2-4128-BC8A-90BE2F015A27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DDB2B-1055-4F24-8F2D-30A7326B4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D904EC-5967-4314-AD1E-CF51C7182C91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uk-UA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Загальні поняття про цитологію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uk-UA" sz="4000" b="1" smtClean="0"/>
              <a:t>Цитологія – </a:t>
            </a:r>
            <a:r>
              <a:rPr lang="uk-UA" sz="2400" smtClean="0"/>
              <a:t>(від грец. </a:t>
            </a:r>
            <a:r>
              <a:rPr lang="en-US" sz="2400" smtClean="0"/>
              <a:t>Cytos </a:t>
            </a:r>
            <a:r>
              <a:rPr lang="uk-UA" sz="2400" smtClean="0"/>
              <a:t>– клітина,</a:t>
            </a:r>
            <a:r>
              <a:rPr lang="en-US" sz="2400" smtClean="0"/>
              <a:t> logos</a:t>
            </a:r>
            <a:r>
              <a:rPr lang="uk-UA" sz="2400" smtClean="0"/>
              <a:t> – вчення) – наука про клітину. Вона розглядає питання про будову і функції клітини і їх похідні, їх відтворення і взаємодію.</a:t>
            </a:r>
          </a:p>
          <a:p>
            <a:pPr algn="just" eaLnBrk="1" hangingPunct="1">
              <a:buFontTx/>
              <a:buNone/>
            </a:pPr>
            <a:r>
              <a:rPr lang="uk-UA" sz="2400" b="1" smtClean="0"/>
              <a:t>Загальна цитологія – </a:t>
            </a:r>
            <a:r>
              <a:rPr lang="uk-UA" sz="2400" smtClean="0"/>
              <a:t>розглядає загальні принципи будови і фізіології клітинних структур.</a:t>
            </a:r>
          </a:p>
          <a:p>
            <a:pPr algn="just" eaLnBrk="1" hangingPunct="1">
              <a:buFontTx/>
              <a:buNone/>
            </a:pPr>
            <a:r>
              <a:rPr lang="uk-UA" sz="2400" b="1" smtClean="0"/>
              <a:t>Спеціальна цитологія – </a:t>
            </a:r>
            <a:r>
              <a:rPr lang="uk-UA" sz="2400" smtClean="0"/>
              <a:t>вивчає особливості спеціалізованих клітин в різних тканинах і органах.</a:t>
            </a:r>
          </a:p>
          <a:p>
            <a:pPr algn="just" eaLnBrk="1" hangingPunct="1">
              <a:buFontTx/>
              <a:buNone/>
            </a:pPr>
            <a:r>
              <a:rPr lang="uk-UA" sz="2400" b="1" smtClean="0"/>
              <a:t>Клітина – </a:t>
            </a:r>
            <a:r>
              <a:rPr lang="uk-UA" sz="2400" smtClean="0"/>
              <a:t>це основна структурна одиниця живого.</a:t>
            </a:r>
            <a:endParaRPr lang="ru-RU" sz="4000" b="1" smtClean="0"/>
          </a:p>
          <a:p>
            <a:pPr algn="ctr" eaLnBrk="1" hangingPunct="1">
              <a:buFontTx/>
              <a:buNone/>
            </a:pPr>
            <a:endParaRPr lang="ru-RU" sz="4000" b="1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9124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Щільна (КОМПАКТНА)</a:t>
            </a:r>
            <a:br>
              <a:rPr lang="ru-RU" sz="4000" smtClean="0"/>
            </a:br>
            <a:r>
              <a:rPr lang="ru-RU" sz="4000" smtClean="0"/>
              <a:t>ВОЛОКНИСТА СТ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/>
              <a:t>Характерною рисою ц</a:t>
            </a:r>
            <a:r>
              <a:rPr lang="ru-RU" sz="2800" smtClean="0"/>
              <a:t>их тканин – є </a:t>
            </a:r>
            <a:r>
              <a:rPr lang="ru-RU" sz="2800" b="1" smtClean="0"/>
              <a:t>перевага волокнистого компоненту</a:t>
            </a:r>
            <a:r>
              <a:rPr lang="ru-RU" sz="2800" smtClean="0"/>
              <a:t> над аморфною в межклітинній рідині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В шкірі присутні два види волокнистої сполучної ткани: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а)пухка волокниста сполучна тканина (1)</a:t>
            </a:r>
            <a:r>
              <a:rPr lang="ru-RU" sz="2800" smtClean="0"/>
              <a:t> – в сосочковому шарі шкіри, який залягає безпосередньо під епітелієм (вдаючись в нього глибокими сосочками), і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б) щільна неоформлена волокниста сполучна тканина (2) – </a:t>
            </a:r>
            <a:r>
              <a:rPr lang="ru-RU" sz="2800" smtClean="0"/>
              <a:t>в більш глибокому сітчатому шарі шкіри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Препарат – шкіри пальця</a:t>
            </a:r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557338"/>
            <a:ext cx="4608513" cy="4751387"/>
          </a:xfrm>
          <a:noFill/>
        </p:spPr>
      </p:pic>
      <p:sp>
        <p:nvSpPr>
          <p:cNvPr id="1126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1600200"/>
            <a:ext cx="3754437" cy="4708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smtClean="0"/>
              <a:t>а)пухка волокниста сполучна тканина (1)</a:t>
            </a:r>
            <a:r>
              <a:rPr lang="ru-RU" sz="2000" smtClean="0"/>
              <a:t> – в сосочковому шарі шкіри, який лежить безпосередньо під епітелієм (вдаючись в нього глибокими сосочками), і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б) щільна неоформлена волокниста сполучна тканина (2) – </a:t>
            </a:r>
            <a:r>
              <a:rPr lang="ru-RU" sz="2000" smtClean="0"/>
              <a:t>в більш глибшому сітчатому шарі шкіри</a:t>
            </a:r>
          </a:p>
          <a:p>
            <a:pPr eaLnBrk="1" hangingPunct="1">
              <a:lnSpc>
                <a:spcPct val="90000"/>
              </a:lnSpc>
            </a:pPr>
            <a:endParaRPr lang="ru-RU" sz="20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620688"/>
            <a:ext cx="4102305" cy="34512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428604"/>
            <a:ext cx="4286248" cy="370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6137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smtClean="0"/>
              <a:t>КРОВ І ЛІМФА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692150"/>
            <a:ext cx="9036050" cy="6165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sz="2000" b="1" dirty="0" smtClean="0"/>
              <a:t>Кров </a:t>
            </a:r>
            <a:r>
              <a:rPr lang="uk-UA" sz="2000" dirty="0" smtClean="0"/>
              <a:t>– це рідка тканина, між клітинами крові немає механічних </a:t>
            </a:r>
            <a:r>
              <a:rPr lang="uk-UA" sz="2000" dirty="0" err="1" smtClean="0"/>
              <a:t>зв»язків</a:t>
            </a:r>
            <a:r>
              <a:rPr lang="uk-UA" sz="2000" dirty="0" smtClean="0"/>
              <a:t>, знаходиться в постійному русі, складові частини крові створюються і руйнуються поза нею. К – складається з води – 90-92%, органічних речовин – 7-9%, мінеральних солей – 0,9%.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sz="2000" b="1" dirty="0" smtClean="0"/>
              <a:t>Лімфа –</a:t>
            </a:r>
            <a:r>
              <a:rPr lang="uk-UA" sz="2000" dirty="0" smtClean="0"/>
              <a:t> рідка тканина організму, міститься в лімфатичних судинах і вузлах. За добу утворюється 1,5 л лімфи.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sz="2000" b="1" dirty="0" smtClean="0"/>
              <a:t>Тканинна рідина – </a:t>
            </a:r>
            <a:r>
              <a:rPr lang="uk-UA" sz="2000" dirty="0" smtClean="0"/>
              <a:t>це рідина, яка заповнює міжклітинний простір. Вона є середовищем для живлення клітин організму і середовищем для виведення продуктів їх обміну</a:t>
            </a:r>
            <a:endParaRPr lang="uk-UA" sz="2000" b="1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sz="2000" dirty="0" smtClean="0"/>
              <a:t>В організмі людини знаходиться 5-6 л крові, що складає 6-8% від маси тіла.</a:t>
            </a:r>
            <a:endParaRPr lang="ru-RU" sz="20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/>
              <a:t>Кров і </a:t>
            </a:r>
            <a:r>
              <a:rPr lang="ru-RU" sz="2000" dirty="0" err="1" smtClean="0"/>
              <a:t>лімфа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складаються</a:t>
            </a:r>
            <a:r>
              <a:rPr lang="ru-RU" sz="2000" dirty="0" smtClean="0"/>
              <a:t> з: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err="1" smtClean="0"/>
              <a:t>Плазми</a:t>
            </a:r>
            <a:r>
              <a:rPr lang="ru-RU" sz="2000" dirty="0" smtClean="0"/>
              <a:t> (</a:t>
            </a:r>
            <a:r>
              <a:rPr lang="ru-RU" sz="2000" dirty="0" err="1" smtClean="0"/>
              <a:t>міжклітинна</a:t>
            </a:r>
            <a:r>
              <a:rPr lang="ru-RU" sz="2000" dirty="0" smtClean="0"/>
              <a:t> </a:t>
            </a:r>
            <a:r>
              <a:rPr lang="ru-RU" sz="2000" dirty="0" err="1" smtClean="0"/>
              <a:t>рідина</a:t>
            </a:r>
            <a:r>
              <a:rPr lang="ru-RU" sz="2000" dirty="0" smtClean="0"/>
              <a:t> – 55-60% </a:t>
            </a:r>
            <a:r>
              <a:rPr lang="ru-RU" sz="2000" dirty="0" err="1" smtClean="0"/>
              <a:t>об»єму</a:t>
            </a:r>
            <a:r>
              <a:rPr lang="ru-RU" sz="2000" dirty="0" smtClean="0"/>
              <a:t> </a:t>
            </a:r>
            <a:r>
              <a:rPr lang="ru-RU" sz="2000" dirty="0" err="1" smtClean="0"/>
              <a:t>крові</a:t>
            </a:r>
            <a:r>
              <a:rPr lang="ru-RU" sz="2000" dirty="0" smtClean="0"/>
              <a:t>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err="1" smtClean="0"/>
              <a:t>формених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елементів</a:t>
            </a:r>
            <a:r>
              <a:rPr lang="ru-RU" sz="2000" b="1" dirty="0" smtClean="0"/>
              <a:t> </a:t>
            </a:r>
            <a:r>
              <a:rPr lang="ru-RU" sz="2000" dirty="0" smtClean="0"/>
              <a:t>в </a:t>
            </a:r>
            <a:r>
              <a:rPr lang="ru-RU" sz="2000" dirty="0" err="1" smtClean="0"/>
              <a:t>ній</a:t>
            </a:r>
            <a:r>
              <a:rPr lang="ru-RU" sz="2000" dirty="0" smtClean="0"/>
              <a:t>  – 40-45%.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err="1" smtClean="0"/>
              <a:t>Обидві</a:t>
            </a:r>
            <a:r>
              <a:rPr lang="ru-RU" sz="2000" dirty="0" smtClean="0"/>
              <a:t> </a:t>
            </a:r>
            <a:r>
              <a:rPr lang="ru-RU" sz="2000" dirty="0" err="1" smtClean="0"/>
              <a:t>тканини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тісно</a:t>
            </a:r>
            <a:r>
              <a:rPr lang="ru-RU" sz="2000" dirty="0" smtClean="0"/>
              <a:t> </a:t>
            </a:r>
            <a:r>
              <a:rPr lang="ru-RU" sz="2000" dirty="0" err="1" smtClean="0"/>
              <a:t>взаємозв»язані</a:t>
            </a:r>
            <a:r>
              <a:rPr lang="ru-RU" sz="2000" dirty="0" smtClean="0"/>
              <a:t>, в них </a:t>
            </a:r>
            <a:r>
              <a:rPr lang="ru-RU" sz="2000" dirty="0" err="1" smtClean="0"/>
              <a:t>відбувається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постійний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обмін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форменими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елементами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речовинами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знаходяться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плазмі</a:t>
            </a:r>
            <a:r>
              <a:rPr lang="ru-RU" sz="2000" dirty="0" smtClean="0"/>
              <a:t>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uk-UA" sz="2000" dirty="0" smtClean="0"/>
              <a:t>В тканинній рідині і лімфі менше білків, ніж в плазмі крові.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Rectangle 5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273925" cy="5032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/>
              <a:t>Імунокомпетентні клітини</a:t>
            </a:r>
            <a:endParaRPr lang="en-US" sz="4000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lum bright="-30000" contrast="48000"/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0244" name="Text Box 21"/>
          <p:cNvSpPr txBox="1">
            <a:spLocks noChangeArrowheads="1"/>
          </p:cNvSpPr>
          <p:nvPr/>
        </p:nvSpPr>
        <p:spPr bwMode="auto">
          <a:xfrm>
            <a:off x="7019925" y="5915025"/>
            <a:ext cx="2124075" cy="942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>
                <a:latin typeface="Calibri" pitchFamily="34" charset="0"/>
              </a:rPr>
              <a:t>Антитіл</a:t>
            </a:r>
          </a:p>
          <a:p>
            <a:r>
              <a:rPr lang="uk-UA" sz="1400">
                <a:latin typeface="Calibri" pitchFamily="34" charset="0"/>
              </a:rPr>
              <a:t>утворююча</a:t>
            </a:r>
          </a:p>
          <a:p>
            <a:r>
              <a:rPr lang="uk-UA" sz="1400">
                <a:latin typeface="Calibri" pitchFamily="34" charset="0"/>
              </a:rPr>
              <a:t>плазматична</a:t>
            </a:r>
          </a:p>
          <a:p>
            <a:r>
              <a:rPr lang="uk-UA" sz="1400">
                <a:latin typeface="Calibri" pitchFamily="34" charset="0"/>
              </a:rPr>
              <a:t> клітина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0" y="1174750"/>
            <a:ext cx="13081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400">
                <a:latin typeface="Calibri" pitchFamily="34" charset="0"/>
              </a:rPr>
              <a:t>гранулоцити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0" y="1462088"/>
            <a:ext cx="12319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400">
                <a:latin typeface="Calibri" pitchFamily="34" charset="0"/>
              </a:rPr>
              <a:t>еозинофіли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2484438" y="1052513"/>
            <a:ext cx="1252537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400">
                <a:latin typeface="Calibri" pitchFamily="34" charset="0"/>
              </a:rPr>
              <a:t>тромбоцити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10248" name="Text Box 14"/>
          <p:cNvSpPr txBox="1">
            <a:spLocks noChangeArrowheads="1"/>
          </p:cNvSpPr>
          <p:nvPr/>
        </p:nvSpPr>
        <p:spPr bwMode="auto">
          <a:xfrm>
            <a:off x="0" y="2708275"/>
            <a:ext cx="1120775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>
                <a:latin typeface="Calibri" pitchFamily="34" charset="0"/>
              </a:rPr>
              <a:t>нейтрофіл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10249" name="Text Box 15"/>
          <p:cNvSpPr txBox="1">
            <a:spLocks noChangeArrowheads="1"/>
          </p:cNvSpPr>
          <p:nvPr/>
        </p:nvSpPr>
        <p:spPr bwMode="auto">
          <a:xfrm>
            <a:off x="0" y="3911600"/>
            <a:ext cx="906463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400">
                <a:latin typeface="Calibri" pitchFamily="34" charset="0"/>
              </a:rPr>
              <a:t>базофіл</a:t>
            </a:r>
            <a:endParaRPr lang="en-US" sz="1400">
              <a:latin typeface="Calibri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66713" y="1133475"/>
            <a:ext cx="6643687" cy="5621338"/>
            <a:chOff x="231" y="714"/>
            <a:chExt cx="4185" cy="3541"/>
          </a:xfrm>
        </p:grpSpPr>
        <p:sp>
          <p:nvSpPr>
            <p:cNvPr id="10251" name="Text Box 7"/>
            <p:cNvSpPr txBox="1">
              <a:spLocks noChangeArrowheads="1"/>
            </p:cNvSpPr>
            <p:nvPr/>
          </p:nvSpPr>
          <p:spPr bwMode="auto">
            <a:xfrm>
              <a:off x="3111" y="1575"/>
              <a:ext cx="6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uk-UA">
                <a:latin typeface="Times New Roman" pitchFamily="18" charset="0"/>
              </a:endParaRPr>
            </a:p>
          </p:txBody>
        </p:sp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2535" y="714"/>
              <a:ext cx="1037" cy="3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1400">
                  <a:latin typeface="Calibri" pitchFamily="34" charset="0"/>
                </a:rPr>
                <a:t>Стовбурова</a:t>
              </a:r>
            </a:p>
            <a:p>
              <a:r>
                <a:rPr lang="uk-UA" sz="1400">
                  <a:latin typeface="Calibri" pitchFamily="34" charset="0"/>
                </a:rPr>
                <a:t> клітина</a:t>
              </a:r>
              <a:endParaRPr lang="en-US" sz="1400">
                <a:latin typeface="Calibri" pitchFamily="34" charset="0"/>
              </a:endParaRPr>
            </a:p>
          </p:txBody>
        </p:sp>
        <p:sp>
          <p:nvSpPr>
            <p:cNvPr id="10253" name="Text Box 13"/>
            <p:cNvSpPr txBox="1">
              <a:spLocks noChangeArrowheads="1"/>
            </p:cNvSpPr>
            <p:nvPr/>
          </p:nvSpPr>
          <p:spPr bwMode="auto">
            <a:xfrm>
              <a:off x="1613" y="1704"/>
              <a:ext cx="84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1400">
                  <a:latin typeface="Calibri" pitchFamily="34" charset="0"/>
                </a:rPr>
                <a:t>мегакаріоцит</a:t>
              </a:r>
              <a:endParaRPr lang="en-US" sz="1400">
                <a:latin typeface="Calibri" pitchFamily="34" charset="0"/>
              </a:endParaRPr>
            </a:p>
          </p:txBody>
        </p:sp>
        <p:sp>
          <p:nvSpPr>
            <p:cNvPr id="10254" name="Text Box 16"/>
            <p:cNvSpPr txBox="1">
              <a:spLocks noChangeArrowheads="1"/>
            </p:cNvSpPr>
            <p:nvPr/>
          </p:nvSpPr>
          <p:spPr bwMode="auto">
            <a:xfrm>
              <a:off x="345" y="4063"/>
              <a:ext cx="583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1200">
                  <a:latin typeface="Calibri" pitchFamily="34" charset="0"/>
                </a:rPr>
                <a:t>макрофаг</a:t>
              </a:r>
              <a:endParaRPr lang="en-US" sz="1200">
                <a:latin typeface="Calibri" pitchFamily="34" charset="0"/>
              </a:endParaRPr>
            </a:p>
          </p:txBody>
        </p:sp>
        <p:sp>
          <p:nvSpPr>
            <p:cNvPr id="10255" name="Text Box 17"/>
            <p:cNvSpPr txBox="1">
              <a:spLocks noChangeArrowheads="1"/>
            </p:cNvSpPr>
            <p:nvPr/>
          </p:nvSpPr>
          <p:spPr bwMode="auto">
            <a:xfrm>
              <a:off x="231" y="3106"/>
              <a:ext cx="922" cy="30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1400">
                  <a:latin typeface="Calibri" pitchFamily="34" charset="0"/>
                </a:rPr>
                <a:t>Опасиста </a:t>
              </a:r>
              <a:r>
                <a:rPr lang="uk-UA" sz="1200">
                  <a:latin typeface="Calibri" pitchFamily="34" charset="0"/>
                </a:rPr>
                <a:t>клітина</a:t>
              </a:r>
              <a:endParaRPr lang="en-US" sz="1200">
                <a:latin typeface="Calibri" pitchFamily="34" charset="0"/>
              </a:endParaRPr>
            </a:p>
          </p:txBody>
        </p:sp>
        <p:sp>
          <p:nvSpPr>
            <p:cNvPr id="10256" name="Text Box 18"/>
            <p:cNvSpPr txBox="1">
              <a:spLocks noChangeArrowheads="1"/>
            </p:cNvSpPr>
            <p:nvPr/>
          </p:nvSpPr>
          <p:spPr bwMode="auto">
            <a:xfrm>
              <a:off x="1746" y="3960"/>
              <a:ext cx="596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1400">
                  <a:latin typeface="Calibri" pitchFamily="34" charset="0"/>
                </a:rPr>
                <a:t>моноцит</a:t>
              </a:r>
              <a:endParaRPr lang="en-US" sz="1400">
                <a:latin typeface="Calibri" pitchFamily="34" charset="0"/>
              </a:endParaRPr>
            </a:p>
          </p:txBody>
        </p:sp>
        <p:sp>
          <p:nvSpPr>
            <p:cNvPr id="10257" name="Text Box 19"/>
            <p:cNvSpPr txBox="1">
              <a:spLocks noChangeArrowheads="1"/>
            </p:cNvSpPr>
            <p:nvPr/>
          </p:nvSpPr>
          <p:spPr bwMode="auto">
            <a:xfrm>
              <a:off x="2472" y="3929"/>
              <a:ext cx="952" cy="3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1400">
                  <a:latin typeface="Calibri" pitchFamily="34" charset="0"/>
                </a:rPr>
                <a:t>Детритна клітина</a:t>
              </a:r>
              <a:endParaRPr lang="en-US" sz="1400">
                <a:latin typeface="Calibri" pitchFamily="34" charset="0"/>
              </a:endParaRPr>
            </a:p>
          </p:txBody>
        </p:sp>
        <p:sp>
          <p:nvSpPr>
            <p:cNvPr id="10258" name="Text Box 20"/>
            <p:cNvSpPr txBox="1">
              <a:spLocks noChangeArrowheads="1"/>
            </p:cNvSpPr>
            <p:nvPr/>
          </p:nvSpPr>
          <p:spPr bwMode="auto">
            <a:xfrm>
              <a:off x="3379" y="3838"/>
              <a:ext cx="1037" cy="3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1400">
                  <a:latin typeface="Calibri" pitchFamily="34" charset="0"/>
                </a:rPr>
                <a:t>Натуральний кіллер</a:t>
              </a:r>
              <a:endParaRPr lang="en-US" sz="1400">
                <a:latin typeface="Calibri" pitchFamily="34" charset="0"/>
              </a:endParaRPr>
            </a:p>
          </p:txBody>
        </p:sp>
        <p:sp>
          <p:nvSpPr>
            <p:cNvPr id="10259" name="Text Box 22"/>
            <p:cNvSpPr txBox="1">
              <a:spLocks noChangeArrowheads="1"/>
            </p:cNvSpPr>
            <p:nvPr/>
          </p:nvSpPr>
          <p:spPr bwMode="auto">
            <a:xfrm>
              <a:off x="2996" y="1575"/>
              <a:ext cx="921" cy="5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1400">
                  <a:latin typeface="Calibri" pitchFamily="34" charset="0"/>
                </a:rPr>
                <a:t>Поперд</a:t>
              </a:r>
            </a:p>
            <a:p>
              <a:r>
                <a:rPr lang="uk-UA" sz="1400">
                  <a:latin typeface="Calibri" pitchFamily="34" charset="0"/>
                </a:rPr>
                <a:t>ник</a:t>
              </a:r>
            </a:p>
            <a:p>
              <a:r>
                <a:rPr lang="uk-UA" sz="1400">
                  <a:latin typeface="Calibri" pitchFamily="34" charset="0"/>
                </a:rPr>
                <a:t>лімфоїдних</a:t>
              </a:r>
            </a:p>
            <a:p>
              <a:r>
                <a:rPr lang="uk-UA" sz="1400">
                  <a:latin typeface="Calibri" pitchFamily="34" charset="0"/>
                </a:rPr>
                <a:t> клітин</a:t>
              </a:r>
              <a:endParaRPr lang="en-US" sz="1400">
                <a:latin typeface="Calibri" pitchFamily="34" charset="0"/>
              </a:endParaRPr>
            </a:p>
          </p:txBody>
        </p:sp>
        <p:sp>
          <p:nvSpPr>
            <p:cNvPr id="10260" name="Text Box 23"/>
            <p:cNvSpPr txBox="1">
              <a:spLocks noChangeArrowheads="1"/>
            </p:cNvSpPr>
            <p:nvPr/>
          </p:nvSpPr>
          <p:spPr bwMode="auto">
            <a:xfrm>
              <a:off x="1927" y="2614"/>
              <a:ext cx="908" cy="5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1600">
                  <a:latin typeface="Calibri" pitchFamily="34" charset="0"/>
                </a:rPr>
                <a:t>Попередник </a:t>
              </a:r>
            </a:p>
            <a:p>
              <a:r>
                <a:rPr lang="uk-UA" sz="1600">
                  <a:latin typeface="Calibri" pitchFamily="34" charset="0"/>
                </a:rPr>
                <a:t>мієлоїдних </a:t>
              </a:r>
            </a:p>
            <a:p>
              <a:r>
                <a:rPr lang="uk-UA" sz="1600">
                  <a:latin typeface="Calibri" pitchFamily="34" charset="0"/>
                </a:rPr>
                <a:t>клітин</a:t>
              </a:r>
              <a:endParaRPr lang="en-US" sz="160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390</Words>
  <Application>Microsoft Office PowerPoint</Application>
  <PresentationFormat>Экран (4:3)</PresentationFormat>
  <Paragraphs>49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Загальні поняття про цитологію</vt:lpstr>
      <vt:lpstr>Слайд 2</vt:lpstr>
      <vt:lpstr>Щільна (КОМПАКТНА) ВОЛОКНИСТА СТ</vt:lpstr>
      <vt:lpstr>Препарат – шкіри пальця</vt:lpstr>
      <vt:lpstr>Слайд 5</vt:lpstr>
      <vt:lpstr>КРОВ І ЛІМФА</vt:lpstr>
      <vt:lpstr>Імунокомпетентні клітини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Bespalov</dc:creator>
  <cp:lastModifiedBy>User</cp:lastModifiedBy>
  <cp:revision>29</cp:revision>
  <dcterms:created xsi:type="dcterms:W3CDTF">2018-01-04T20:36:12Z</dcterms:created>
  <dcterms:modified xsi:type="dcterms:W3CDTF">2022-04-21T19:22:50Z</dcterms:modified>
</cp:coreProperties>
</file>