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6858000" cx="9144000"/>
  <p:notesSz cx="6858000" cy="9144000"/>
  <p:embeddedFontLst>
    <p:embeddedFont>
      <p:font typeface="Corbel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4" roundtripDataSignature="AMtx7mgyQ4k+iYqf/MhgvOLhd6/j0JyC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Corbel-bold.fntdata"/><Relationship Id="rId30" Type="http://schemas.openxmlformats.org/officeDocument/2006/relationships/font" Target="fonts/Corbel-regular.fntdata"/><Relationship Id="rId11" Type="http://schemas.openxmlformats.org/officeDocument/2006/relationships/slide" Target="slides/slide6.xml"/><Relationship Id="rId33" Type="http://schemas.openxmlformats.org/officeDocument/2006/relationships/font" Target="fonts/Corbel-boldItalic.fntdata"/><Relationship Id="rId10" Type="http://schemas.openxmlformats.org/officeDocument/2006/relationships/slide" Target="slides/slide5.xml"/><Relationship Id="rId32" Type="http://schemas.openxmlformats.org/officeDocument/2006/relationships/font" Target="fonts/Corbel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customschemas.google.com/relationships/presentationmetadata" Target="meta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9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9"/>
          <p:cNvSpPr txBox="1"/>
          <p:nvPr>
            <p:ph type="ctrTitle"/>
          </p:nvPr>
        </p:nvSpPr>
        <p:spPr>
          <a:xfrm>
            <a:off x="832485" y="882376"/>
            <a:ext cx="7475220" cy="292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orbel"/>
              <a:buNone/>
              <a:defRPr b="1" sz="6000" cap="none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9"/>
          <p:cNvSpPr txBox="1"/>
          <p:nvPr>
            <p:ph idx="1" type="subTitle"/>
          </p:nvPr>
        </p:nvSpPr>
        <p:spPr>
          <a:xfrm>
            <a:off x="1282148" y="3869635"/>
            <a:ext cx="6575895" cy="1388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FFFFFF"/>
                </a:solidFill>
              </a:defRPr>
            </a:lvl1pPr>
            <a:lvl2pPr lvl="1" algn="ctr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440"/>
              <a:buNone/>
              <a:defRPr sz="1800"/>
            </a:lvl2pPr>
            <a:lvl3pPr lvl="2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500"/>
            </a:lvl4pPr>
            <a:lvl5pPr lvl="4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500"/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500"/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500"/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500"/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200"/>
              <a:buNone/>
              <a:defRPr sz="1500"/>
            </a:lvl9pPr>
          </a:lstStyle>
          <a:p/>
        </p:txBody>
      </p:sp>
      <p:sp>
        <p:nvSpPr>
          <p:cNvPr id="16" name="Google Shape;16;p29"/>
          <p:cNvSpPr txBox="1"/>
          <p:nvPr>
            <p:ph idx="10" type="dt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9"/>
          <p:cNvSpPr txBox="1"/>
          <p:nvPr>
            <p:ph idx="11" type="ftr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9"/>
          <p:cNvSpPr txBox="1"/>
          <p:nvPr>
            <p:ph idx="12" type="sldNum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19" name="Google Shape;19;p29"/>
          <p:cNvCxnSpPr/>
          <p:nvPr/>
        </p:nvCxnSpPr>
        <p:spPr>
          <a:xfrm>
            <a:off x="1483995" y="3733800"/>
            <a:ext cx="6172201" cy="0"/>
          </a:xfrm>
          <a:prstGeom prst="straightConnector1">
            <a:avLst/>
          </a:prstGeom>
          <a:noFill/>
          <a:ln cap="flat" cmpd="sng" w="100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8"/>
          <p:cNvSpPr txBox="1"/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8"/>
          <p:cNvSpPr txBox="1"/>
          <p:nvPr>
            <p:ph idx="1" type="body"/>
          </p:nvPr>
        </p:nvSpPr>
        <p:spPr>
          <a:xfrm rot="5400000">
            <a:off x="2540278" y="374374"/>
            <a:ext cx="4038600" cy="74046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1pPr>
            <a:lvl2pPr indent="-320040" lvl="1" marL="9144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440"/>
              <a:buChar char="•"/>
              <a:defRPr/>
            </a:lvl2pPr>
            <a:lvl3pPr indent="-320039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4pPr>
            <a:lvl5pPr indent="-320039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5pPr>
            <a:lvl6pPr indent="-320039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6pPr>
            <a:lvl7pPr indent="-320039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7pPr>
            <a:lvl8pPr indent="-32004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8pPr>
            <a:lvl9pPr indent="-32004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40"/>
              <a:buChar char="•"/>
              <a:defRPr/>
            </a:lvl9pPr>
          </a:lstStyle>
          <a:p/>
        </p:txBody>
      </p:sp>
      <p:sp>
        <p:nvSpPr>
          <p:cNvPr id="75" name="Google Shape;75;p38"/>
          <p:cNvSpPr txBox="1"/>
          <p:nvPr>
            <p:ph idx="10" type="dt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8"/>
          <p:cNvSpPr txBox="1"/>
          <p:nvPr>
            <p:ph idx="11" type="ftr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8"/>
          <p:cNvSpPr txBox="1"/>
          <p:nvPr>
            <p:ph idx="12" type="sldNum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9"/>
          <p:cNvSpPr txBox="1"/>
          <p:nvPr>
            <p:ph type="title"/>
          </p:nvPr>
        </p:nvSpPr>
        <p:spPr>
          <a:xfrm rot="5400000">
            <a:off x="4710112" y="2595563"/>
            <a:ext cx="5410200" cy="1743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9"/>
          <p:cNvSpPr txBox="1"/>
          <p:nvPr>
            <p:ph idx="1" type="body"/>
          </p:nvPr>
        </p:nvSpPr>
        <p:spPr>
          <a:xfrm rot="5400000">
            <a:off x="938212" y="681038"/>
            <a:ext cx="5410200" cy="5572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1pPr>
            <a:lvl2pPr indent="-320040" lvl="1" marL="9144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440"/>
              <a:buChar char="•"/>
              <a:defRPr/>
            </a:lvl2pPr>
            <a:lvl3pPr indent="-320039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4pPr>
            <a:lvl5pPr indent="-320039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5pPr>
            <a:lvl6pPr indent="-320039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6pPr>
            <a:lvl7pPr indent="-320039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7pPr>
            <a:lvl8pPr indent="-32004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8pPr>
            <a:lvl9pPr indent="-32004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40"/>
              <a:buChar char="•"/>
              <a:defRPr/>
            </a:lvl9pPr>
          </a:lstStyle>
          <a:p/>
        </p:txBody>
      </p:sp>
      <p:sp>
        <p:nvSpPr>
          <p:cNvPr id="81" name="Google Shape;81;p39"/>
          <p:cNvSpPr txBox="1"/>
          <p:nvPr>
            <p:ph idx="10" type="dt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9"/>
          <p:cNvSpPr txBox="1"/>
          <p:nvPr>
            <p:ph idx="11" type="ftr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9"/>
          <p:cNvSpPr txBox="1"/>
          <p:nvPr>
            <p:ph idx="12" type="sldNum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0"/>
          <p:cNvSpPr txBox="1"/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0"/>
          <p:cNvSpPr txBox="1"/>
          <p:nvPr>
            <p:ph idx="1" type="body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1pPr>
            <a:lvl2pPr indent="-320040" lvl="1" marL="9144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440"/>
              <a:buChar char="•"/>
              <a:defRPr/>
            </a:lvl2pPr>
            <a:lvl3pPr indent="-320039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4pPr>
            <a:lvl5pPr indent="-320039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5pPr>
            <a:lvl6pPr indent="-320039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6pPr>
            <a:lvl7pPr indent="-320039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7pPr>
            <a:lvl8pPr indent="-32004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8pPr>
            <a:lvl9pPr indent="-32004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40"/>
              <a:buChar char="•"/>
              <a:defRPr/>
            </a:lvl9pPr>
          </a:lstStyle>
          <a:p/>
        </p:txBody>
      </p:sp>
      <p:sp>
        <p:nvSpPr>
          <p:cNvPr id="23" name="Google Shape;23;p30"/>
          <p:cNvSpPr txBox="1"/>
          <p:nvPr>
            <p:ph idx="10" type="dt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0"/>
          <p:cNvSpPr txBox="1"/>
          <p:nvPr>
            <p:ph idx="11" type="ftr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0"/>
          <p:cNvSpPr txBox="1"/>
          <p:nvPr>
            <p:ph idx="12" type="sldNum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1"/>
          <p:cNvSpPr txBox="1"/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1"/>
          <p:cNvSpPr txBox="1"/>
          <p:nvPr>
            <p:ph idx="1" type="body"/>
          </p:nvPr>
        </p:nvSpPr>
        <p:spPr>
          <a:xfrm>
            <a:off x="857250" y="2057399"/>
            <a:ext cx="356616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242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320"/>
              <a:buChar char="•"/>
              <a:defRPr sz="1650"/>
            </a:lvl1pPr>
            <a:lvl2pPr indent="-304800" lvl="1" marL="9144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200"/>
              <a:buChar char="•"/>
              <a:defRPr sz="1500"/>
            </a:lvl2pPr>
            <a:lvl3pPr indent="-29718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80"/>
              <a:buChar char="•"/>
              <a:defRPr sz="1350"/>
            </a:lvl3pPr>
            <a:lvl4pPr indent="-28956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Char char="•"/>
              <a:defRPr sz="1200"/>
            </a:lvl4pPr>
            <a:lvl5pPr indent="-28956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Char char="•"/>
              <a:defRPr sz="1200"/>
            </a:lvl5pPr>
            <a:lvl6pPr indent="-28956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Char char="•"/>
              <a:defRPr sz="1200"/>
            </a:lvl6pPr>
            <a:lvl7pPr indent="-28956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Char char="•"/>
              <a:defRPr sz="1200"/>
            </a:lvl7pPr>
            <a:lvl8pPr indent="-289559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Char char="•"/>
              <a:defRPr sz="1200"/>
            </a:lvl8pPr>
            <a:lvl9pPr indent="-289559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960"/>
              <a:buChar char="•"/>
              <a:defRPr sz="1200"/>
            </a:lvl9pPr>
          </a:lstStyle>
          <a:p/>
        </p:txBody>
      </p:sp>
      <p:sp>
        <p:nvSpPr>
          <p:cNvPr id="29" name="Google Shape;29;p31"/>
          <p:cNvSpPr txBox="1"/>
          <p:nvPr>
            <p:ph idx="2" type="body"/>
          </p:nvPr>
        </p:nvSpPr>
        <p:spPr>
          <a:xfrm>
            <a:off x="4700709" y="2057400"/>
            <a:ext cx="356616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242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320"/>
              <a:buChar char="•"/>
              <a:defRPr sz="1650"/>
            </a:lvl1pPr>
            <a:lvl2pPr indent="-304800" lvl="1" marL="9144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200"/>
              <a:buChar char="•"/>
              <a:defRPr sz="1500"/>
            </a:lvl2pPr>
            <a:lvl3pPr indent="-29718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80"/>
              <a:buChar char="•"/>
              <a:defRPr sz="1350"/>
            </a:lvl3pPr>
            <a:lvl4pPr indent="-28956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Char char="•"/>
              <a:defRPr sz="1200"/>
            </a:lvl4pPr>
            <a:lvl5pPr indent="-28956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Char char="•"/>
              <a:defRPr sz="1200"/>
            </a:lvl5pPr>
            <a:lvl6pPr indent="-28956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Char char="•"/>
              <a:defRPr sz="1200"/>
            </a:lvl6pPr>
            <a:lvl7pPr indent="-28956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Char char="•"/>
              <a:defRPr sz="1200"/>
            </a:lvl7pPr>
            <a:lvl8pPr indent="-289559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Char char="•"/>
              <a:defRPr sz="1200"/>
            </a:lvl8pPr>
            <a:lvl9pPr indent="-289559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960"/>
              <a:buChar char="•"/>
              <a:defRPr sz="1200"/>
            </a:lvl9pPr>
          </a:lstStyle>
          <a:p/>
        </p:txBody>
      </p:sp>
      <p:sp>
        <p:nvSpPr>
          <p:cNvPr id="30" name="Google Shape;30;p31"/>
          <p:cNvSpPr txBox="1"/>
          <p:nvPr>
            <p:ph idx="10" type="dt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1"/>
          <p:cNvSpPr txBox="1"/>
          <p:nvPr>
            <p:ph idx="11" type="ftr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1"/>
          <p:cNvSpPr txBox="1"/>
          <p:nvPr>
            <p:ph idx="12" type="sldNum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2"/>
          <p:cNvSpPr txBox="1"/>
          <p:nvPr>
            <p:ph idx="10" type="dt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2"/>
          <p:cNvSpPr txBox="1"/>
          <p:nvPr>
            <p:ph idx="11" type="ftr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2"/>
          <p:cNvSpPr txBox="1"/>
          <p:nvPr>
            <p:ph idx="12" type="sldNum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3"/>
          <p:cNvSpPr txBox="1"/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3"/>
          <p:cNvSpPr txBox="1"/>
          <p:nvPr>
            <p:ph idx="10" type="dt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3"/>
          <p:cNvSpPr txBox="1"/>
          <p:nvPr>
            <p:ph idx="11" type="ftr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3"/>
          <p:cNvSpPr txBox="1"/>
          <p:nvPr>
            <p:ph idx="12" type="sldNum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4"/>
          <p:cNvSpPr txBox="1"/>
          <p:nvPr>
            <p:ph type="title"/>
          </p:nvPr>
        </p:nvSpPr>
        <p:spPr>
          <a:xfrm>
            <a:off x="829818" y="1173575"/>
            <a:ext cx="7475220" cy="292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orbel"/>
              <a:buNone/>
              <a:defRPr b="0" sz="6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4"/>
          <p:cNvSpPr txBox="1"/>
          <p:nvPr>
            <p:ph idx="1" type="body"/>
          </p:nvPr>
        </p:nvSpPr>
        <p:spPr>
          <a:xfrm>
            <a:off x="1282446" y="4154520"/>
            <a:ext cx="6576822" cy="13638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080"/>
              <a:buNone/>
              <a:defRPr sz="135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840"/>
              <a:buNone/>
              <a:defRPr sz="105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5" name="Google Shape;45;p34"/>
          <p:cNvSpPr txBox="1"/>
          <p:nvPr>
            <p:ph idx="10" type="dt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4"/>
          <p:cNvSpPr txBox="1"/>
          <p:nvPr>
            <p:ph idx="11" type="ftr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4"/>
          <p:cNvSpPr txBox="1"/>
          <p:nvPr>
            <p:ph idx="12" type="sldNum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48" name="Google Shape;48;p34"/>
          <p:cNvCxnSpPr/>
          <p:nvPr/>
        </p:nvCxnSpPr>
        <p:spPr>
          <a:xfrm>
            <a:off x="1485900" y="4020408"/>
            <a:ext cx="6172201" cy="0"/>
          </a:xfrm>
          <a:prstGeom prst="straightConnector1">
            <a:avLst/>
          </a:prstGeom>
          <a:noFill/>
          <a:ln cap="flat" cmpd="sng" w="100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5"/>
          <p:cNvSpPr txBox="1"/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5"/>
          <p:cNvSpPr txBox="1"/>
          <p:nvPr>
            <p:ph idx="1" type="body"/>
          </p:nvPr>
        </p:nvSpPr>
        <p:spPr>
          <a:xfrm>
            <a:off x="857250" y="2001511"/>
            <a:ext cx="3566160" cy="777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2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8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960"/>
              <a:buNone/>
              <a:defRPr b="1" sz="1200"/>
            </a:lvl9pPr>
          </a:lstStyle>
          <a:p/>
        </p:txBody>
      </p:sp>
      <p:sp>
        <p:nvSpPr>
          <p:cNvPr id="52" name="Google Shape;52;p35"/>
          <p:cNvSpPr txBox="1"/>
          <p:nvPr>
            <p:ph idx="2" type="body"/>
          </p:nvPr>
        </p:nvSpPr>
        <p:spPr>
          <a:xfrm>
            <a:off x="857250" y="2721483"/>
            <a:ext cx="3566160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242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320"/>
              <a:buChar char="•"/>
              <a:defRPr sz="1650"/>
            </a:lvl1pPr>
            <a:lvl2pPr indent="-304800" lvl="1" marL="9144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200"/>
              <a:buChar char="•"/>
              <a:defRPr sz="1500"/>
            </a:lvl2pPr>
            <a:lvl3pPr indent="-29718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80"/>
              <a:buChar char="•"/>
              <a:defRPr sz="1350"/>
            </a:lvl3pPr>
            <a:lvl4pPr indent="-28956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Char char="•"/>
              <a:defRPr sz="1200"/>
            </a:lvl4pPr>
            <a:lvl5pPr indent="-28956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Char char="•"/>
              <a:defRPr sz="1200"/>
            </a:lvl5pPr>
            <a:lvl6pPr indent="-28956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Char char="•"/>
              <a:defRPr sz="1200"/>
            </a:lvl6pPr>
            <a:lvl7pPr indent="-28956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Char char="•"/>
              <a:defRPr sz="1200"/>
            </a:lvl7pPr>
            <a:lvl8pPr indent="-289559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Char char="•"/>
              <a:defRPr sz="1200"/>
            </a:lvl8pPr>
            <a:lvl9pPr indent="-289559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960"/>
              <a:buChar char="•"/>
              <a:defRPr sz="1200"/>
            </a:lvl9pPr>
          </a:lstStyle>
          <a:p/>
        </p:txBody>
      </p:sp>
      <p:sp>
        <p:nvSpPr>
          <p:cNvPr id="53" name="Google Shape;53;p35"/>
          <p:cNvSpPr txBox="1"/>
          <p:nvPr>
            <p:ph idx="3" type="body"/>
          </p:nvPr>
        </p:nvSpPr>
        <p:spPr>
          <a:xfrm>
            <a:off x="4701880" y="1999032"/>
            <a:ext cx="3566160" cy="777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2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8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960"/>
              <a:buNone/>
              <a:defRPr b="1" sz="1200"/>
            </a:lvl9pPr>
          </a:lstStyle>
          <a:p/>
        </p:txBody>
      </p:sp>
      <p:sp>
        <p:nvSpPr>
          <p:cNvPr id="54" name="Google Shape;54;p35"/>
          <p:cNvSpPr txBox="1"/>
          <p:nvPr>
            <p:ph idx="4" type="body"/>
          </p:nvPr>
        </p:nvSpPr>
        <p:spPr>
          <a:xfrm>
            <a:off x="4701880" y="2719322"/>
            <a:ext cx="3566160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242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320"/>
              <a:buChar char="•"/>
              <a:defRPr sz="1650"/>
            </a:lvl1pPr>
            <a:lvl2pPr indent="-304800" lvl="1" marL="9144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200"/>
              <a:buChar char="•"/>
              <a:defRPr sz="1500"/>
            </a:lvl2pPr>
            <a:lvl3pPr indent="-29718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80"/>
              <a:buChar char="•"/>
              <a:defRPr sz="1350"/>
            </a:lvl3pPr>
            <a:lvl4pPr indent="-28956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Char char="•"/>
              <a:defRPr sz="1200"/>
            </a:lvl4pPr>
            <a:lvl5pPr indent="-28956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Char char="•"/>
              <a:defRPr sz="1200"/>
            </a:lvl5pPr>
            <a:lvl6pPr indent="-28956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Char char="•"/>
              <a:defRPr sz="1200"/>
            </a:lvl6pPr>
            <a:lvl7pPr indent="-28956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Char char="•"/>
              <a:defRPr sz="1200"/>
            </a:lvl7pPr>
            <a:lvl8pPr indent="-289559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Char char="•"/>
              <a:defRPr sz="1200"/>
            </a:lvl8pPr>
            <a:lvl9pPr indent="-289559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960"/>
              <a:buChar char="•"/>
              <a:defRPr sz="1200"/>
            </a:lvl9pPr>
          </a:lstStyle>
          <a:p/>
        </p:txBody>
      </p:sp>
      <p:sp>
        <p:nvSpPr>
          <p:cNvPr id="55" name="Google Shape;55;p35"/>
          <p:cNvSpPr txBox="1"/>
          <p:nvPr>
            <p:ph idx="10" type="dt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5"/>
          <p:cNvSpPr txBox="1"/>
          <p:nvPr>
            <p:ph idx="11" type="ftr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5"/>
          <p:cNvSpPr txBox="1"/>
          <p:nvPr>
            <p:ph idx="12" type="sldNum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6"/>
          <p:cNvSpPr txBox="1"/>
          <p:nvPr>
            <p:ph type="title"/>
          </p:nvPr>
        </p:nvSpPr>
        <p:spPr>
          <a:xfrm>
            <a:off x="857250" y="1097280"/>
            <a:ext cx="2834640" cy="17373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orbel"/>
              <a:buNone/>
              <a:defRPr b="0"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6"/>
          <p:cNvSpPr txBox="1"/>
          <p:nvPr>
            <p:ph idx="1" type="body"/>
          </p:nvPr>
        </p:nvSpPr>
        <p:spPr>
          <a:xfrm>
            <a:off x="4129314" y="1097280"/>
            <a:ext cx="4149638" cy="4663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052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20"/>
              <a:buChar char="•"/>
              <a:defRPr sz="2400"/>
            </a:lvl1pPr>
            <a:lvl2pPr indent="-335280" lvl="1" marL="9144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680"/>
              <a:buChar char="•"/>
              <a:defRPr sz="2100"/>
            </a:lvl2pPr>
            <a:lvl3pPr indent="-320039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 sz="1800"/>
            </a:lvl3pPr>
            <a:lvl4pPr indent="-3048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Char char="•"/>
              <a:defRPr sz="1500"/>
            </a:lvl4pPr>
            <a:lvl5pPr indent="-3048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Char char="•"/>
              <a:defRPr sz="1500"/>
            </a:lvl5pPr>
            <a:lvl6pPr indent="-3048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Char char="•"/>
              <a:defRPr sz="1500"/>
            </a:lvl6pPr>
            <a:lvl7pPr indent="-3048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Char char="•"/>
              <a:defRPr sz="1500"/>
            </a:lvl7pPr>
            <a:lvl8pPr indent="-3048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Char char="•"/>
              <a:defRPr sz="1500"/>
            </a:lvl8pPr>
            <a:lvl9pPr indent="-3048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200"/>
              <a:buChar char="•"/>
              <a:defRPr sz="1500"/>
            </a:lvl9pPr>
          </a:lstStyle>
          <a:p/>
        </p:txBody>
      </p:sp>
      <p:sp>
        <p:nvSpPr>
          <p:cNvPr id="61" name="Google Shape;61;p36"/>
          <p:cNvSpPr txBox="1"/>
          <p:nvPr>
            <p:ph idx="2" type="body"/>
          </p:nvPr>
        </p:nvSpPr>
        <p:spPr>
          <a:xfrm>
            <a:off x="857250" y="2834640"/>
            <a:ext cx="2834640" cy="2926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20"/>
              <a:buNone/>
              <a:defRPr sz="1275"/>
            </a:lvl1pPr>
            <a:lvl2pPr indent="-228600" lvl="1" marL="9144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720"/>
              <a:buNone/>
              <a:defRPr sz="900"/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00"/>
              <a:buNone/>
              <a:defRPr sz="750"/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540"/>
              <a:buNone/>
              <a:defRPr sz="675"/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540"/>
              <a:buNone/>
              <a:defRPr sz="675"/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540"/>
              <a:buNone/>
              <a:defRPr sz="675"/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540"/>
              <a:buNone/>
              <a:defRPr sz="675"/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540"/>
              <a:buNone/>
              <a:defRPr sz="675"/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540"/>
              <a:buNone/>
              <a:defRPr sz="675"/>
            </a:lvl9pPr>
          </a:lstStyle>
          <a:p/>
        </p:txBody>
      </p:sp>
      <p:sp>
        <p:nvSpPr>
          <p:cNvPr id="62" name="Google Shape;62;p36"/>
          <p:cNvSpPr txBox="1"/>
          <p:nvPr>
            <p:ph idx="10" type="dt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6"/>
          <p:cNvSpPr txBox="1"/>
          <p:nvPr>
            <p:ph idx="11" type="ftr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6"/>
          <p:cNvSpPr txBox="1"/>
          <p:nvPr>
            <p:ph idx="12" type="sldNum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7"/>
          <p:cNvSpPr txBox="1"/>
          <p:nvPr>
            <p:ph type="title"/>
          </p:nvPr>
        </p:nvSpPr>
        <p:spPr>
          <a:xfrm>
            <a:off x="857250" y="1097280"/>
            <a:ext cx="2834640" cy="17373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orbel"/>
              <a:buNone/>
              <a:defRPr b="0"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7"/>
          <p:cNvSpPr/>
          <p:nvPr>
            <p:ph idx="2" type="pic"/>
          </p:nvPr>
        </p:nvSpPr>
        <p:spPr>
          <a:xfrm>
            <a:off x="4019107" y="1069847"/>
            <a:ext cx="4257703" cy="46451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1828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rbel"/>
              <a:buNone/>
              <a:defRPr b="0" i="0" sz="21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rbel"/>
              <a:buNone/>
              <a:defRPr b="0" i="0" sz="21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orbel"/>
              <a:buNone/>
              <a:defRPr b="0" i="0" sz="18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b="0" i="0" sz="15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b="0" i="0" sz="15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b="0" i="0" sz="15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b="0" i="0" sz="15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b="0" i="0" sz="15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200"/>
              <a:buFont typeface="Corbel"/>
              <a:buNone/>
              <a:defRPr b="0" i="0" sz="15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68" name="Google Shape;68;p37"/>
          <p:cNvSpPr txBox="1"/>
          <p:nvPr>
            <p:ph idx="1" type="body"/>
          </p:nvPr>
        </p:nvSpPr>
        <p:spPr>
          <a:xfrm>
            <a:off x="857250" y="2834640"/>
            <a:ext cx="2834640" cy="2880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20"/>
              <a:buNone/>
              <a:defRPr sz="1275"/>
            </a:lvl1pPr>
            <a:lvl2pPr indent="-228600" lvl="1" marL="9144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720"/>
              <a:buNone/>
              <a:defRPr sz="900"/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00"/>
              <a:buNone/>
              <a:defRPr sz="750"/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540"/>
              <a:buNone/>
              <a:defRPr sz="675"/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540"/>
              <a:buNone/>
              <a:defRPr sz="675"/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540"/>
              <a:buNone/>
              <a:defRPr sz="675"/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540"/>
              <a:buNone/>
              <a:defRPr sz="675"/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540"/>
              <a:buNone/>
              <a:defRPr sz="675"/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540"/>
              <a:buNone/>
              <a:defRPr sz="675"/>
            </a:lvl9pPr>
          </a:lstStyle>
          <a:p/>
        </p:txBody>
      </p:sp>
      <p:sp>
        <p:nvSpPr>
          <p:cNvPr id="69" name="Google Shape;69;p37"/>
          <p:cNvSpPr txBox="1"/>
          <p:nvPr>
            <p:ph idx="10" type="dt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7"/>
          <p:cNvSpPr txBox="1"/>
          <p:nvPr>
            <p:ph idx="11" type="ftr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7"/>
          <p:cNvSpPr txBox="1"/>
          <p:nvPr>
            <p:ph idx="12" type="sldNum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8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" name="Google Shape;7;p28"/>
          <p:cNvSpPr txBox="1"/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orbel"/>
              <a:buNone/>
              <a:defRPr b="0" i="0" sz="40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28"/>
          <p:cNvSpPr txBox="1"/>
          <p:nvPr>
            <p:ph idx="1" type="body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Char char="•"/>
              <a:defRPr b="0" i="0" sz="20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20040" lvl="1" marL="914400" marR="0" rtl="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orbel"/>
              <a:buChar char="•"/>
              <a:defRPr b="0" i="0" sz="18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09880" lvl="2" marL="1371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b="0" i="0" sz="16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299719" lvl="3" marL="1828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Corbel"/>
              <a:buChar char="•"/>
              <a:defRPr b="0" i="0" sz="14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299720" lvl="4" marL="22860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Corbel"/>
              <a:buChar char="•"/>
              <a:defRPr b="0" i="0" sz="14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299720" lvl="5" marL="2743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Corbel"/>
              <a:buChar char="•"/>
              <a:defRPr b="0" i="0" sz="14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299720" lvl="6" marL="3200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Corbel"/>
              <a:buChar char="•"/>
              <a:defRPr b="0" i="0" sz="14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299720" lvl="7" marL="3657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Corbel"/>
              <a:buChar char="•"/>
              <a:defRPr b="0" i="0" sz="14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299720" lvl="8" marL="41148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120"/>
              <a:buFont typeface="Corbel"/>
              <a:buChar char="•"/>
              <a:defRPr b="0" i="0" sz="14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9" name="Google Shape;9;p28"/>
          <p:cNvSpPr txBox="1"/>
          <p:nvPr>
            <p:ph idx="10" type="dt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28"/>
          <p:cNvSpPr txBox="1"/>
          <p:nvPr>
            <p:ph idx="11" type="ftr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8"/>
          <p:cNvSpPr txBox="1"/>
          <p:nvPr>
            <p:ph idx="12" type="sldNum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Relationship Id="rId4" Type="http://schemas.openxmlformats.org/officeDocument/2006/relationships/image" Target="../media/image15.png"/><Relationship Id="rId5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12.png"/><Relationship Id="rId5" Type="http://schemas.openxmlformats.org/officeDocument/2006/relationships/image" Target="../media/image8.png"/><Relationship Id="rId6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ctrTitle"/>
          </p:nvPr>
        </p:nvSpPr>
        <p:spPr>
          <a:xfrm>
            <a:off x="379793" y="3501008"/>
            <a:ext cx="8458200" cy="12223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Georgia"/>
              <a:buNone/>
            </a:pPr>
            <a:r>
              <a:rPr lang="ru-RU" sz="6600">
                <a:latin typeface="Georgia"/>
                <a:ea typeface="Georgia"/>
                <a:cs typeface="Georgia"/>
                <a:sym typeface="Georgia"/>
              </a:rPr>
              <a:t>ВЕЛИКА БРИТАНІЯ </a:t>
            </a:r>
            <a:br>
              <a:rPr lang="ru-RU" sz="6600">
                <a:latin typeface="Georgia"/>
                <a:ea typeface="Georgia"/>
                <a:cs typeface="Georgia"/>
                <a:sym typeface="Georgia"/>
              </a:rPr>
            </a:br>
            <a:r>
              <a:rPr lang="ru-RU" sz="6600">
                <a:latin typeface="Georgia"/>
                <a:ea typeface="Georgia"/>
                <a:cs typeface="Georgia"/>
                <a:sym typeface="Georgia"/>
              </a:rPr>
              <a:t>В 20-30-Х РОКАХ ХХ СТОЛІТТЯ</a:t>
            </a:r>
            <a:endParaRPr sz="66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2"/>
          <p:cNvSpPr txBox="1"/>
          <p:nvPr>
            <p:ph type="title"/>
          </p:nvPr>
        </p:nvSpPr>
        <p:spPr>
          <a:xfrm>
            <a:off x="467544" y="116632"/>
            <a:ext cx="8229600" cy="936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orbel"/>
              <a:buNone/>
            </a:pPr>
            <a:r>
              <a:rPr lang="ru-RU" sz="2800"/>
              <a:t>Внутрішня політика лейбористських та консервативних урядів у 1920-х роках</a:t>
            </a:r>
            <a:endParaRPr sz="2800"/>
          </a:p>
        </p:txBody>
      </p:sp>
      <p:sp>
        <p:nvSpPr>
          <p:cNvPr id="201" name="Google Shape;201;p12"/>
          <p:cNvSpPr/>
          <p:nvPr/>
        </p:nvSpPr>
        <p:spPr>
          <a:xfrm>
            <a:off x="179388" y="1042988"/>
            <a:ext cx="3097212" cy="100806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9050">
            <a:solidFill>
              <a:srgbClr val="6A1C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Кінець 1922р – парламентські вибори</a:t>
            </a:r>
            <a:endParaRPr b="0" i="0" sz="1800" u="none" cap="none" strike="noStrike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02" name="Google Shape;202;p12"/>
          <p:cNvSpPr/>
          <p:nvPr/>
        </p:nvSpPr>
        <p:spPr>
          <a:xfrm>
            <a:off x="4140200" y="1042988"/>
            <a:ext cx="3024188" cy="100806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9050">
            <a:solidFill>
              <a:srgbClr val="6A1C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Консервативний уряд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Е.Бонар – Лоу та С.Болдуїна</a:t>
            </a:r>
            <a:endParaRPr b="0" i="0" sz="1800" u="none" cap="none" strike="noStrike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03" name="Google Shape;203;p12"/>
          <p:cNvSpPr/>
          <p:nvPr/>
        </p:nvSpPr>
        <p:spPr>
          <a:xfrm>
            <a:off x="4140200" y="2276475"/>
            <a:ext cx="2952750" cy="4318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9050">
            <a:solidFill>
              <a:srgbClr val="6A1C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Реформи</a:t>
            </a:r>
            <a:endParaRPr b="0" i="0" sz="1800" u="none" cap="none" strike="noStrike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04" name="Google Shape;204;p12"/>
          <p:cNvSpPr/>
          <p:nvPr/>
        </p:nvSpPr>
        <p:spPr>
          <a:xfrm>
            <a:off x="179388" y="3141663"/>
            <a:ext cx="3600450" cy="79216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9050">
            <a:solidFill>
              <a:srgbClr val="6A1C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Збалансований бюджет, скорочення соціальних виплат</a:t>
            </a:r>
            <a:endParaRPr b="0" i="0" sz="1800" u="none" cap="none" strike="noStrike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05" name="Google Shape;205;p12"/>
          <p:cNvSpPr/>
          <p:nvPr/>
        </p:nvSpPr>
        <p:spPr>
          <a:xfrm>
            <a:off x="611188" y="4149725"/>
            <a:ext cx="3673475" cy="719138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9050">
            <a:solidFill>
              <a:srgbClr val="6A1C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Придушення революційних виступів робітників</a:t>
            </a:r>
            <a:endParaRPr b="0" i="0" sz="1800" u="none" cap="none" strike="noStrike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06" name="Google Shape;206;p12"/>
          <p:cNvSpPr/>
          <p:nvPr/>
        </p:nvSpPr>
        <p:spPr>
          <a:xfrm>
            <a:off x="1116013" y="5084763"/>
            <a:ext cx="3743325" cy="79216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9050">
            <a:solidFill>
              <a:srgbClr val="6A1C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Допомога національним монополіям</a:t>
            </a:r>
            <a:endParaRPr b="0" i="0" sz="1800" u="none" cap="none" strike="noStrike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07" name="Google Shape;207;p12"/>
          <p:cNvSpPr/>
          <p:nvPr/>
        </p:nvSpPr>
        <p:spPr>
          <a:xfrm>
            <a:off x="1619250" y="6021388"/>
            <a:ext cx="4032250" cy="83661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9050">
            <a:solidFill>
              <a:srgbClr val="6A1C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Відмова від жорсткого контролю за економікою</a:t>
            </a:r>
            <a:endParaRPr b="0" i="0" sz="1800" u="none" cap="none" strike="noStrike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208" name="Google Shape;20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9660" y="1096962"/>
            <a:ext cx="1846262" cy="251142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2"/>
          <p:cNvSpPr/>
          <p:nvPr/>
        </p:nvSpPr>
        <p:spPr>
          <a:xfrm>
            <a:off x="3419475" y="1412875"/>
            <a:ext cx="576263" cy="13335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9050">
            <a:solidFill>
              <a:srgbClr val="6A1C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0" name="Google Shape;210;p12"/>
          <p:cNvCxnSpPr>
            <a:stCxn id="203" idx="2"/>
          </p:cNvCxnSpPr>
          <p:nvPr/>
        </p:nvCxnSpPr>
        <p:spPr>
          <a:xfrm flipH="1">
            <a:off x="3851375" y="2708275"/>
            <a:ext cx="1765200" cy="828600"/>
          </a:xfrm>
          <a:prstGeom prst="straightConnector1">
            <a:avLst/>
          </a:prstGeom>
          <a:noFill/>
          <a:ln cap="flat" cmpd="sng" w="100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11" name="Google Shape;211;p12"/>
          <p:cNvCxnSpPr>
            <a:stCxn id="203" idx="2"/>
            <a:endCxn id="205" idx="3"/>
          </p:cNvCxnSpPr>
          <p:nvPr/>
        </p:nvCxnSpPr>
        <p:spPr>
          <a:xfrm flipH="1">
            <a:off x="4284575" y="2708275"/>
            <a:ext cx="1332000" cy="1800900"/>
          </a:xfrm>
          <a:prstGeom prst="straightConnector1">
            <a:avLst/>
          </a:prstGeom>
          <a:noFill/>
          <a:ln cap="flat" cmpd="sng" w="100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12" name="Google Shape;212;p12"/>
          <p:cNvCxnSpPr>
            <a:stCxn id="203" idx="2"/>
          </p:cNvCxnSpPr>
          <p:nvPr/>
        </p:nvCxnSpPr>
        <p:spPr>
          <a:xfrm flipH="1">
            <a:off x="4949975" y="2708275"/>
            <a:ext cx="666600" cy="2520900"/>
          </a:xfrm>
          <a:prstGeom prst="straightConnector1">
            <a:avLst/>
          </a:prstGeom>
          <a:noFill/>
          <a:ln cap="flat" cmpd="sng" w="100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13" name="Google Shape;213;p12"/>
          <p:cNvCxnSpPr>
            <a:stCxn id="203" idx="2"/>
          </p:cNvCxnSpPr>
          <p:nvPr/>
        </p:nvCxnSpPr>
        <p:spPr>
          <a:xfrm flipH="1">
            <a:off x="5435675" y="2708275"/>
            <a:ext cx="180900" cy="3168600"/>
          </a:xfrm>
          <a:prstGeom prst="straightConnector1">
            <a:avLst/>
          </a:prstGeom>
          <a:noFill/>
          <a:ln cap="flat" cmpd="sng" w="100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3"/>
          <p:cNvSpPr txBox="1"/>
          <p:nvPr>
            <p:ph type="title"/>
          </p:nvPr>
        </p:nvSpPr>
        <p:spPr>
          <a:xfrm>
            <a:off x="467544" y="11663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orbel"/>
              <a:buNone/>
            </a:pPr>
            <a:r>
              <a:rPr lang="ru-RU" sz="2800"/>
              <a:t>Внутрішня політика лейбористських та консервативних урядів у 1920-х роках</a:t>
            </a:r>
            <a:endParaRPr sz="2800"/>
          </a:p>
        </p:txBody>
      </p:sp>
      <p:sp>
        <p:nvSpPr>
          <p:cNvPr id="219" name="Google Shape;219;p13"/>
          <p:cNvSpPr/>
          <p:nvPr/>
        </p:nvSpPr>
        <p:spPr>
          <a:xfrm>
            <a:off x="26988" y="1395413"/>
            <a:ext cx="2952750" cy="93503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9050">
            <a:solidFill>
              <a:srgbClr val="6A1C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Парламентські вибори 1924р.</a:t>
            </a:r>
            <a:endParaRPr b="0" i="0" sz="1800" u="none" cap="none" strike="noStrike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20" name="Google Shape;220;p13"/>
          <p:cNvSpPr/>
          <p:nvPr/>
        </p:nvSpPr>
        <p:spPr>
          <a:xfrm>
            <a:off x="3924300" y="1412875"/>
            <a:ext cx="3240088" cy="10795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9050">
            <a:solidFill>
              <a:srgbClr val="6A1C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Лейбористський уряд Р.Д.Макдональда</a:t>
            </a:r>
            <a:endParaRPr b="0" i="0" sz="1800" u="none" cap="none" strike="noStrike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( січень – листопад 1924р)</a:t>
            </a:r>
            <a:endParaRPr b="0" i="0" sz="1800" u="none" cap="none" strike="noStrike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221" name="Google Shape;22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61225" y="1247775"/>
            <a:ext cx="1868488" cy="2490788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3"/>
          <p:cNvSpPr/>
          <p:nvPr/>
        </p:nvSpPr>
        <p:spPr>
          <a:xfrm>
            <a:off x="4067175" y="2708275"/>
            <a:ext cx="2952750" cy="504825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9050">
            <a:solidFill>
              <a:srgbClr val="6A1C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Реформи</a:t>
            </a:r>
            <a:endParaRPr b="0" i="0" sz="1800" u="none" cap="none" strike="noStrike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23" name="Google Shape;223;p13"/>
          <p:cNvSpPr/>
          <p:nvPr/>
        </p:nvSpPr>
        <p:spPr>
          <a:xfrm>
            <a:off x="25400" y="3429000"/>
            <a:ext cx="3600450" cy="792163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9050">
            <a:solidFill>
              <a:srgbClr val="6A1C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Курс на сприяння інтересам великого капіталу</a:t>
            </a:r>
            <a:endParaRPr b="0" i="0" sz="1800" u="none" cap="none" strike="noStrike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24" name="Google Shape;224;p13"/>
          <p:cNvSpPr/>
          <p:nvPr/>
        </p:nvSpPr>
        <p:spPr>
          <a:xfrm>
            <a:off x="419100" y="4249738"/>
            <a:ext cx="3959225" cy="57626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9050">
            <a:solidFill>
              <a:srgbClr val="6A1C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Підтримка приватної ініціативи</a:t>
            </a:r>
            <a:endParaRPr b="0" i="0" sz="1800" u="none" cap="none" strike="noStrike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25" name="Google Shape;225;p13"/>
          <p:cNvSpPr/>
          <p:nvPr/>
        </p:nvSpPr>
        <p:spPr>
          <a:xfrm>
            <a:off x="874713" y="4826000"/>
            <a:ext cx="4103687" cy="6477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9050">
            <a:solidFill>
              <a:srgbClr val="6A1C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Збільшення пенсій</a:t>
            </a:r>
            <a:endParaRPr b="0" i="0" sz="1800" u="none" cap="none" strike="noStrike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26" name="Google Shape;226;p13"/>
          <p:cNvSpPr/>
          <p:nvPr/>
        </p:nvSpPr>
        <p:spPr>
          <a:xfrm>
            <a:off x="1339850" y="5516563"/>
            <a:ext cx="4105275" cy="57626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9050">
            <a:solidFill>
              <a:srgbClr val="6A1C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Закон про будівництво житла для робітників</a:t>
            </a:r>
            <a:endParaRPr b="0" i="0" sz="1800" u="none" cap="none" strike="noStrike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27" name="Google Shape;227;p13"/>
          <p:cNvSpPr/>
          <p:nvPr/>
        </p:nvSpPr>
        <p:spPr>
          <a:xfrm>
            <a:off x="1825625" y="6165850"/>
            <a:ext cx="4330700" cy="6477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9050">
            <a:solidFill>
              <a:srgbClr val="6A1C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Встановлення дипломатичних відносин з СРСР</a:t>
            </a:r>
            <a:endParaRPr b="0" i="0" sz="1800" u="none" cap="none" strike="noStrike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28" name="Google Shape;228;p13"/>
          <p:cNvSpPr/>
          <p:nvPr/>
        </p:nvSpPr>
        <p:spPr>
          <a:xfrm>
            <a:off x="3203575" y="1863725"/>
            <a:ext cx="576263" cy="88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9050">
            <a:solidFill>
              <a:srgbClr val="6A1C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9" name="Google Shape;229;p13"/>
          <p:cNvCxnSpPr>
            <a:stCxn id="222" idx="2"/>
          </p:cNvCxnSpPr>
          <p:nvPr/>
        </p:nvCxnSpPr>
        <p:spPr>
          <a:xfrm flipH="1">
            <a:off x="3708450" y="3213100"/>
            <a:ext cx="1835100" cy="525600"/>
          </a:xfrm>
          <a:prstGeom prst="straightConnector1">
            <a:avLst/>
          </a:prstGeom>
          <a:noFill/>
          <a:ln cap="flat" cmpd="sng" w="100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30" name="Google Shape;230;p13"/>
          <p:cNvCxnSpPr>
            <a:stCxn id="222" idx="2"/>
          </p:cNvCxnSpPr>
          <p:nvPr/>
        </p:nvCxnSpPr>
        <p:spPr>
          <a:xfrm flipH="1">
            <a:off x="4378350" y="3213100"/>
            <a:ext cx="1165200" cy="1152600"/>
          </a:xfrm>
          <a:prstGeom prst="straightConnector1">
            <a:avLst/>
          </a:prstGeom>
          <a:noFill/>
          <a:ln cap="flat" cmpd="sng" w="100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31" name="Google Shape;231;p13"/>
          <p:cNvCxnSpPr>
            <a:stCxn id="222" idx="2"/>
          </p:cNvCxnSpPr>
          <p:nvPr/>
        </p:nvCxnSpPr>
        <p:spPr>
          <a:xfrm flipH="1">
            <a:off x="4978350" y="3213100"/>
            <a:ext cx="565200" cy="1612800"/>
          </a:xfrm>
          <a:prstGeom prst="straightConnector1">
            <a:avLst/>
          </a:prstGeom>
          <a:noFill/>
          <a:ln cap="flat" cmpd="sng" w="100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32" name="Google Shape;232;p13"/>
          <p:cNvCxnSpPr>
            <a:stCxn id="222" idx="2"/>
          </p:cNvCxnSpPr>
          <p:nvPr/>
        </p:nvCxnSpPr>
        <p:spPr>
          <a:xfrm flipH="1">
            <a:off x="5364150" y="3213100"/>
            <a:ext cx="179400" cy="2260500"/>
          </a:xfrm>
          <a:prstGeom prst="straightConnector1">
            <a:avLst/>
          </a:prstGeom>
          <a:noFill/>
          <a:ln cap="flat" cmpd="sng" w="100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33" name="Google Shape;233;p13"/>
          <p:cNvCxnSpPr>
            <a:stCxn id="222" idx="2"/>
          </p:cNvCxnSpPr>
          <p:nvPr/>
        </p:nvCxnSpPr>
        <p:spPr>
          <a:xfrm>
            <a:off x="5543550" y="3213100"/>
            <a:ext cx="324000" cy="2952900"/>
          </a:xfrm>
          <a:prstGeom prst="straightConnector1">
            <a:avLst/>
          </a:prstGeom>
          <a:noFill/>
          <a:ln cap="flat" cmpd="sng" w="100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4"/>
          <p:cNvSpPr txBox="1"/>
          <p:nvPr>
            <p:ph type="title"/>
          </p:nvPr>
        </p:nvSpPr>
        <p:spPr>
          <a:xfrm>
            <a:off x="467544" y="44624"/>
            <a:ext cx="8229600" cy="1008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orbel"/>
              <a:buNone/>
            </a:pPr>
            <a:r>
              <a:rPr lang="ru-RU" sz="2800"/>
              <a:t>Внутрішня політика лейбористських та консервативних урядів у 1920-х роках</a:t>
            </a:r>
            <a:endParaRPr sz="2800"/>
          </a:p>
        </p:txBody>
      </p:sp>
      <p:sp>
        <p:nvSpPr>
          <p:cNvPr id="239" name="Google Shape;239;p14"/>
          <p:cNvSpPr/>
          <p:nvPr/>
        </p:nvSpPr>
        <p:spPr>
          <a:xfrm>
            <a:off x="34925" y="1268413"/>
            <a:ext cx="3097213" cy="936625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9050">
            <a:solidFill>
              <a:srgbClr val="6A1C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Парламентські вибори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1924р</a:t>
            </a:r>
            <a:endParaRPr b="0" i="0" sz="1800" u="none" cap="none" strike="noStrike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40" name="Google Shape;240;p14"/>
          <p:cNvSpPr/>
          <p:nvPr/>
        </p:nvSpPr>
        <p:spPr>
          <a:xfrm>
            <a:off x="3924300" y="1268413"/>
            <a:ext cx="3024188" cy="1152525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9050">
            <a:solidFill>
              <a:srgbClr val="6A1C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Консервативний уряд С.Болдуїна</a:t>
            </a:r>
            <a:endParaRPr b="0" i="0" sz="1800" u="none" cap="none" strike="noStrike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1924 – 1929рр</a:t>
            </a:r>
            <a:endParaRPr b="0" i="0" sz="1800" u="none" cap="none" strike="noStrike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41" name="Google Shape;241;p14"/>
          <p:cNvSpPr/>
          <p:nvPr/>
        </p:nvSpPr>
        <p:spPr>
          <a:xfrm>
            <a:off x="3995738" y="2636838"/>
            <a:ext cx="2952750" cy="504825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9050">
            <a:solidFill>
              <a:srgbClr val="6A1C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Реформи</a:t>
            </a:r>
            <a:endParaRPr b="0" i="0" sz="1800" u="none" cap="none" strike="noStrike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42" name="Google Shape;242;p14"/>
          <p:cNvSpPr/>
          <p:nvPr/>
        </p:nvSpPr>
        <p:spPr>
          <a:xfrm>
            <a:off x="34925" y="3357563"/>
            <a:ext cx="3457575" cy="6477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9050">
            <a:solidFill>
              <a:srgbClr val="6A1C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Курс на стабілізацію економіки</a:t>
            </a:r>
            <a:endParaRPr b="0" i="0" sz="1800" u="none" cap="none" strike="noStrike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43" name="Google Shape;243;p14"/>
          <p:cNvSpPr/>
          <p:nvPr/>
        </p:nvSpPr>
        <p:spPr>
          <a:xfrm>
            <a:off x="323850" y="4076700"/>
            <a:ext cx="3671888" cy="6477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9050">
            <a:solidFill>
              <a:srgbClr val="6A1C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1927 – закон про конфлікти в промисловості</a:t>
            </a:r>
            <a:endParaRPr b="0" i="0" sz="1800" u="none" cap="none" strike="noStrike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44" name="Google Shape;244;p14"/>
          <p:cNvSpPr/>
          <p:nvPr/>
        </p:nvSpPr>
        <p:spPr>
          <a:xfrm>
            <a:off x="755650" y="4797425"/>
            <a:ext cx="4392613" cy="719138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9050">
            <a:solidFill>
              <a:srgbClr val="6A1C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6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Політика «мондизму» - зміцнення британської промисловості на світовому ринку</a:t>
            </a:r>
            <a:endParaRPr b="1" i="0" sz="1600" u="none" cap="none" strike="noStrike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245" name="Google Shape;24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48488" y="1266825"/>
            <a:ext cx="209550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4"/>
          <p:cNvSpPr/>
          <p:nvPr/>
        </p:nvSpPr>
        <p:spPr>
          <a:xfrm>
            <a:off x="2987675" y="5876925"/>
            <a:ext cx="5905500" cy="792163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9050">
            <a:solidFill>
              <a:srgbClr val="6A1C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На початок 1929р. за обсягами випуску промислової продукції Велика Британія досягла рівня 1913року.</a:t>
            </a:r>
            <a:endParaRPr b="0" i="0" sz="1800" u="none" cap="none" strike="noStrike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47" name="Google Shape;247;p14"/>
          <p:cNvSpPr/>
          <p:nvPr/>
        </p:nvSpPr>
        <p:spPr>
          <a:xfrm>
            <a:off x="3276600" y="1736725"/>
            <a:ext cx="503238" cy="10795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9050">
            <a:solidFill>
              <a:srgbClr val="6A1C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8" name="Google Shape;248;p14"/>
          <p:cNvCxnSpPr>
            <a:stCxn id="241" idx="2"/>
          </p:cNvCxnSpPr>
          <p:nvPr/>
        </p:nvCxnSpPr>
        <p:spPr>
          <a:xfrm flipH="1">
            <a:off x="3527513" y="3141663"/>
            <a:ext cx="1944600" cy="539700"/>
          </a:xfrm>
          <a:prstGeom prst="straightConnector1">
            <a:avLst/>
          </a:prstGeom>
          <a:noFill/>
          <a:ln cap="flat" cmpd="sng" w="100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49" name="Google Shape;249;p14"/>
          <p:cNvCxnSpPr>
            <a:stCxn id="241" idx="2"/>
          </p:cNvCxnSpPr>
          <p:nvPr/>
        </p:nvCxnSpPr>
        <p:spPr>
          <a:xfrm flipH="1">
            <a:off x="4067213" y="3141663"/>
            <a:ext cx="1404900" cy="1224000"/>
          </a:xfrm>
          <a:prstGeom prst="straightConnector1">
            <a:avLst/>
          </a:prstGeom>
          <a:noFill/>
          <a:ln cap="flat" cmpd="sng" w="100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50" name="Google Shape;250;p14"/>
          <p:cNvCxnSpPr>
            <a:stCxn id="241" idx="2"/>
          </p:cNvCxnSpPr>
          <p:nvPr/>
        </p:nvCxnSpPr>
        <p:spPr>
          <a:xfrm flipH="1">
            <a:off x="5076713" y="3141663"/>
            <a:ext cx="395400" cy="1582800"/>
          </a:xfrm>
          <a:prstGeom prst="straightConnector1">
            <a:avLst/>
          </a:prstGeom>
          <a:noFill/>
          <a:ln cap="flat" cmpd="sng" w="100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5"/>
          <p:cNvSpPr txBox="1"/>
          <p:nvPr>
            <p:ph type="title"/>
          </p:nvPr>
        </p:nvSpPr>
        <p:spPr>
          <a:xfrm>
            <a:off x="727558" y="244713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orbel"/>
              <a:buNone/>
            </a:pPr>
            <a:r>
              <a:rPr b="1" lang="ru-RU" sz="3200">
                <a:solidFill>
                  <a:srgbClr val="C00000"/>
                </a:solidFill>
              </a:rPr>
              <a:t>4-12 травня 1926 р. </a:t>
            </a:r>
            <a:r>
              <a:rPr lang="ru-RU" sz="3200">
                <a:solidFill>
                  <a:schemeClr val="dk1"/>
                </a:solidFill>
              </a:rPr>
              <a:t>– загальний страйк шахтарів у Великій Британії</a:t>
            </a:r>
            <a:endParaRPr sz="3200">
              <a:solidFill>
                <a:schemeClr val="dk1"/>
              </a:solidFill>
            </a:endParaRPr>
          </a:p>
        </p:txBody>
      </p:sp>
      <p:pic>
        <p:nvPicPr>
          <p:cNvPr descr="http://www.help-rus-student.ru/pictures/43/782_32.jpg" id="256" name="Google Shape;25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544" y="1412774"/>
            <a:ext cx="3792510" cy="2791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41553" y="1412775"/>
            <a:ext cx="4186931" cy="2791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87824" y="4283556"/>
            <a:ext cx="3251869" cy="25744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6"/>
          <p:cNvSpPr txBox="1"/>
          <p:nvPr>
            <p:ph type="title"/>
          </p:nvPr>
        </p:nvSpPr>
        <p:spPr>
          <a:xfrm>
            <a:off x="971600" y="188640"/>
            <a:ext cx="740664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orbel"/>
              <a:buNone/>
            </a:pPr>
            <a:r>
              <a:rPr lang="ru-RU"/>
              <a:t>Закон про трудові конфлікти і професійні союзи. 1927 р.</a:t>
            </a:r>
            <a:endParaRPr/>
          </a:p>
        </p:txBody>
      </p:sp>
      <p:sp>
        <p:nvSpPr>
          <p:cNvPr id="264" name="Google Shape;264;p16"/>
          <p:cNvSpPr txBox="1"/>
          <p:nvPr>
            <p:ph idx="1" type="body"/>
          </p:nvPr>
        </p:nvSpPr>
        <p:spPr>
          <a:xfrm>
            <a:off x="395536" y="1545000"/>
            <a:ext cx="8424936" cy="49083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55000" lnSpcReduction="20000"/>
          </a:bodyPr>
          <a:lstStyle/>
          <a:p>
            <a:pPr indent="0" lvl="0" marL="13716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9999"/>
              <a:buFont typeface="Noto Sans Symbols"/>
              <a:buNone/>
            </a:pPr>
            <a:r>
              <a:rPr lang="ru-RU" sz="3600">
                <a:solidFill>
                  <a:schemeClr val="dk1"/>
                </a:solidFill>
              </a:rPr>
              <a:t>1. Цим оголошується —</a:t>
            </a:r>
            <a:endParaRPr/>
          </a:p>
          <a:p>
            <a:pPr indent="0" lvl="0" marL="13716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9999"/>
              <a:buFont typeface="Noto Sans Symbols"/>
              <a:buNone/>
            </a:pPr>
            <a:r>
              <a:rPr lang="ru-RU" sz="3600">
                <a:solidFill>
                  <a:schemeClr val="dk1"/>
                </a:solidFill>
              </a:rPr>
              <a:t>а) що будь-який страйк є незаконним,   якщо (І) його метою не є сприяння врегулюванню трудового конфлікту…; (ІІ) якщо він задуманий і розрахований на те, щоб безпосередньо або через створення труднощів для суспільства застосувати примус стосовно уряду;</a:t>
            </a:r>
            <a:endParaRPr/>
          </a:p>
          <a:p>
            <a:pPr indent="0" lvl="0" marL="13716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9999"/>
              <a:buFont typeface="Noto Sans Symbols"/>
              <a:buNone/>
            </a:pPr>
            <a:r>
              <a:rPr lang="ru-RU" sz="3600">
                <a:solidFill>
                  <a:schemeClr val="dk1"/>
                </a:solidFill>
              </a:rPr>
              <a:t>б) що будь-який локаут є незаконним…</a:t>
            </a:r>
            <a:endParaRPr sz="3600">
              <a:solidFill>
                <a:schemeClr val="dk1"/>
              </a:solidFill>
            </a:endParaRPr>
          </a:p>
          <a:p>
            <a:pPr indent="0" lvl="0" marL="13716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9999"/>
              <a:buFont typeface="Noto Sans Symbols"/>
              <a:buNone/>
            </a:pPr>
            <a:r>
              <a:rPr lang="ru-RU" sz="3600">
                <a:solidFill>
                  <a:schemeClr val="dk1"/>
                </a:solidFill>
              </a:rPr>
              <a:t>2) Якщо будь-яка особа закликає, підбурює, спонукає інших осіб узяти участь у страйку або локауті,   який цим Актом оголошений незаконним, то така особа піддається дисциплінарним судом штрафові… або ув’язненню…</a:t>
            </a:r>
            <a:endParaRPr/>
          </a:p>
          <a:p>
            <a:pPr indent="0" lvl="0" marL="13716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9999"/>
              <a:buFont typeface="Noto Sans Symbols"/>
              <a:buNone/>
            </a:pPr>
            <a:r>
              <a:rPr lang="ru-RU" sz="3600">
                <a:solidFill>
                  <a:schemeClr val="dk1"/>
                </a:solidFill>
              </a:rPr>
              <a:t>4 — (І) Протизаконно вимагати від будь-якого члена профспілки робити внески в політичний фонд профспілки…</a:t>
            </a:r>
            <a:endParaRPr/>
          </a:p>
          <a:p>
            <a:pPr indent="0" lvl="0" marL="13716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9999"/>
              <a:buFont typeface="Noto Sans Symbols"/>
              <a:buNone/>
            </a:pPr>
            <a:r>
              <a:rPr lang="ru-RU" sz="3600">
                <a:solidFill>
                  <a:schemeClr val="dk1"/>
                </a:solidFill>
              </a:rPr>
              <a:t> </a:t>
            </a:r>
            <a:endParaRPr sz="3600">
              <a:solidFill>
                <a:schemeClr val="dk1"/>
              </a:solidFill>
            </a:endParaRPr>
          </a:p>
          <a:p>
            <a:pPr indent="0" lvl="0" marL="13716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9999"/>
              <a:buFont typeface="Noto Sans Symbols"/>
              <a:buNone/>
            </a:pPr>
            <a:r>
              <a:rPr b="1" i="1" lang="ru-RU" sz="3600">
                <a:solidFill>
                  <a:schemeClr val="dk1"/>
                </a:solidFill>
              </a:rPr>
              <a:t>Запитання до документа</a:t>
            </a:r>
            <a:endParaRPr b="1" i="1" sz="3600">
              <a:solidFill>
                <a:schemeClr val="dk1"/>
              </a:solidFill>
            </a:endParaRPr>
          </a:p>
          <a:p>
            <a:pPr indent="-411480" lvl="0" marL="54864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9999"/>
              <a:buFont typeface="Noto Sans Symbols"/>
              <a:buChar char="▣"/>
            </a:pPr>
            <a:r>
              <a:rPr lang="ru-RU" sz="3600">
                <a:solidFill>
                  <a:schemeClr val="dk1"/>
                </a:solidFill>
              </a:rPr>
              <a:t>1. Після яких подій і з якою метою було прийнято цей закон?</a:t>
            </a:r>
            <a:endParaRPr/>
          </a:p>
          <a:p>
            <a:pPr indent="-411480" lvl="0" marL="54864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9999"/>
              <a:buFont typeface="Noto Sans Symbols"/>
              <a:buChar char="▣"/>
            </a:pPr>
            <a:r>
              <a:rPr lang="ru-RU" sz="3600">
                <a:solidFill>
                  <a:schemeClr val="dk1"/>
                </a:solidFill>
              </a:rPr>
              <a:t>2. Які обмеження накладалися на профспілки цим законом?</a:t>
            </a:r>
            <a:endParaRPr sz="360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7"/>
          <p:cNvSpPr txBox="1"/>
          <p:nvPr>
            <p:ph type="title"/>
          </p:nvPr>
        </p:nvSpPr>
        <p:spPr>
          <a:xfrm>
            <a:off x="914400" y="274638"/>
            <a:ext cx="7772400" cy="7060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ru-RU">
                <a:solidFill>
                  <a:schemeClr val="dk1"/>
                </a:solidFill>
              </a:rPr>
              <a:t>«Велика депресія»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70" name="Google Shape;270;p17"/>
          <p:cNvSpPr txBox="1"/>
          <p:nvPr>
            <p:ph idx="1" type="body"/>
          </p:nvPr>
        </p:nvSpPr>
        <p:spPr>
          <a:xfrm>
            <a:off x="539552" y="1052736"/>
            <a:ext cx="8147248" cy="54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716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</a:pPr>
            <a:r>
              <a:rPr lang="ru-RU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Світова економічна криза далася взнаки у Великій Британії в першому кварталі 1930 р. Найбільш критичний момент в економіці настав навесні 1932 р., коли виробництво знизилося на 23 % від рівня 1929 р. Проте збитки були трохи меншими, ніж у США та Німеччині. Це пояснюється тим, що англійська промисловість розвивалась уповільненими темпами у першій половині 20-х років і тільки на початку 1925 р. досягла довоєнного рівня. Усі галузі економіки були охоплені глибокою кризою, особливо постраждали традиційні базові галузі: металургія, вугільна промисловість, суднобудування. Виплавка чавуну і сталі скоротилися майже вдвічі, випуск суден скоротився майже у 12 разів.</a:t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137160" lvl="0" marL="1714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</a:pPr>
            <a:r>
              <a:rPr lang="ru-RU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Дрібні фермери та орендарі розорялися, бо сільськогосподарська продукція впала в ціні в середньому на 1/3. За роки кризи посилилася залежність країни від постачання сировини та продовольства, експорт англійських товарів скоротився удвічі. На 2,5 млн тонн скоротився тоннаж британського торговельного флоту. У 1931 р. витрати Великої Британії вперше перевищили прибутки на 110 млн фунтів стерлінгів… Криза призвела до небаченого рівня безробіття. У 1932 р. кожний четвертий робітник (з них майже половина металургів, понад 1/3 шахтарів) залишився без роботи. Економічне життя в індустріальних центрах практично завмерло. …Виникали нові страйки, «голодні походи»…</a:t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55879" lvl="0" marL="1714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</a:pPr>
            <a:r>
              <a:t/>
            </a:r>
            <a:endParaRPr sz="16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8"/>
          <p:cNvSpPr txBox="1"/>
          <p:nvPr>
            <p:ph type="title"/>
          </p:nvPr>
        </p:nvSpPr>
        <p:spPr>
          <a:xfrm>
            <a:off x="892379" y="30753"/>
            <a:ext cx="740664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orbel"/>
              <a:buNone/>
            </a:pPr>
            <a:r>
              <a:rPr lang="ru-RU"/>
              <a:t>Велика Британія  у роки кризи</a:t>
            </a:r>
            <a:endParaRPr/>
          </a:p>
        </p:txBody>
      </p:sp>
      <p:sp>
        <p:nvSpPr>
          <p:cNvPr id="276" name="Google Shape;276;p18"/>
          <p:cNvSpPr txBox="1"/>
          <p:nvPr>
            <p:ph idx="1" type="body"/>
          </p:nvPr>
        </p:nvSpPr>
        <p:spPr>
          <a:xfrm>
            <a:off x="857250" y="1484784"/>
            <a:ext cx="3566160" cy="4595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11480" lvl="0" marL="5486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Noto Sans Symbols"/>
              <a:buChar char="▣"/>
            </a:pPr>
            <a:r>
              <a:rPr lang="ru-RU">
                <a:solidFill>
                  <a:schemeClr val="dk1"/>
                </a:solidFill>
              </a:rPr>
              <a:t>Початок 1930р. – економічна криза.</a:t>
            </a:r>
            <a:endParaRPr/>
          </a:p>
          <a:p>
            <a:pPr indent="-411480" lvl="0" marL="54864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Noto Sans Symbols"/>
              <a:buChar char="▣"/>
            </a:pPr>
            <a:r>
              <a:rPr lang="ru-RU">
                <a:solidFill>
                  <a:schemeClr val="dk1"/>
                </a:solidFill>
              </a:rPr>
              <a:t>1931р. – Р.Макдональд сформував «національний уряд» ( 1931 – 1935рр).</a:t>
            </a:r>
            <a:endParaRPr/>
          </a:p>
          <a:p>
            <a:pPr indent="-411480" lvl="0" marL="54864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Noto Sans Symbols"/>
              <a:buChar char="▣"/>
            </a:pPr>
            <a:r>
              <a:rPr lang="ru-RU">
                <a:solidFill>
                  <a:schemeClr val="dk1"/>
                </a:solidFill>
              </a:rPr>
              <a:t>Реформи: </a:t>
            </a:r>
            <a:endParaRPr/>
          </a:p>
          <a:p>
            <a:pPr indent="-411480" lvl="0" marL="54864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Noto Sans Symbols"/>
              <a:buChar char="❖"/>
            </a:pPr>
            <a:r>
              <a:rPr lang="ru-RU">
                <a:solidFill>
                  <a:schemeClr val="dk1"/>
                </a:solidFill>
              </a:rPr>
              <a:t>скасовано свободу торгівлі;</a:t>
            </a:r>
            <a:endParaRPr/>
          </a:p>
          <a:p>
            <a:pPr indent="-411480" lvl="0" marL="54864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Noto Sans Symbols"/>
              <a:buChar char="❖"/>
            </a:pPr>
            <a:r>
              <a:rPr lang="ru-RU">
                <a:solidFill>
                  <a:schemeClr val="dk1"/>
                </a:solidFill>
              </a:rPr>
              <a:t>Політика протекціонізму;</a:t>
            </a:r>
            <a:endParaRPr/>
          </a:p>
          <a:p>
            <a:pPr indent="-411480" lvl="0" marL="54864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Noto Sans Symbols"/>
              <a:buChar char="❖"/>
            </a:pPr>
            <a:r>
              <a:rPr lang="ru-RU">
                <a:solidFill>
                  <a:schemeClr val="dk1"/>
                </a:solidFill>
              </a:rPr>
              <a:t>Запровадження закону про економію;</a:t>
            </a:r>
            <a:endParaRPr/>
          </a:p>
          <a:p>
            <a:pPr indent="-411480" lvl="0" marL="54864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Noto Sans Symbols"/>
              <a:buChar char="❖"/>
            </a:pPr>
            <a:r>
              <a:rPr lang="ru-RU">
                <a:solidFill>
                  <a:schemeClr val="dk1"/>
                </a:solidFill>
              </a:rPr>
              <a:t>Створення стерлінгового блоку.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77" name="Google Shape;27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92080" y="1223009"/>
            <a:ext cx="3190875" cy="485775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18"/>
          <p:cNvSpPr/>
          <p:nvPr/>
        </p:nvSpPr>
        <p:spPr>
          <a:xfrm>
            <a:off x="5292080" y="6129428"/>
            <a:ext cx="3192463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Плакат „національного” уряду</a:t>
            </a:r>
            <a:endParaRPr/>
          </a:p>
        </p:txBody>
      </p:sp>
    </p:spTree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9"/>
          <p:cNvSpPr txBox="1"/>
          <p:nvPr>
            <p:ph type="title"/>
          </p:nvPr>
        </p:nvSpPr>
        <p:spPr>
          <a:xfrm>
            <a:off x="720090" y="360452"/>
            <a:ext cx="740664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orbel"/>
              <a:buNone/>
            </a:pPr>
            <a:r>
              <a:rPr lang="ru-RU"/>
              <a:t>Політика консервативного уряду Н.Чемберлена</a:t>
            </a:r>
            <a:endParaRPr/>
          </a:p>
        </p:txBody>
      </p:sp>
      <p:sp>
        <p:nvSpPr>
          <p:cNvPr id="284" name="Google Shape;284;p19"/>
          <p:cNvSpPr txBox="1"/>
          <p:nvPr>
            <p:ph idx="1" type="body"/>
          </p:nvPr>
        </p:nvSpPr>
        <p:spPr>
          <a:xfrm>
            <a:off x="857250" y="2057399"/>
            <a:ext cx="356616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11480" lvl="0" marL="5486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▣"/>
            </a:pPr>
            <a:r>
              <a:rPr lang="ru-RU" sz="2000">
                <a:solidFill>
                  <a:schemeClr val="dk1"/>
                </a:solidFill>
              </a:rPr>
              <a:t>Уряд Н.Чемберлена ( 1937 – 1940рр).</a:t>
            </a:r>
            <a:endParaRPr/>
          </a:p>
          <a:p>
            <a:pPr indent="-411480" lvl="0" marL="54864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▣"/>
            </a:pPr>
            <a:r>
              <a:rPr b="1" lang="ru-RU" sz="2000" u="sng">
                <a:solidFill>
                  <a:schemeClr val="dk1"/>
                </a:solidFill>
              </a:rPr>
              <a:t>Реформи:</a:t>
            </a:r>
            <a:endParaRPr/>
          </a:p>
          <a:p>
            <a:pPr indent="-411480" lvl="0" marL="54864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lang="ru-RU" sz="2000">
                <a:solidFill>
                  <a:schemeClr val="dk1"/>
                </a:solidFill>
              </a:rPr>
              <a:t>Мілітаризація економіки;</a:t>
            </a:r>
            <a:endParaRPr/>
          </a:p>
          <a:p>
            <a:pPr indent="-411480" lvl="0" marL="54864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lang="ru-RU" sz="2000">
                <a:solidFill>
                  <a:schemeClr val="dk1"/>
                </a:solidFill>
              </a:rPr>
              <a:t>Зміцнення позицій приватного капіталу, монополій;</a:t>
            </a:r>
            <a:endParaRPr/>
          </a:p>
          <a:p>
            <a:pPr indent="-411480" lvl="0" marL="54864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lang="ru-RU" sz="2000">
                <a:solidFill>
                  <a:schemeClr val="dk1"/>
                </a:solidFill>
              </a:rPr>
              <a:t>Політика «умиротворення»;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285" name="Google Shape;28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20072" y="1700808"/>
            <a:ext cx="3429000" cy="434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0"/>
          <p:cNvSpPr txBox="1"/>
          <p:nvPr>
            <p:ph type="title"/>
          </p:nvPr>
        </p:nvSpPr>
        <p:spPr>
          <a:xfrm>
            <a:off x="395536" y="44624"/>
            <a:ext cx="8229600" cy="792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orbel"/>
              <a:buNone/>
            </a:pPr>
            <a:r>
              <a:rPr lang="ru-RU" sz="2800"/>
              <a:t>Спроби реформування Британської імперії</a:t>
            </a:r>
            <a:endParaRPr sz="2800"/>
          </a:p>
        </p:txBody>
      </p:sp>
      <p:sp>
        <p:nvSpPr>
          <p:cNvPr id="291" name="Google Shape;291;p20"/>
          <p:cNvSpPr/>
          <p:nvPr/>
        </p:nvSpPr>
        <p:spPr>
          <a:xfrm>
            <a:off x="0" y="873125"/>
            <a:ext cx="3744913" cy="1042988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9050">
            <a:solidFill>
              <a:srgbClr val="6A1C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Англійські домініони: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Канада, Австралія, Ірландія, Нова Зеландія, Південно – Африканський союз</a:t>
            </a:r>
            <a:endParaRPr b="1" sz="16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92" name="Google Shape;292;p20"/>
          <p:cNvSpPr/>
          <p:nvPr/>
        </p:nvSpPr>
        <p:spPr>
          <a:xfrm>
            <a:off x="5256213" y="765175"/>
            <a:ext cx="3887787" cy="503238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9050">
            <a:solidFill>
              <a:srgbClr val="6A1C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Вагомий внесок у боротьбі проти Німеччини</a:t>
            </a:r>
            <a:endParaRPr b="1" sz="16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93" name="Google Shape;293;p20"/>
          <p:cNvSpPr/>
          <p:nvPr/>
        </p:nvSpPr>
        <p:spPr>
          <a:xfrm>
            <a:off x="5259388" y="1395413"/>
            <a:ext cx="3887787" cy="53975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9050">
            <a:solidFill>
              <a:srgbClr val="6A1C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Здатність забезпечити оборону країн власними силами</a:t>
            </a:r>
            <a:endParaRPr b="1" sz="16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94" name="Google Shape;294;p20"/>
          <p:cNvSpPr/>
          <p:nvPr/>
        </p:nvSpPr>
        <p:spPr>
          <a:xfrm>
            <a:off x="0" y="2133600"/>
            <a:ext cx="3744913" cy="6477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9050">
            <a:solidFill>
              <a:srgbClr val="6A1C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Звільнення від британської опіки</a:t>
            </a:r>
            <a:endParaRPr b="1" sz="16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95" name="Google Shape;295;p20"/>
          <p:cNvSpPr/>
          <p:nvPr/>
        </p:nvSpPr>
        <p:spPr>
          <a:xfrm>
            <a:off x="0" y="3141663"/>
            <a:ext cx="4140200" cy="100806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9050">
            <a:solidFill>
              <a:srgbClr val="6A1C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У 1917 р. на імперській конференції було оголошено, що домініони стануть "самостійними державами Співдружності імперії". </a:t>
            </a:r>
            <a:endParaRPr/>
          </a:p>
        </p:txBody>
      </p:sp>
      <p:sp>
        <p:nvSpPr>
          <p:cNvPr id="296" name="Google Shape;296;p20"/>
          <p:cNvSpPr/>
          <p:nvPr/>
        </p:nvSpPr>
        <p:spPr>
          <a:xfrm>
            <a:off x="4427538" y="3141663"/>
            <a:ext cx="2376487" cy="100806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9050">
            <a:solidFill>
              <a:srgbClr val="6A1C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Домініони стали учасниками Паризької мирної конференції</a:t>
            </a:r>
            <a:endParaRPr b="1" sz="14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97" name="Google Shape;297;p20"/>
          <p:cNvSpPr/>
          <p:nvPr/>
        </p:nvSpPr>
        <p:spPr>
          <a:xfrm>
            <a:off x="6988175" y="3136900"/>
            <a:ext cx="2159000" cy="1008063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9050">
            <a:solidFill>
              <a:srgbClr val="6A1C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Домінаони стали членами Ліги Націй.</a:t>
            </a:r>
            <a:endParaRPr/>
          </a:p>
        </p:txBody>
      </p:sp>
      <p:sp>
        <p:nvSpPr>
          <p:cNvPr id="298" name="Google Shape;298;p20"/>
          <p:cNvSpPr/>
          <p:nvPr/>
        </p:nvSpPr>
        <p:spPr>
          <a:xfrm>
            <a:off x="5256213" y="2133600"/>
            <a:ext cx="3860800" cy="503238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9050">
            <a:solidFill>
              <a:srgbClr val="6A1C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Власна зовнішня політика</a:t>
            </a:r>
            <a:endParaRPr b="1" sz="16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99" name="Google Shape;299;p20"/>
          <p:cNvSpPr/>
          <p:nvPr/>
        </p:nvSpPr>
        <p:spPr>
          <a:xfrm>
            <a:off x="182563" y="4365625"/>
            <a:ext cx="8929687" cy="719138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9050">
            <a:solidFill>
              <a:srgbClr val="6A1C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На імперській конференції 1926 р. визнавалася незалежність домініонів</a:t>
            </a:r>
            <a:endParaRPr b="1" sz="16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00" name="Google Shape;300;p20"/>
          <p:cNvSpPr/>
          <p:nvPr/>
        </p:nvSpPr>
        <p:spPr>
          <a:xfrm>
            <a:off x="155575" y="5373688"/>
            <a:ext cx="8928100" cy="50323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9050">
            <a:solidFill>
              <a:srgbClr val="6A1C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На конференції 1930 р. було визнано право домініонів на відокремлення</a:t>
            </a:r>
            <a:r>
              <a:rPr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301" name="Google Shape;301;p20"/>
          <p:cNvSpPr/>
          <p:nvPr/>
        </p:nvSpPr>
        <p:spPr>
          <a:xfrm>
            <a:off x="197589" y="6093296"/>
            <a:ext cx="8880475" cy="72008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9050">
            <a:solidFill>
              <a:srgbClr val="6A1C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1931р. – ухвалення Вестмінстерського статуту – уточнення повноважень парламентів домініонів. Британська імперія перетворилась на Британську Співдружність</a:t>
            </a:r>
            <a:endParaRPr b="1" sz="16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302" name="Google Shape;302;p20"/>
          <p:cNvCxnSpPr>
            <a:stCxn id="291" idx="3"/>
          </p:cNvCxnSpPr>
          <p:nvPr/>
        </p:nvCxnSpPr>
        <p:spPr>
          <a:xfrm flipH="1" rot="10800000">
            <a:off x="3744913" y="1015119"/>
            <a:ext cx="1403400" cy="379500"/>
          </a:xfrm>
          <a:prstGeom prst="straightConnector1">
            <a:avLst/>
          </a:prstGeom>
          <a:noFill/>
          <a:ln cap="flat" cmpd="sng" w="100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03" name="Google Shape;303;p20"/>
          <p:cNvCxnSpPr>
            <a:stCxn id="291" idx="3"/>
          </p:cNvCxnSpPr>
          <p:nvPr/>
        </p:nvCxnSpPr>
        <p:spPr>
          <a:xfrm>
            <a:off x="3744913" y="1394619"/>
            <a:ext cx="1403400" cy="270000"/>
          </a:xfrm>
          <a:prstGeom prst="straightConnector1">
            <a:avLst/>
          </a:prstGeom>
          <a:noFill/>
          <a:ln cap="flat" cmpd="sng" w="100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304" name="Google Shape;304;p20"/>
          <p:cNvSpPr/>
          <p:nvPr/>
        </p:nvSpPr>
        <p:spPr>
          <a:xfrm>
            <a:off x="1619250" y="1935163"/>
            <a:ext cx="73025" cy="198437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9050">
            <a:solidFill>
              <a:srgbClr val="6A1C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5" name="Google Shape;305;p20"/>
          <p:cNvCxnSpPr>
            <a:stCxn id="294" idx="3"/>
          </p:cNvCxnSpPr>
          <p:nvPr/>
        </p:nvCxnSpPr>
        <p:spPr>
          <a:xfrm>
            <a:off x="3744913" y="2457450"/>
            <a:ext cx="1403400" cy="0"/>
          </a:xfrm>
          <a:prstGeom prst="straightConnector1">
            <a:avLst/>
          </a:prstGeom>
          <a:noFill/>
          <a:ln cap="flat" cmpd="sng" w="100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06" name="Google Shape;306;p20"/>
          <p:cNvCxnSpPr>
            <a:stCxn id="294" idx="3"/>
          </p:cNvCxnSpPr>
          <p:nvPr/>
        </p:nvCxnSpPr>
        <p:spPr>
          <a:xfrm>
            <a:off x="3744913" y="2457450"/>
            <a:ext cx="3243300" cy="679500"/>
          </a:xfrm>
          <a:prstGeom prst="straightConnector1">
            <a:avLst/>
          </a:prstGeom>
          <a:noFill/>
          <a:ln cap="flat" cmpd="sng" w="100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07" name="Google Shape;307;p20"/>
          <p:cNvCxnSpPr>
            <a:stCxn id="294" idx="3"/>
          </p:cNvCxnSpPr>
          <p:nvPr/>
        </p:nvCxnSpPr>
        <p:spPr>
          <a:xfrm>
            <a:off x="3744913" y="2457450"/>
            <a:ext cx="1514400" cy="611100"/>
          </a:xfrm>
          <a:prstGeom prst="straightConnector1">
            <a:avLst/>
          </a:prstGeom>
          <a:noFill/>
          <a:ln cap="flat" cmpd="sng" w="100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08" name="Google Shape;308;p20"/>
          <p:cNvCxnSpPr>
            <a:stCxn id="294" idx="2"/>
          </p:cNvCxnSpPr>
          <p:nvPr/>
        </p:nvCxnSpPr>
        <p:spPr>
          <a:xfrm>
            <a:off x="1872457" y="2781300"/>
            <a:ext cx="0" cy="287400"/>
          </a:xfrm>
          <a:prstGeom prst="straightConnector1">
            <a:avLst/>
          </a:prstGeom>
          <a:noFill/>
          <a:ln cap="flat" cmpd="sng" w="100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1"/>
          <p:cNvSpPr txBox="1"/>
          <p:nvPr/>
        </p:nvSpPr>
        <p:spPr>
          <a:xfrm>
            <a:off x="179512" y="188640"/>
            <a:ext cx="896448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1931 р. Британська імперія перетворилась на Британську Співдружність.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:\работа\презентации\мои\Всесвітня Історія\Англія\800px-Commonwealth_of_Nations.svg_1.png" id="314" name="Google Shape;31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99150" y="1268760"/>
            <a:ext cx="9921812" cy="5035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orbel"/>
              <a:buNone/>
            </a:pPr>
            <a:r>
              <a:rPr lang="ru-RU"/>
              <a:t>План</a:t>
            </a:r>
            <a:endParaRPr/>
          </a:p>
        </p:txBody>
      </p:sp>
      <p:sp>
        <p:nvSpPr>
          <p:cNvPr id="94" name="Google Shape;94;p2"/>
          <p:cNvSpPr txBox="1"/>
          <p:nvPr>
            <p:ph idx="1" type="body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AutoNum type="arabicPeriod"/>
            </a:pPr>
            <a:r>
              <a:rPr lang="ru-RU" sz="2400">
                <a:solidFill>
                  <a:schemeClr val="dk1"/>
                </a:solidFill>
              </a:rPr>
              <a:t>Становище країни після Першої світової війни.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AutoNum type="arabicPeriod"/>
            </a:pPr>
            <a:r>
              <a:rPr lang="ru-RU" sz="2400">
                <a:solidFill>
                  <a:schemeClr val="dk1"/>
                </a:solidFill>
              </a:rPr>
              <a:t>Внутрішня політика лейбористських та консервативних урядів.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AutoNum type="arabicPeriod"/>
            </a:pPr>
            <a:r>
              <a:rPr lang="ru-RU" sz="2400">
                <a:solidFill>
                  <a:schemeClr val="dk1"/>
                </a:solidFill>
              </a:rPr>
              <a:t>Загальний страйк шахтарів. Події 1925 – 1926років.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AutoNum type="arabicPeriod"/>
            </a:pPr>
            <a:r>
              <a:rPr lang="ru-RU" sz="2400">
                <a:solidFill>
                  <a:schemeClr val="dk1"/>
                </a:solidFill>
              </a:rPr>
              <a:t>Велика Британія  у роки кризи.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AutoNum type="arabicPeriod"/>
            </a:pPr>
            <a:r>
              <a:rPr lang="ru-RU" sz="2400">
                <a:solidFill>
                  <a:schemeClr val="dk1"/>
                </a:solidFill>
              </a:rPr>
              <a:t>Спроби реформування Британської імперії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None/>
            </a:pPr>
            <a:r>
              <a:rPr lang="ru-RU" sz="2400">
                <a:solidFill>
                  <a:schemeClr val="dk1"/>
                </a:solidFill>
              </a:rPr>
              <a:t> 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:\работа\презентации\мои\Всесвітня Історія\Англія\1229440100_3d856b67.jpg" id="319" name="Google Shape;31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20530" y="381000"/>
            <a:ext cx="4286250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22"/>
          <p:cNvSpPr txBox="1"/>
          <p:nvPr/>
        </p:nvSpPr>
        <p:spPr>
          <a:xfrm>
            <a:off x="755576" y="4221088"/>
            <a:ext cx="8280920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Ірландська республіканська армія, створена партією Шін Фейн в 1918 р. для боротьби за незалежність Ірландії.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:\работа\презентации\мои\Всесвітня Історія\Англія\1355306977.jpg" id="325" name="Google Shape;325;p23"/>
          <p:cNvPicPr preferRelativeResize="0"/>
          <p:nvPr/>
        </p:nvPicPr>
        <p:blipFill rotWithShape="1">
          <a:blip r:embed="rId3">
            <a:alphaModFix/>
          </a:blip>
          <a:srcRect b="0" l="0" r="8565" t="0"/>
          <a:stretch/>
        </p:blipFill>
        <p:spPr>
          <a:xfrm>
            <a:off x="3635896" y="248568"/>
            <a:ext cx="5422900" cy="635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23"/>
          <p:cNvSpPr txBox="1"/>
          <p:nvPr/>
        </p:nvSpPr>
        <p:spPr>
          <a:xfrm>
            <a:off x="323528" y="422746"/>
            <a:ext cx="3096344" cy="4401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В 1921 р.  </a:t>
            </a: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був підписаний британо-ірландський договір про </a:t>
            </a:r>
            <a:r>
              <a:rPr b="1" lang="ru-RU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надання незалежності південній частині Ірландії.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Шість північних графств Ольстеру залишилися в складі Британії. Після цього офіційна назва країни – </a:t>
            </a:r>
            <a:r>
              <a:rPr b="1" lang="ru-RU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Сполучене Королівство Великої Британії та Північної Ірландії</a:t>
            </a:r>
            <a:endParaRPr b="1" sz="2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4"/>
          <p:cNvSpPr txBox="1"/>
          <p:nvPr>
            <p:ph type="title"/>
          </p:nvPr>
        </p:nvSpPr>
        <p:spPr>
          <a:xfrm>
            <a:off x="868680" y="260648"/>
            <a:ext cx="740664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orbel"/>
              <a:buNone/>
            </a:pPr>
            <a:r>
              <a:rPr lang="ru-RU"/>
              <a:t>Угода між Великобританією та Ірландією. 6 грудня 1921 р.</a:t>
            </a:r>
            <a:endParaRPr/>
          </a:p>
        </p:txBody>
      </p:sp>
      <p:sp>
        <p:nvSpPr>
          <p:cNvPr id="332" name="Google Shape;332;p24"/>
          <p:cNvSpPr txBox="1"/>
          <p:nvPr>
            <p:ph idx="1" type="body"/>
          </p:nvPr>
        </p:nvSpPr>
        <p:spPr>
          <a:xfrm>
            <a:off x="457200" y="1617008"/>
            <a:ext cx="8229600" cy="5053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40000" lnSpcReduction="20000"/>
          </a:bodyPr>
          <a:lstStyle/>
          <a:p>
            <a:pPr indent="0" lvl="0" marL="13716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to Sans Symbols"/>
              <a:buNone/>
            </a:pPr>
            <a:r>
              <a:rPr lang="ru-RU" sz="5000">
                <a:solidFill>
                  <a:srgbClr val="002060"/>
                </a:solidFill>
              </a:rPr>
              <a:t>1. Ірландія матиме той самий конституційний сттус у товаристві націй,  який називається Британською імперією,  що й домініон Канада, Австралійський Союз, домініон Нова Зеландія й Південно-Африканський Союз, із парламентом, що має право видавати закони з метою збереження миру, порядку і доброго врядування в Ірландії, та з виконавчою владою, відповідальною перед цим парламентом; і вона називатиметься й буде Ірландською вільною державою...</a:t>
            </a:r>
            <a:endParaRPr sz="5000">
              <a:solidFill>
                <a:srgbClr val="002060"/>
              </a:solidFill>
            </a:endParaRPr>
          </a:p>
          <a:p>
            <a:pPr indent="0" lvl="0" marL="13716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to Sans Symbols"/>
              <a:buNone/>
            </a:pPr>
            <a:r>
              <a:rPr lang="ru-RU" sz="5000">
                <a:solidFill>
                  <a:srgbClr val="002060"/>
                </a:solidFill>
              </a:rPr>
              <a:t>6. Аж до укладення такої угоди між Британським та Ірландським урядами,  за  якою Ірландська вільна держава візьме на себе свою власну берегову оборону, оборону Великобританії та Ірландії з боку моря візьмуть на себе імперські сили Його Величності...</a:t>
            </a:r>
            <a:endParaRPr sz="5000">
              <a:solidFill>
                <a:srgbClr val="002060"/>
              </a:solidFill>
            </a:endParaRPr>
          </a:p>
          <a:p>
            <a:pPr indent="0" lvl="0" marL="13716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to Sans Symbols"/>
              <a:buNone/>
            </a:pPr>
            <a:r>
              <a:rPr lang="ru-RU" sz="5000">
                <a:solidFill>
                  <a:srgbClr val="002060"/>
                </a:solidFill>
              </a:rPr>
              <a:t>9. Порти Великобританії та Ірландської вільної держави будуть повністю відкриті для кораблів іншої країни зі сплатою встановленого портового та інших зборів.</a:t>
            </a:r>
            <a:endParaRPr/>
          </a:p>
          <a:p>
            <a:pPr indent="0" lvl="0" marL="13716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to Sans Symbols"/>
              <a:buNone/>
            </a:pPr>
            <a:r>
              <a:t/>
            </a:r>
            <a:endParaRPr b="1" sz="4500"/>
          </a:p>
          <a:p>
            <a:pPr indent="0" lvl="0" marL="13716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to Sans Symbols"/>
              <a:buNone/>
            </a:pPr>
            <a:r>
              <a:rPr b="1" lang="ru-RU" sz="4500"/>
              <a:t>Запитання до документа</a:t>
            </a:r>
            <a:endParaRPr b="1" sz="4500"/>
          </a:p>
          <a:p>
            <a:pPr indent="0" lvl="0" marL="13716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to Sans Symbols"/>
              <a:buNone/>
            </a:pPr>
            <a:r>
              <a:rPr lang="ru-RU" sz="4500"/>
              <a:t>1. Чим було викликано появу цієї угоди між Великобританією та Ірландією?</a:t>
            </a:r>
            <a:endParaRPr sz="4500"/>
          </a:p>
          <a:p>
            <a:pPr indent="0" lvl="0" marL="13716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to Sans Symbols"/>
              <a:buNone/>
            </a:pPr>
            <a:r>
              <a:rPr lang="ru-RU" sz="4500"/>
              <a:t>2. Що мала на меті Великобританія, підписуючи цю угоду?</a:t>
            </a:r>
            <a:endParaRPr/>
          </a:p>
        </p:txBody>
      </p:sp>
    </p:spTree>
  </p:cSld>
  <p:clrMapOvr>
    <a:masterClrMapping/>
  </p:clrMapOvr>
  <p:transition spd="slow"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5"/>
          <p:cNvSpPr txBox="1"/>
          <p:nvPr/>
        </p:nvSpPr>
        <p:spPr>
          <a:xfrm>
            <a:off x="193739" y="476671"/>
            <a:ext cx="3888432" cy="40318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Династична криза </a:t>
            </a:r>
            <a:endParaRPr i="1"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1936 р. – король Едуард VIII вибрав одруження з американкою Уолліс Сімпсон, а не корону.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:\работа\презентации\мои\Всесвітня Історія\Англія\1287555540_rrrisr-sryossrrrye-2.png" id="338" name="Google Shape;33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2171" y="78573"/>
            <a:ext cx="5067300" cy="673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:\работа\презентации\мои\Всесвітня Історія\Англія\king_george_vi_as_duke_of_york-large.jpg" id="343" name="Google Shape;34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528" y="116632"/>
            <a:ext cx="5724298" cy="6395864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26"/>
          <p:cNvSpPr txBox="1"/>
          <p:nvPr/>
        </p:nvSpPr>
        <p:spPr>
          <a:xfrm>
            <a:off x="6444208" y="1052736"/>
            <a:ext cx="2088232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Король Георг VI правив Британією до 1952 р.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 txBox="1"/>
          <p:nvPr>
            <p:ph type="title"/>
          </p:nvPr>
        </p:nvSpPr>
        <p:spPr>
          <a:xfrm>
            <a:off x="1584960" y="404664"/>
            <a:ext cx="740664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orbel"/>
              <a:buNone/>
            </a:pPr>
            <a:r>
              <a:rPr lang="ru-RU"/>
              <a:t>Опорні поняття і дати</a:t>
            </a:r>
            <a:endParaRPr/>
          </a:p>
        </p:txBody>
      </p:sp>
      <p:sp>
        <p:nvSpPr>
          <p:cNvPr id="100" name="Google Shape;100;p3"/>
          <p:cNvSpPr txBox="1"/>
          <p:nvPr>
            <p:ph idx="1" type="body"/>
          </p:nvPr>
        </p:nvSpPr>
        <p:spPr>
          <a:xfrm>
            <a:off x="107950" y="1600200"/>
            <a:ext cx="438785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11480" lvl="0" marL="5486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Noto Sans Symbols"/>
              <a:buChar char="▣"/>
            </a:pPr>
            <a:r>
              <a:rPr lang="ru-RU" sz="2800">
                <a:solidFill>
                  <a:schemeClr val="dk1"/>
                </a:solidFill>
              </a:rPr>
              <a:t>Опорні поняття:</a:t>
            </a:r>
            <a:endParaRPr/>
          </a:p>
          <a:p>
            <a:pPr indent="-411480" lvl="0" marL="54864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Noto Sans Symbols"/>
              <a:buChar char="▣"/>
            </a:pPr>
            <a:r>
              <a:rPr lang="ru-RU" sz="2800">
                <a:solidFill>
                  <a:schemeClr val="dk1"/>
                </a:solidFill>
              </a:rPr>
              <a:t>Домініон;</a:t>
            </a:r>
            <a:endParaRPr/>
          </a:p>
          <a:p>
            <a:pPr indent="-411480" lvl="0" marL="54864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Noto Sans Symbols"/>
              <a:buChar char="▣"/>
            </a:pPr>
            <a:r>
              <a:rPr lang="ru-RU" sz="2800">
                <a:solidFill>
                  <a:schemeClr val="dk1"/>
                </a:solidFill>
              </a:rPr>
              <a:t>Британська Співдружність;</a:t>
            </a:r>
            <a:endParaRPr/>
          </a:p>
        </p:txBody>
      </p:sp>
      <p:sp>
        <p:nvSpPr>
          <p:cNvPr id="101" name="Google Shape;101;p3"/>
          <p:cNvSpPr txBox="1"/>
          <p:nvPr>
            <p:ph idx="2" type="body"/>
          </p:nvPr>
        </p:nvSpPr>
        <p:spPr>
          <a:xfrm>
            <a:off x="4284663" y="1600200"/>
            <a:ext cx="4706937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11480" lvl="0" marL="5486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▣"/>
            </a:pPr>
            <a:r>
              <a:rPr lang="ru-RU" sz="2400">
                <a:solidFill>
                  <a:schemeClr val="dk1"/>
                </a:solidFill>
              </a:rPr>
              <a:t>Опорні дати:</a:t>
            </a:r>
            <a:endParaRPr/>
          </a:p>
          <a:p>
            <a:pPr indent="-411480" lvl="0" marL="54864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▣"/>
            </a:pPr>
            <a:r>
              <a:rPr lang="ru-RU" sz="2400">
                <a:solidFill>
                  <a:schemeClr val="dk1"/>
                </a:solidFill>
              </a:rPr>
              <a:t>1924 р. - перший лейбористський уряд.</a:t>
            </a:r>
            <a:endParaRPr/>
          </a:p>
          <a:p>
            <a:pPr indent="-289560" lvl="0" marL="54864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-411480" lvl="0" marL="54864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▣"/>
            </a:pPr>
            <a:r>
              <a:rPr lang="ru-RU" sz="2400">
                <a:solidFill>
                  <a:schemeClr val="dk1"/>
                </a:solidFill>
              </a:rPr>
              <a:t>1926 р. -  загальний страйк у Великобританії.</a:t>
            </a:r>
            <a:endParaRPr/>
          </a:p>
          <a:p>
            <a:pPr indent="-289560" lvl="0" marL="54864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-411480" lvl="0" marL="54864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▣"/>
            </a:pPr>
            <a:r>
              <a:rPr lang="ru-RU" sz="2400">
                <a:solidFill>
                  <a:schemeClr val="dk1"/>
                </a:solidFill>
              </a:rPr>
              <a:t>1931 р. -  Вестмінстерський статут. Оформлено Британську Співдружність.</a:t>
            </a:r>
            <a:endParaRPr/>
          </a:p>
          <a:p>
            <a:pPr indent="-289560" lvl="0" marL="54864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"/>
          <p:cNvSpPr txBox="1"/>
          <p:nvPr>
            <p:ph type="title"/>
          </p:nvPr>
        </p:nvSpPr>
        <p:spPr>
          <a:xfrm>
            <a:off x="1156018" y="199391"/>
            <a:ext cx="740664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orbel"/>
              <a:buNone/>
            </a:pPr>
            <a:r>
              <a:rPr lang="ru-RU"/>
              <a:t>Наслідки Першої світової війни для Великої Британії</a:t>
            </a:r>
            <a:endParaRPr/>
          </a:p>
        </p:txBody>
      </p:sp>
      <p:sp>
        <p:nvSpPr>
          <p:cNvPr id="112" name="Google Shape;112;p7"/>
          <p:cNvSpPr/>
          <p:nvPr/>
        </p:nvSpPr>
        <p:spPr>
          <a:xfrm>
            <a:off x="2592388" y="1592263"/>
            <a:ext cx="4679950" cy="504825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9050">
            <a:solidFill>
              <a:srgbClr val="6A1C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Соціально - політичні</a:t>
            </a:r>
            <a:endParaRPr b="0" i="0" sz="1800" u="none" cap="none" strike="noStrike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13" name="Google Shape;113;p7"/>
          <p:cNvSpPr/>
          <p:nvPr/>
        </p:nvSpPr>
        <p:spPr>
          <a:xfrm>
            <a:off x="179388" y="2708275"/>
            <a:ext cx="3600450" cy="865188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9050">
            <a:solidFill>
              <a:srgbClr val="6A1C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Втрата позиції фінансово – економічного світового лідера</a:t>
            </a:r>
            <a:endParaRPr b="0" i="0" sz="1800" u="none" cap="none" strike="noStrike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14" name="Google Shape;114;p7"/>
          <p:cNvSpPr/>
          <p:nvPr/>
        </p:nvSpPr>
        <p:spPr>
          <a:xfrm>
            <a:off x="5580063" y="2708275"/>
            <a:ext cx="3313112" cy="865188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9050">
            <a:solidFill>
              <a:srgbClr val="6A1C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Перетворення в країну боржника</a:t>
            </a:r>
            <a:endParaRPr b="0" i="0" sz="1800" u="none" cap="none" strike="noStrike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15" name="Google Shape;115;p7"/>
          <p:cNvSpPr/>
          <p:nvPr/>
        </p:nvSpPr>
        <p:spPr>
          <a:xfrm>
            <a:off x="539750" y="3860800"/>
            <a:ext cx="3527425" cy="8636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9050">
            <a:solidFill>
              <a:srgbClr val="6A1C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Активізація національно – визвольних рухів в колоніях</a:t>
            </a:r>
            <a:endParaRPr b="0" i="0" sz="1800" u="none" cap="none" strike="noStrike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16" name="Google Shape;116;p7"/>
          <p:cNvSpPr/>
          <p:nvPr/>
        </p:nvSpPr>
        <p:spPr>
          <a:xfrm>
            <a:off x="5219700" y="3860800"/>
            <a:ext cx="3455988" cy="8636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9050">
            <a:solidFill>
              <a:srgbClr val="6A1C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Посилення страйкового руху</a:t>
            </a:r>
            <a:endParaRPr b="0" i="0" sz="1800" u="none" cap="none" strike="noStrike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17" name="Google Shape;117;p7"/>
          <p:cNvSpPr/>
          <p:nvPr/>
        </p:nvSpPr>
        <p:spPr>
          <a:xfrm>
            <a:off x="900113" y="4941888"/>
            <a:ext cx="3527425" cy="790575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9050">
            <a:solidFill>
              <a:srgbClr val="6A1C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Зростання впливу лейбористської партії</a:t>
            </a:r>
            <a:endParaRPr b="0" i="0" sz="1800" u="none" cap="none" strike="noStrike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18" name="Google Shape;118;p7"/>
          <p:cNvSpPr/>
          <p:nvPr/>
        </p:nvSpPr>
        <p:spPr>
          <a:xfrm>
            <a:off x="5003800" y="4941888"/>
            <a:ext cx="3313113" cy="790575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9050">
            <a:solidFill>
              <a:srgbClr val="6A1C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Надання Ірландії статусу домініону 1921р</a:t>
            </a:r>
            <a:endParaRPr b="0" i="0" sz="1800" u="none" cap="none" strike="noStrike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19" name="Google Shape;119;p7"/>
          <p:cNvSpPr/>
          <p:nvPr/>
        </p:nvSpPr>
        <p:spPr>
          <a:xfrm>
            <a:off x="3024188" y="5926086"/>
            <a:ext cx="3600450" cy="720725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9050">
            <a:solidFill>
              <a:srgbClr val="6A1C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1918р. – надання жінкам виборчих прав з 30 років</a:t>
            </a:r>
            <a:endParaRPr b="0" i="0" sz="1800" u="none" cap="none" strike="noStrike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120" name="Google Shape;120;p7"/>
          <p:cNvCxnSpPr>
            <a:stCxn id="112" idx="2"/>
          </p:cNvCxnSpPr>
          <p:nvPr/>
        </p:nvCxnSpPr>
        <p:spPr>
          <a:xfrm flipH="1">
            <a:off x="3959163" y="2097088"/>
            <a:ext cx="973200" cy="792300"/>
          </a:xfrm>
          <a:prstGeom prst="straightConnector1">
            <a:avLst/>
          </a:prstGeom>
          <a:noFill/>
          <a:ln cap="flat" cmpd="sng" w="100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21" name="Google Shape;121;p7"/>
          <p:cNvCxnSpPr>
            <a:stCxn id="112" idx="2"/>
          </p:cNvCxnSpPr>
          <p:nvPr/>
        </p:nvCxnSpPr>
        <p:spPr>
          <a:xfrm flipH="1">
            <a:off x="4175163" y="2097088"/>
            <a:ext cx="757200" cy="1728900"/>
          </a:xfrm>
          <a:prstGeom prst="straightConnector1">
            <a:avLst/>
          </a:prstGeom>
          <a:noFill/>
          <a:ln cap="flat" cmpd="sng" w="100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22" name="Google Shape;122;p7"/>
          <p:cNvCxnSpPr>
            <a:stCxn id="112" idx="2"/>
          </p:cNvCxnSpPr>
          <p:nvPr/>
        </p:nvCxnSpPr>
        <p:spPr>
          <a:xfrm flipH="1">
            <a:off x="4446663" y="2097088"/>
            <a:ext cx="485700" cy="2663700"/>
          </a:xfrm>
          <a:prstGeom prst="straightConnector1">
            <a:avLst/>
          </a:prstGeom>
          <a:noFill/>
          <a:ln cap="flat" cmpd="sng" w="100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23" name="Google Shape;123;p7"/>
          <p:cNvCxnSpPr>
            <a:stCxn id="112" idx="2"/>
          </p:cNvCxnSpPr>
          <p:nvPr/>
        </p:nvCxnSpPr>
        <p:spPr>
          <a:xfrm>
            <a:off x="4932363" y="2097088"/>
            <a:ext cx="755700" cy="503100"/>
          </a:xfrm>
          <a:prstGeom prst="straightConnector1">
            <a:avLst/>
          </a:prstGeom>
          <a:noFill/>
          <a:ln cap="flat" cmpd="sng" w="100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24" name="Google Shape;124;p7"/>
          <p:cNvCxnSpPr>
            <a:stCxn id="112" idx="2"/>
          </p:cNvCxnSpPr>
          <p:nvPr/>
        </p:nvCxnSpPr>
        <p:spPr>
          <a:xfrm>
            <a:off x="4932363" y="2097088"/>
            <a:ext cx="468300" cy="1584300"/>
          </a:xfrm>
          <a:prstGeom prst="straightConnector1">
            <a:avLst/>
          </a:prstGeom>
          <a:noFill/>
          <a:ln cap="flat" cmpd="sng" w="100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25" name="Google Shape;125;p7"/>
          <p:cNvCxnSpPr>
            <a:stCxn id="112" idx="2"/>
          </p:cNvCxnSpPr>
          <p:nvPr/>
        </p:nvCxnSpPr>
        <p:spPr>
          <a:xfrm>
            <a:off x="4932363" y="2097088"/>
            <a:ext cx="233400" cy="2663700"/>
          </a:xfrm>
          <a:prstGeom prst="straightConnector1">
            <a:avLst/>
          </a:prstGeom>
          <a:noFill/>
          <a:ln cap="flat" cmpd="sng" w="100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26" name="Google Shape;126;p7"/>
          <p:cNvCxnSpPr>
            <a:stCxn id="112" idx="2"/>
          </p:cNvCxnSpPr>
          <p:nvPr/>
        </p:nvCxnSpPr>
        <p:spPr>
          <a:xfrm flipH="1">
            <a:off x="4824363" y="2097088"/>
            <a:ext cx="108000" cy="3744900"/>
          </a:xfrm>
          <a:prstGeom prst="straightConnector1">
            <a:avLst/>
          </a:prstGeom>
          <a:noFill/>
          <a:ln cap="flat" cmpd="sng" w="100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"/>
          <p:cNvSpPr txBox="1"/>
          <p:nvPr>
            <p:ph type="title"/>
          </p:nvPr>
        </p:nvSpPr>
        <p:spPr>
          <a:xfrm>
            <a:off x="940118" y="344647"/>
            <a:ext cx="740664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orbel"/>
              <a:buNone/>
            </a:pPr>
            <a:r>
              <a:rPr lang="ru-RU"/>
              <a:t>Наслідки Першої світової війни для Великої Британії</a:t>
            </a:r>
            <a:endParaRPr/>
          </a:p>
        </p:txBody>
      </p:sp>
      <p:sp>
        <p:nvSpPr>
          <p:cNvPr id="132" name="Google Shape;132;p8"/>
          <p:cNvSpPr/>
          <p:nvPr/>
        </p:nvSpPr>
        <p:spPr>
          <a:xfrm>
            <a:off x="2195513" y="1844675"/>
            <a:ext cx="4679950" cy="576263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9050">
            <a:solidFill>
              <a:srgbClr val="6A1C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економічні</a:t>
            </a:r>
            <a:endParaRPr b="0" i="0" sz="1800" u="none" cap="none" strike="noStrike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3" name="Google Shape;133;p8"/>
          <p:cNvSpPr/>
          <p:nvPr/>
        </p:nvSpPr>
        <p:spPr>
          <a:xfrm>
            <a:off x="250825" y="3068638"/>
            <a:ext cx="3529013" cy="936625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9050">
            <a:solidFill>
              <a:srgbClr val="6A1C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Втрата половини національного багатства</a:t>
            </a:r>
            <a:endParaRPr b="0" i="0" sz="1800" u="none" cap="none" strike="noStrike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4" name="Google Shape;134;p8"/>
          <p:cNvSpPr/>
          <p:nvPr/>
        </p:nvSpPr>
        <p:spPr>
          <a:xfrm>
            <a:off x="5724525" y="2997200"/>
            <a:ext cx="3168650" cy="1008063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9050">
            <a:solidFill>
              <a:srgbClr val="6A1C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Нестача продовольства</a:t>
            </a:r>
            <a:endParaRPr b="0" i="0" sz="1800" u="none" cap="none" strike="noStrike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5" name="Google Shape;135;p8"/>
          <p:cNvSpPr/>
          <p:nvPr/>
        </p:nvSpPr>
        <p:spPr>
          <a:xfrm>
            <a:off x="684213" y="4292600"/>
            <a:ext cx="3455987" cy="936625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9050">
            <a:solidFill>
              <a:srgbClr val="6A1C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Скорочення англійського експорту в 2 рази</a:t>
            </a:r>
            <a:endParaRPr b="0" i="0" sz="1800" u="none" cap="none" strike="noStrike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6" name="Google Shape;136;p8"/>
          <p:cNvSpPr/>
          <p:nvPr/>
        </p:nvSpPr>
        <p:spPr>
          <a:xfrm>
            <a:off x="5219700" y="4292600"/>
            <a:ext cx="3455988" cy="936625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9050">
            <a:solidFill>
              <a:srgbClr val="6A1C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Переміщення фінансового центру з Англії у США</a:t>
            </a:r>
            <a:endParaRPr b="0" i="0" sz="1800" u="none" cap="none" strike="noStrike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7" name="Google Shape;137;p8"/>
          <p:cNvSpPr/>
          <p:nvPr/>
        </p:nvSpPr>
        <p:spPr>
          <a:xfrm>
            <a:off x="2627313" y="5732463"/>
            <a:ext cx="4032250" cy="100965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9050">
            <a:solidFill>
              <a:srgbClr val="6A1C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Значні людські втрати: 743 тис. – вбито, 1693 тис - поранено</a:t>
            </a:r>
            <a:endParaRPr b="0" i="0" sz="1800" u="none" cap="none" strike="noStrike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138" name="Google Shape;138;p8"/>
          <p:cNvCxnSpPr>
            <a:stCxn id="132" idx="2"/>
          </p:cNvCxnSpPr>
          <p:nvPr/>
        </p:nvCxnSpPr>
        <p:spPr>
          <a:xfrm flipH="1">
            <a:off x="3851188" y="2420938"/>
            <a:ext cx="684300" cy="863700"/>
          </a:xfrm>
          <a:prstGeom prst="straightConnector1">
            <a:avLst/>
          </a:prstGeom>
          <a:noFill/>
          <a:ln cap="flat" cmpd="sng" w="100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39" name="Google Shape;139;p8"/>
          <p:cNvCxnSpPr>
            <a:stCxn id="132" idx="2"/>
          </p:cNvCxnSpPr>
          <p:nvPr/>
        </p:nvCxnSpPr>
        <p:spPr>
          <a:xfrm>
            <a:off x="4535488" y="2420938"/>
            <a:ext cx="1116000" cy="863700"/>
          </a:xfrm>
          <a:prstGeom prst="straightConnector1">
            <a:avLst/>
          </a:prstGeom>
          <a:noFill/>
          <a:ln cap="flat" cmpd="sng" w="100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40" name="Google Shape;140;p8"/>
          <p:cNvCxnSpPr>
            <a:stCxn id="132" idx="2"/>
          </p:cNvCxnSpPr>
          <p:nvPr/>
        </p:nvCxnSpPr>
        <p:spPr>
          <a:xfrm flipH="1">
            <a:off x="4140088" y="2420938"/>
            <a:ext cx="395400" cy="1871700"/>
          </a:xfrm>
          <a:prstGeom prst="straightConnector1">
            <a:avLst/>
          </a:prstGeom>
          <a:noFill/>
          <a:ln cap="flat" cmpd="sng" w="100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41" name="Google Shape;141;p8"/>
          <p:cNvCxnSpPr>
            <a:stCxn id="132" idx="2"/>
          </p:cNvCxnSpPr>
          <p:nvPr/>
        </p:nvCxnSpPr>
        <p:spPr>
          <a:xfrm>
            <a:off x="4535488" y="2420938"/>
            <a:ext cx="684300" cy="1871700"/>
          </a:xfrm>
          <a:prstGeom prst="straightConnector1">
            <a:avLst/>
          </a:prstGeom>
          <a:noFill/>
          <a:ln cap="flat" cmpd="sng" w="100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42" name="Google Shape;142;p8"/>
          <p:cNvCxnSpPr>
            <a:stCxn id="132" idx="2"/>
          </p:cNvCxnSpPr>
          <p:nvPr/>
        </p:nvCxnSpPr>
        <p:spPr>
          <a:xfrm>
            <a:off x="4535488" y="2420938"/>
            <a:ext cx="0" cy="3240000"/>
          </a:xfrm>
          <a:prstGeom prst="straightConnector1">
            <a:avLst/>
          </a:prstGeom>
          <a:noFill/>
          <a:ln cap="flat" cmpd="sng" w="100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"/>
          <p:cNvSpPr txBox="1"/>
          <p:nvPr>
            <p:ph type="title"/>
          </p:nvPr>
        </p:nvSpPr>
        <p:spPr>
          <a:xfrm>
            <a:off x="827584" y="313244"/>
            <a:ext cx="740664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b="1" lang="ru-RU">
                <a:solidFill>
                  <a:schemeClr val="dk1"/>
                </a:solidFill>
              </a:rPr>
              <a:t>Політичні партії Великої Британії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48" name="Google Shape;148;p9"/>
          <p:cNvSpPr txBox="1"/>
          <p:nvPr/>
        </p:nvSpPr>
        <p:spPr>
          <a:xfrm>
            <a:off x="467544" y="2132856"/>
            <a:ext cx="2736304" cy="954107"/>
          </a:xfrm>
          <a:prstGeom prst="rect">
            <a:avLst/>
          </a:prstGeom>
          <a:solidFill>
            <a:srgbClr val="CFAFCE"/>
          </a:solidFill>
          <a:ln cap="flat" cmpd="sng" w="100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Консервативна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1867 р.</a:t>
            </a:r>
            <a:endParaRPr b="1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9"/>
          <p:cNvSpPr txBox="1"/>
          <p:nvPr/>
        </p:nvSpPr>
        <p:spPr>
          <a:xfrm>
            <a:off x="3419872" y="2117735"/>
            <a:ext cx="2736304" cy="954107"/>
          </a:xfrm>
          <a:prstGeom prst="rect">
            <a:avLst/>
          </a:prstGeom>
          <a:solidFill>
            <a:srgbClr val="CFAFCE"/>
          </a:solidFill>
          <a:ln cap="flat" cmpd="sng" w="100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Ліберальна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1832 р.</a:t>
            </a:r>
            <a:endParaRPr b="1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9"/>
          <p:cNvSpPr txBox="1"/>
          <p:nvPr/>
        </p:nvSpPr>
        <p:spPr>
          <a:xfrm>
            <a:off x="6300192" y="2117736"/>
            <a:ext cx="2736304" cy="954107"/>
          </a:xfrm>
          <a:prstGeom prst="rect">
            <a:avLst/>
          </a:prstGeom>
          <a:solidFill>
            <a:srgbClr val="CFAFCE"/>
          </a:solidFill>
          <a:ln cap="flat" cmpd="sng" w="100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Лейбористська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1900 р.</a:t>
            </a:r>
            <a:endParaRPr b="1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1" name="Google Shape;151;p9"/>
          <p:cNvCxnSpPr/>
          <p:nvPr/>
        </p:nvCxnSpPr>
        <p:spPr>
          <a:xfrm flipH="1">
            <a:off x="1691680" y="1412776"/>
            <a:ext cx="864096" cy="648072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52" name="Google Shape;152;p9"/>
          <p:cNvCxnSpPr>
            <a:endCxn id="149" idx="0"/>
          </p:cNvCxnSpPr>
          <p:nvPr/>
        </p:nvCxnSpPr>
        <p:spPr>
          <a:xfrm>
            <a:off x="4788024" y="1641035"/>
            <a:ext cx="0" cy="4767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53" name="Google Shape;153;p9"/>
          <p:cNvCxnSpPr/>
          <p:nvPr/>
        </p:nvCxnSpPr>
        <p:spPr>
          <a:xfrm>
            <a:off x="6948264" y="1412776"/>
            <a:ext cx="1080120" cy="648072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pic>
        <p:nvPicPr>
          <p:cNvPr id="154" name="Google Shape;154;p9"/>
          <p:cNvPicPr preferRelativeResize="0"/>
          <p:nvPr/>
        </p:nvPicPr>
        <p:blipFill rotWithShape="1">
          <a:blip r:embed="rId3">
            <a:alphaModFix/>
          </a:blip>
          <a:srcRect b="0" l="0" r="0" t="24422"/>
          <a:stretch/>
        </p:blipFill>
        <p:spPr>
          <a:xfrm>
            <a:off x="3779912" y="4856232"/>
            <a:ext cx="2139425" cy="1788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5004" y="3429000"/>
            <a:ext cx="2330772" cy="1237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9"/>
          <p:cNvPicPr preferRelativeResize="0"/>
          <p:nvPr/>
        </p:nvPicPr>
        <p:blipFill rotWithShape="1">
          <a:blip r:embed="rId5">
            <a:alphaModFix/>
          </a:blip>
          <a:srcRect b="8653" l="0" r="51814" t="55452"/>
          <a:stretch/>
        </p:blipFill>
        <p:spPr>
          <a:xfrm>
            <a:off x="3509794" y="3415294"/>
            <a:ext cx="2556459" cy="12512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bluemountainfengshui.org/wp-content/uploads/2015/06/4parties.jpg" id="157" name="Google Shape;157;p9"/>
          <p:cNvPicPr preferRelativeResize="0"/>
          <p:nvPr/>
        </p:nvPicPr>
        <p:blipFill rotWithShape="1">
          <a:blip r:embed="rId6">
            <a:alphaModFix/>
          </a:blip>
          <a:srcRect b="57397" l="40971" r="0" t="8262"/>
          <a:stretch/>
        </p:blipFill>
        <p:spPr>
          <a:xfrm>
            <a:off x="6310006" y="3521230"/>
            <a:ext cx="2754988" cy="1053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"/>
          <p:cNvSpPr txBox="1"/>
          <p:nvPr/>
        </p:nvSpPr>
        <p:spPr>
          <a:xfrm>
            <a:off x="251520" y="476672"/>
            <a:ext cx="2736304" cy="707886"/>
          </a:xfrm>
          <a:prstGeom prst="rect">
            <a:avLst/>
          </a:prstGeom>
          <a:solidFill>
            <a:srgbClr val="CFAFCE"/>
          </a:solidFill>
          <a:ln cap="flat" cmpd="sng" w="100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Коаліційний уряд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1918 - 1922 рр.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0"/>
          <p:cNvSpPr txBox="1"/>
          <p:nvPr/>
        </p:nvSpPr>
        <p:spPr>
          <a:xfrm>
            <a:off x="3203848" y="476672"/>
            <a:ext cx="2952328" cy="707886"/>
          </a:xfrm>
          <a:prstGeom prst="rect">
            <a:avLst/>
          </a:prstGeom>
          <a:solidFill>
            <a:srgbClr val="CFAFCE"/>
          </a:solidFill>
          <a:ln cap="flat" cmpd="sng" w="100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Лейбористський уряд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1923 - 1924 рр.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0"/>
          <p:cNvSpPr txBox="1"/>
          <p:nvPr/>
        </p:nvSpPr>
        <p:spPr>
          <a:xfrm>
            <a:off x="6302558" y="476672"/>
            <a:ext cx="2736304" cy="707886"/>
          </a:xfrm>
          <a:prstGeom prst="rect">
            <a:avLst/>
          </a:prstGeom>
          <a:solidFill>
            <a:srgbClr val="CFAFCE"/>
          </a:solidFill>
          <a:ln cap="flat" cmpd="sng" w="100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Консервативний уряд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1924 – 1929  рр.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www.studentsfriend.com/aids/joel/4%20World%20at%20War/Simulations/20070117-DavidLloydGeorge01.jpg" id="165" name="Google Shape;16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520" y="1628800"/>
            <a:ext cx="2704396" cy="3456384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0"/>
          <p:cNvSpPr txBox="1"/>
          <p:nvPr/>
        </p:nvSpPr>
        <p:spPr>
          <a:xfrm>
            <a:off x="359532" y="5305798"/>
            <a:ext cx="2520280" cy="707886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Девідж Ллойд Джордж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19872" y="1628800"/>
            <a:ext cx="2520280" cy="350548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0"/>
          <p:cNvSpPr txBox="1"/>
          <p:nvPr/>
        </p:nvSpPr>
        <p:spPr>
          <a:xfrm>
            <a:off x="3495103" y="5263769"/>
            <a:ext cx="2369818" cy="707886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Джеймс Рамсей Макдональд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62622" y="1595885"/>
            <a:ext cx="1531887" cy="1976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33122" y="3789040"/>
            <a:ext cx="1466564" cy="1994527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0"/>
          <p:cNvSpPr txBox="1"/>
          <p:nvPr/>
        </p:nvSpPr>
        <p:spPr>
          <a:xfrm>
            <a:off x="6162609" y="3645025"/>
            <a:ext cx="1404158" cy="584775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Ендрю Бонар Лоу</a:t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0"/>
          <p:cNvSpPr txBox="1"/>
          <p:nvPr/>
        </p:nvSpPr>
        <p:spPr>
          <a:xfrm>
            <a:off x="6226486" y="5454958"/>
            <a:ext cx="1404158" cy="584775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Стенлі Болдвін</a:t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"/>
          <p:cNvSpPr txBox="1"/>
          <p:nvPr>
            <p:ph type="title"/>
          </p:nvPr>
        </p:nvSpPr>
        <p:spPr>
          <a:xfrm>
            <a:off x="437893" y="74613"/>
            <a:ext cx="8229600" cy="908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orbel"/>
              <a:buNone/>
            </a:pPr>
            <a:r>
              <a:rPr lang="ru-RU" sz="2800"/>
              <a:t>Внутрішня політика лейбористських та консервативних урядів у 1920-х роках</a:t>
            </a:r>
            <a:endParaRPr sz="2800"/>
          </a:p>
        </p:txBody>
      </p:sp>
      <p:sp>
        <p:nvSpPr>
          <p:cNvPr id="178" name="Google Shape;178;p11"/>
          <p:cNvSpPr/>
          <p:nvPr/>
        </p:nvSpPr>
        <p:spPr>
          <a:xfrm>
            <a:off x="179388" y="908050"/>
            <a:ext cx="2808287" cy="1008063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9050">
            <a:solidFill>
              <a:srgbClr val="6A1C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Грудень 1918р. – парламентські вибори</a:t>
            </a:r>
            <a:endParaRPr b="0" i="0" sz="1800" u="none" cap="none" strike="noStrike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79" name="Google Shape;179;p11"/>
          <p:cNvSpPr/>
          <p:nvPr/>
        </p:nvSpPr>
        <p:spPr>
          <a:xfrm>
            <a:off x="3616325" y="908050"/>
            <a:ext cx="2808288" cy="1008063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9050">
            <a:solidFill>
              <a:srgbClr val="6A1C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Коаліційний уряд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Д.Л.Джордж</a:t>
            </a:r>
            <a:endParaRPr b="0" i="0" sz="1800" u="none" cap="none" strike="noStrike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80" name="Google Shape;18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69162" y="620713"/>
            <a:ext cx="1550987" cy="25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1"/>
          <p:cNvSpPr/>
          <p:nvPr/>
        </p:nvSpPr>
        <p:spPr>
          <a:xfrm>
            <a:off x="0" y="2781300"/>
            <a:ext cx="3168650" cy="719138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9050">
            <a:solidFill>
              <a:srgbClr val="6A1C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Повоєнна відбудова економіки</a:t>
            </a:r>
            <a:endParaRPr b="0" i="0" sz="1800" u="none" cap="none" strike="noStrike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82" name="Google Shape;182;p11"/>
          <p:cNvSpPr/>
          <p:nvPr/>
        </p:nvSpPr>
        <p:spPr>
          <a:xfrm>
            <a:off x="3689350" y="2060575"/>
            <a:ext cx="2735263" cy="576263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9050">
            <a:solidFill>
              <a:srgbClr val="6A1C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Основні реформи:</a:t>
            </a:r>
            <a:endParaRPr b="0" i="0" sz="1800" u="none" cap="none" strike="noStrike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83" name="Google Shape;183;p11"/>
          <p:cNvSpPr/>
          <p:nvPr/>
        </p:nvSpPr>
        <p:spPr>
          <a:xfrm>
            <a:off x="252413" y="3573463"/>
            <a:ext cx="3240087" cy="63658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9050">
            <a:solidFill>
              <a:srgbClr val="6A1C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Підвищення заробітної плати</a:t>
            </a:r>
            <a:endParaRPr b="0" i="0" sz="1800" u="none" cap="none" strike="noStrike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84" name="Google Shape;184;p11"/>
          <p:cNvSpPr/>
          <p:nvPr/>
        </p:nvSpPr>
        <p:spPr>
          <a:xfrm>
            <a:off x="5613400" y="3212306"/>
            <a:ext cx="3311525" cy="576263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9050">
            <a:solidFill>
              <a:srgbClr val="6A1C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Скорочення робочого дня</a:t>
            </a:r>
            <a:endParaRPr b="0" i="0" sz="1800" u="none" cap="none" strike="noStrike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85" name="Google Shape;185;p11"/>
          <p:cNvSpPr/>
          <p:nvPr/>
        </p:nvSpPr>
        <p:spPr>
          <a:xfrm>
            <a:off x="5289550" y="3921125"/>
            <a:ext cx="3384550" cy="576263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9050">
            <a:solidFill>
              <a:srgbClr val="6A1C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Матеріальна допомога солдатам</a:t>
            </a:r>
            <a:endParaRPr b="0" i="0" sz="1800" u="none" cap="none" strike="noStrike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86" name="Google Shape;186;p11"/>
          <p:cNvSpPr/>
          <p:nvPr/>
        </p:nvSpPr>
        <p:spPr>
          <a:xfrm>
            <a:off x="2910556" y="6176962"/>
            <a:ext cx="3313112" cy="504825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9050">
            <a:solidFill>
              <a:srgbClr val="6A1C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Жовтень 1922 відставка коаліційного уряду</a:t>
            </a:r>
            <a:endParaRPr b="0" i="0" sz="1800" u="none" cap="none" strike="noStrike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87" name="Google Shape;187;p11"/>
          <p:cNvSpPr/>
          <p:nvPr/>
        </p:nvSpPr>
        <p:spPr>
          <a:xfrm>
            <a:off x="539750" y="4724400"/>
            <a:ext cx="3671888" cy="1081088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9050">
            <a:solidFill>
              <a:srgbClr val="6A1C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Повоєнна економічна криза;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Наростання робітничого руху</a:t>
            </a:r>
            <a:endParaRPr b="0" i="0" sz="1800" u="none" cap="none" strike="noStrike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88" name="Google Shape;188;p11"/>
          <p:cNvSpPr/>
          <p:nvPr/>
        </p:nvSpPr>
        <p:spPr>
          <a:xfrm>
            <a:off x="5148263" y="4724400"/>
            <a:ext cx="3776662" cy="122555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9050">
            <a:solidFill>
              <a:srgbClr val="6A1C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Національно – визвольні рухи в колоніях;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Провал політики знищення Радянської Росії</a:t>
            </a:r>
            <a:endParaRPr b="0" i="0" sz="1800" u="none" cap="none" strike="noStrike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89" name="Google Shape;189;p11"/>
          <p:cNvSpPr/>
          <p:nvPr/>
        </p:nvSpPr>
        <p:spPr>
          <a:xfrm>
            <a:off x="3059113" y="1412875"/>
            <a:ext cx="433387" cy="71438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9050">
            <a:solidFill>
              <a:srgbClr val="6A1C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0" name="Google Shape;190;p11"/>
          <p:cNvCxnSpPr>
            <a:stCxn id="182" idx="2"/>
          </p:cNvCxnSpPr>
          <p:nvPr/>
        </p:nvCxnSpPr>
        <p:spPr>
          <a:xfrm flipH="1">
            <a:off x="3275881" y="2636838"/>
            <a:ext cx="1781100" cy="504900"/>
          </a:xfrm>
          <a:prstGeom prst="straightConnector1">
            <a:avLst/>
          </a:prstGeom>
          <a:noFill/>
          <a:ln cap="flat" cmpd="sng" w="100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91" name="Google Shape;191;p11"/>
          <p:cNvCxnSpPr>
            <a:stCxn id="182" idx="2"/>
            <a:endCxn id="183" idx="3"/>
          </p:cNvCxnSpPr>
          <p:nvPr/>
        </p:nvCxnSpPr>
        <p:spPr>
          <a:xfrm flipH="1">
            <a:off x="3492481" y="2636838"/>
            <a:ext cx="1564500" cy="1254900"/>
          </a:xfrm>
          <a:prstGeom prst="straightConnector1">
            <a:avLst/>
          </a:prstGeom>
          <a:noFill/>
          <a:ln cap="flat" cmpd="sng" w="100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92" name="Google Shape;192;p11"/>
          <p:cNvCxnSpPr>
            <a:stCxn id="182" idx="2"/>
          </p:cNvCxnSpPr>
          <p:nvPr/>
        </p:nvCxnSpPr>
        <p:spPr>
          <a:xfrm>
            <a:off x="5056981" y="2636838"/>
            <a:ext cx="555600" cy="684300"/>
          </a:xfrm>
          <a:prstGeom prst="straightConnector1">
            <a:avLst/>
          </a:prstGeom>
          <a:noFill/>
          <a:ln cap="flat" cmpd="sng" w="100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93" name="Google Shape;193;p11"/>
          <p:cNvCxnSpPr>
            <a:stCxn id="182" idx="2"/>
          </p:cNvCxnSpPr>
          <p:nvPr/>
        </p:nvCxnSpPr>
        <p:spPr>
          <a:xfrm>
            <a:off x="5056981" y="2636838"/>
            <a:ext cx="231900" cy="1254000"/>
          </a:xfrm>
          <a:prstGeom prst="straightConnector1">
            <a:avLst/>
          </a:prstGeom>
          <a:noFill/>
          <a:ln cap="flat" cmpd="sng" w="100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94" name="Google Shape;194;p11"/>
          <p:cNvCxnSpPr>
            <a:stCxn id="187" idx="2"/>
          </p:cNvCxnSpPr>
          <p:nvPr/>
        </p:nvCxnSpPr>
        <p:spPr>
          <a:xfrm>
            <a:off x="2375694" y="5805488"/>
            <a:ext cx="1547700" cy="503100"/>
          </a:xfrm>
          <a:prstGeom prst="straightConnector1">
            <a:avLst/>
          </a:prstGeom>
          <a:noFill/>
          <a:ln cap="flat" cmpd="sng" w="100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95" name="Google Shape;195;p11"/>
          <p:cNvCxnSpPr>
            <a:stCxn id="188" idx="2"/>
          </p:cNvCxnSpPr>
          <p:nvPr/>
        </p:nvCxnSpPr>
        <p:spPr>
          <a:xfrm flipH="1">
            <a:off x="5612494" y="5949950"/>
            <a:ext cx="1424100" cy="358800"/>
          </a:xfrm>
          <a:prstGeom prst="straightConnector1">
            <a:avLst/>
          </a:prstGeom>
          <a:noFill/>
          <a:ln cap="flat" cmpd="sng" w="100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xmlns:r="http://schemas.openxmlformats.org/officeDocument/2006/relationships" name="Базис">
  <a:themeElements>
    <a:clrScheme name="Фиолетовый II">
      <a:dk1>
        <a:srgbClr val="000000"/>
      </a:dk1>
      <a:lt1>
        <a:srgbClr val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