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D621"/>
    <a:srgbClr val="3D933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94660"/>
  </p:normalViewPr>
  <p:slideViewPr>
    <p:cSldViewPr>
      <p:cViewPr varScale="1">
        <p:scale>
          <a:sx n="92" d="100"/>
          <a:sy n="92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EBD94-6CBA-4970-89F6-13A76129BD45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71EBEE-1933-438B-AA38-0CD68E48D6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6690F4-B9C2-4370-95B0-987DD6C9AB09}" type="slidenum">
              <a:rPr lang="ru-RU" alt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857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FBA985-A76B-4BB2-BEFD-660E1529724D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559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556C40-AB29-4059-B887-D0F6C3CB5119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224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55B016-7EDE-4CCC-8185-F4A359724A33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727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A16E9B-7C4A-4AAB-8D6F-113403FB39F2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365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5FFC66-1766-467D-B488-BCFCC7642C8A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5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68550-2349-428B-B961-155324E3B616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64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450A5C-C72E-42FB-BBAD-A5CB630D5BC7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966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0458ED-2C30-43FF-82AC-51367AEFB00A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30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7864DB-0370-4545-AAB6-9936B7B6BF8E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84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DB5288-D22D-4054-BF70-1A7D8AD003B5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862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3EDFEF-E26C-400F-A5B7-47A6E380B42D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810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B18792-1B82-4091-9A21-F3A1075E08C1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olygonmedical.com/wpimages/9ebeb33ba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05013"/>
            <a:ext cx="7532688" cy="2847975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МОЛЕКУЛЯРНА МІКРОБІОЛОГІЯ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620713"/>
            <a:ext cx="8243888" cy="28162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altLang="ru-RU" sz="2800" b="1" smtClean="0">
                <a:solidFill>
                  <a:schemeClr val="bg1"/>
                </a:solidFill>
              </a:rPr>
              <a:t>Плазміди </a:t>
            </a:r>
            <a:r>
              <a:rPr lang="uk-UA" altLang="ru-RU" sz="2800" smtClean="0">
                <a:solidFill>
                  <a:schemeClr val="bg1"/>
                </a:solidFill>
              </a:rPr>
              <a:t>– </a:t>
            </a:r>
            <a:r>
              <a:rPr lang="ru-RU" altLang="ru-RU" sz="2800" smtClean="0">
                <a:solidFill>
                  <a:schemeClr val="bg1"/>
                </a:solidFill>
              </a:rPr>
              <a:t>нехромосомні мобільні генетичні структури бактерій, що представляють собою замкнені кільця двониткової ДНК</a:t>
            </a:r>
            <a:r>
              <a:rPr lang="uk-UA" altLang="ru-RU" sz="2800" smtClean="0">
                <a:solidFill>
                  <a:schemeClr val="bg1"/>
                </a:solidFill>
                <a:cs typeface="Arial" panose="020B0604020202020204" pitchFamily="34" charset="0"/>
              </a:rPr>
              <a:t>; здатні до самостійної реплікації. 0,1-5% хромосомної ДНК</a:t>
            </a:r>
            <a:endParaRPr lang="en-US" altLang="ru-RU" sz="28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42988" y="4292600"/>
            <a:ext cx="7058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42988" y="4365625"/>
            <a:ext cx="71294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40113"/>
            <a:ext cx="3429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uk-UA" altLang="ru-RU" sz="3600" b="1" smtClean="0">
                <a:solidFill>
                  <a:srgbClr val="00B050"/>
                </a:solidFill>
              </a:rPr>
              <a:t>Класифікація плазмід</a:t>
            </a:r>
            <a:endParaRPr lang="ru-RU" altLang="ru-RU" sz="3600" b="1" smtClean="0">
              <a:solidFill>
                <a:srgbClr val="00B05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632700" cy="4891087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</a:rPr>
              <a:t>За розміщенням в клітині:</a:t>
            </a:r>
            <a:r>
              <a:rPr lang="uk-UA" altLang="ru-RU" sz="2800" dirty="0">
                <a:solidFill>
                  <a:schemeClr val="bg1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dirty="0">
                <a:solidFill>
                  <a:schemeClr val="bg1"/>
                </a:solidFill>
              </a:rPr>
              <a:t>                               </a:t>
            </a:r>
            <a:r>
              <a:rPr lang="uk-UA" altLang="ru-RU" sz="2800" dirty="0" err="1">
                <a:solidFill>
                  <a:schemeClr val="bg1"/>
                </a:solidFill>
              </a:rPr>
              <a:t>позахромосомні</a:t>
            </a:r>
            <a:r>
              <a:rPr lang="uk-UA" altLang="ru-RU" sz="2800" dirty="0">
                <a:solidFill>
                  <a:schemeClr val="bg1"/>
                </a:solidFill>
              </a:rPr>
              <a:t> </a:t>
            </a:r>
            <a:endParaRPr lang="en-US" altLang="ru-RU" sz="2800" dirty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ru-RU" sz="2800" dirty="0">
                <a:solidFill>
                  <a:schemeClr val="bg1"/>
                </a:solidFill>
              </a:rPr>
              <a:t>                               </a:t>
            </a:r>
            <a:r>
              <a:rPr lang="uk-UA" altLang="ru-RU" sz="2800" dirty="0" smtClean="0">
                <a:solidFill>
                  <a:schemeClr val="bg1"/>
                </a:solidFill>
              </a:rPr>
              <a:t>інтегровані (</a:t>
            </a:r>
            <a:r>
              <a:rPr lang="uk-UA" altLang="ru-RU" sz="2800" dirty="0" err="1" smtClean="0">
                <a:solidFill>
                  <a:schemeClr val="bg1"/>
                </a:solidFill>
              </a:rPr>
              <a:t>епісоми</a:t>
            </a:r>
            <a:r>
              <a:rPr lang="uk-UA" altLang="ru-RU" sz="2800" dirty="0" smtClean="0">
                <a:solidFill>
                  <a:schemeClr val="bg1"/>
                </a:solidFill>
              </a:rPr>
              <a:t>)</a:t>
            </a:r>
            <a:endParaRPr lang="uk-UA" altLang="ru-RU" sz="2800" dirty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</a:rPr>
              <a:t>За типом передачі:</a:t>
            </a:r>
            <a:r>
              <a:rPr lang="uk-UA" altLang="ru-RU" sz="2800" dirty="0">
                <a:solidFill>
                  <a:schemeClr val="bg1"/>
                </a:solidFill>
              </a:rPr>
              <a:t>  </a:t>
            </a:r>
          </a:p>
          <a:p>
            <a:pPr indent="1633538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2800" dirty="0">
                <a:solidFill>
                  <a:schemeClr val="bg1"/>
                </a:solidFill>
              </a:rPr>
              <a:t>т</a:t>
            </a:r>
            <a:r>
              <a:rPr lang="uk-UA" altLang="ru-RU" sz="2800" dirty="0" smtClean="0">
                <a:solidFill>
                  <a:schemeClr val="bg1"/>
                </a:solidFill>
              </a:rPr>
              <a:t>рансмісивні (</a:t>
            </a:r>
            <a:r>
              <a:rPr lang="uk-UA" altLang="ru-RU" sz="2800" dirty="0" err="1" smtClean="0">
                <a:solidFill>
                  <a:schemeClr val="bg1"/>
                </a:solidFill>
              </a:rPr>
              <a:t>кон</a:t>
            </a:r>
            <a:r>
              <a:rPr lang="en-US" altLang="ru-RU" sz="2800" dirty="0">
                <a:solidFill>
                  <a:schemeClr val="bg1"/>
                </a:solidFill>
              </a:rPr>
              <a:t>’</a:t>
            </a:r>
            <a:r>
              <a:rPr lang="uk-UA" altLang="ru-RU" sz="2800" dirty="0" err="1" smtClean="0">
                <a:solidFill>
                  <a:schemeClr val="bg1"/>
                </a:solidFill>
              </a:rPr>
              <a:t>югативні</a:t>
            </a:r>
            <a:r>
              <a:rPr lang="uk-UA" altLang="ru-RU" sz="2800" dirty="0" smtClean="0">
                <a:solidFill>
                  <a:schemeClr val="bg1"/>
                </a:solidFill>
              </a:rPr>
              <a:t>) </a:t>
            </a:r>
            <a:endParaRPr lang="en-US" altLang="ru-RU" sz="2800" dirty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ru-RU" sz="2800" dirty="0" smtClean="0">
                <a:solidFill>
                  <a:schemeClr val="bg1"/>
                </a:solidFill>
              </a:rPr>
              <a:t>                   </a:t>
            </a:r>
            <a:r>
              <a:rPr lang="uk-UA" altLang="ru-RU" sz="2800" dirty="0" smtClean="0">
                <a:solidFill>
                  <a:schemeClr val="bg1"/>
                </a:solidFill>
              </a:rPr>
              <a:t>      </a:t>
            </a:r>
            <a:r>
              <a:rPr lang="uk-UA" altLang="ru-RU" sz="2800" dirty="0" err="1" smtClean="0">
                <a:solidFill>
                  <a:schemeClr val="bg1"/>
                </a:solidFill>
              </a:rPr>
              <a:t>нетрансмісивні</a:t>
            </a:r>
            <a:endParaRPr lang="uk-UA" altLang="ru-RU" sz="2800" dirty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</a:rPr>
              <a:t>За ознаками, </a:t>
            </a:r>
            <a:r>
              <a:rPr lang="uk-UA" altLang="ru-RU" sz="2800" dirty="0">
                <a:solidFill>
                  <a:schemeClr val="bg1"/>
                </a:solidFill>
              </a:rPr>
              <a:t>що обумовлюють</a:t>
            </a:r>
            <a:r>
              <a:rPr lang="en-US" altLang="ru-RU" sz="2800" dirty="0">
                <a:solidFill>
                  <a:schemeClr val="bg1"/>
                </a:solidFill>
              </a:rPr>
              <a:t> </a:t>
            </a:r>
            <a:r>
              <a:rPr lang="uk-UA" altLang="ru-RU" sz="2800" dirty="0">
                <a:solidFill>
                  <a:schemeClr val="bg1"/>
                </a:solidFill>
              </a:rPr>
              <a:t>певні властивості </a:t>
            </a:r>
            <a:r>
              <a:rPr lang="uk-UA" altLang="ru-RU" sz="2800" dirty="0" smtClean="0">
                <a:solidFill>
                  <a:schemeClr val="bg1"/>
                </a:solidFill>
              </a:rPr>
              <a:t>мікроорганізмів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altLang="ru-RU" sz="2800" dirty="0" smtClean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dirty="0" smtClean="0">
                <a:solidFill>
                  <a:schemeClr val="bg1"/>
                </a:solidFill>
              </a:rPr>
              <a:t>Сумісні і несумісні </a:t>
            </a:r>
            <a:r>
              <a:rPr lang="uk-UA" altLang="ru-RU" sz="2800" dirty="0" err="1" smtClean="0">
                <a:solidFill>
                  <a:schemeClr val="bg1"/>
                </a:solidFill>
              </a:rPr>
              <a:t>плазміди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uk-UA" altLang="uk-UA" sz="3200" b="1" smtClean="0">
                <a:solidFill>
                  <a:schemeClr val="bg1"/>
                </a:solidFill>
              </a:rPr>
              <a:t>Властивості бактерій, що детермінуються плазмідами</a:t>
            </a:r>
            <a:endParaRPr lang="ru-RU" altLang="uk-UA" sz="3200" b="1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Стійкість до антибіотиків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err="1" smtClean="0">
                <a:solidFill>
                  <a:schemeClr val="bg1"/>
                </a:solidFill>
              </a:rPr>
              <a:t>Плазміди</a:t>
            </a:r>
            <a:r>
              <a:rPr lang="uk-UA" sz="2800" dirty="0" smtClean="0">
                <a:solidFill>
                  <a:schemeClr val="bg1"/>
                </a:solidFill>
              </a:rPr>
              <a:t> мають здатність переходити від однієї бактерії до іншої (іноді різних видів) завдяки широкому розповсюдженню генів стійкості до антибіотиків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Бактерії набувають стійкості до декількох антибіотиків: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– декілька </a:t>
            </a:r>
            <a:r>
              <a:rPr lang="uk-UA" sz="2800" dirty="0" err="1" smtClean="0">
                <a:solidFill>
                  <a:schemeClr val="bg1"/>
                </a:solidFill>
              </a:rPr>
              <a:t>плазмід</a:t>
            </a:r>
            <a:r>
              <a:rPr lang="uk-UA" sz="2800" dirty="0" smtClean="0">
                <a:solidFill>
                  <a:schemeClr val="bg1"/>
                </a:solidFill>
              </a:rPr>
              <a:t>, кожна з яких несе ген стійкості;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 smtClean="0">
                <a:solidFill>
                  <a:schemeClr val="bg1"/>
                </a:solidFill>
              </a:rPr>
              <a:t>1 </a:t>
            </a:r>
            <a:r>
              <a:rPr lang="uk-UA" sz="2800" dirty="0" err="1" smtClean="0">
                <a:solidFill>
                  <a:schemeClr val="bg1"/>
                </a:solidFill>
              </a:rPr>
              <a:t>плазміда</a:t>
            </a:r>
            <a:r>
              <a:rPr lang="uk-UA" sz="2800" dirty="0" smtClean="0">
                <a:solidFill>
                  <a:schemeClr val="bg1"/>
                </a:solidFill>
              </a:rPr>
              <a:t>, яка несе декілька генів стійкості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5792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Продукція білків, які мають антимікробну дію (</a:t>
            </a:r>
            <a:r>
              <a:rPr lang="uk-UA" b="1" dirty="0" err="1">
                <a:solidFill>
                  <a:schemeClr val="bg1"/>
                </a:solidFill>
              </a:rPr>
              <a:t>коліцини</a:t>
            </a:r>
            <a:r>
              <a:rPr lang="uk-UA" b="1" dirty="0">
                <a:solidFill>
                  <a:schemeClr val="bg1"/>
                </a:solidFill>
              </a:rPr>
              <a:t>, </a:t>
            </a:r>
            <a:r>
              <a:rPr lang="uk-UA" b="1" dirty="0" err="1">
                <a:solidFill>
                  <a:schemeClr val="bg1"/>
                </a:solidFill>
              </a:rPr>
              <a:t>бактеріоцини</a:t>
            </a:r>
            <a:r>
              <a:rPr lang="uk-UA" b="1" dirty="0">
                <a:solidFill>
                  <a:schemeClr val="bg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chemeClr val="bg1"/>
                </a:solidFill>
              </a:rPr>
              <a:t>Escherichia coli</a:t>
            </a:r>
            <a:r>
              <a:rPr lang="uk-UA" i="1" dirty="0">
                <a:solidFill>
                  <a:schemeClr val="bg1"/>
                </a:solidFill>
              </a:rPr>
              <a:t> – </a:t>
            </a:r>
            <a:r>
              <a:rPr lang="uk-UA" dirty="0" err="1">
                <a:solidFill>
                  <a:schemeClr val="bg1"/>
                </a:solidFill>
              </a:rPr>
              <a:t>коліцини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коліциногенні</a:t>
            </a:r>
            <a:r>
              <a:rPr lang="uk-UA" dirty="0">
                <a:solidFill>
                  <a:schemeClr val="bg1"/>
                </a:solidFill>
              </a:rPr>
              <a:t> штами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>
                <a:solidFill>
                  <a:schemeClr val="bg1"/>
                </a:solidFill>
              </a:rPr>
              <a:t>Плазміда</a:t>
            </a:r>
            <a:r>
              <a:rPr lang="uk-UA" dirty="0">
                <a:solidFill>
                  <a:schemeClr val="bg1"/>
                </a:solidFill>
              </a:rPr>
              <a:t> несе </a:t>
            </a:r>
            <a:r>
              <a:rPr lang="uk-UA" i="1" dirty="0">
                <a:solidFill>
                  <a:schemeClr val="bg1"/>
                </a:solidFill>
              </a:rPr>
              <a:t>ген </a:t>
            </a:r>
            <a:r>
              <a:rPr lang="uk-UA" i="1" dirty="0" err="1">
                <a:solidFill>
                  <a:schemeClr val="bg1"/>
                </a:solidFill>
              </a:rPr>
              <a:t>коліцину</a:t>
            </a:r>
            <a:r>
              <a:rPr lang="uk-UA" i="1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uk-UA" i="1" dirty="0">
                <a:solidFill>
                  <a:schemeClr val="bg1"/>
                </a:solidFill>
              </a:rPr>
              <a:t>ген, що визначає імунітет до дії </a:t>
            </a:r>
            <a:r>
              <a:rPr lang="uk-UA" i="1" dirty="0" err="1">
                <a:solidFill>
                  <a:schemeClr val="bg1"/>
                </a:solidFill>
              </a:rPr>
              <a:t>коліцину</a:t>
            </a:r>
            <a:r>
              <a:rPr lang="uk-UA" i="1" dirty="0">
                <a:solidFill>
                  <a:schemeClr val="bg1"/>
                </a:solidFill>
              </a:rPr>
              <a:t>,</a:t>
            </a:r>
            <a:r>
              <a:rPr lang="uk-UA" dirty="0">
                <a:solidFill>
                  <a:schemeClr val="bg1"/>
                </a:solidFill>
              </a:rPr>
              <a:t> захищаючи клітину від летальної дії власного продукту.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Col plasmid – ColE1</a:t>
            </a:r>
            <a:endParaRPr lang="uk-UA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0575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5888"/>
            <a:ext cx="8291513" cy="6481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Вірулентність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dirty="0" err="1" smtClean="0">
                <a:solidFill>
                  <a:schemeClr val="bg1"/>
                </a:solidFill>
              </a:rPr>
              <a:t>Плазміда</a:t>
            </a:r>
            <a:r>
              <a:rPr lang="uk-UA" sz="2800" b="1" dirty="0" smtClean="0">
                <a:solidFill>
                  <a:schemeClr val="bg1"/>
                </a:solidFill>
              </a:rPr>
              <a:t> несе гени, що кодують токсини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i="1" dirty="0" smtClean="0">
                <a:solidFill>
                  <a:schemeClr val="bg1"/>
                </a:solidFill>
              </a:rPr>
              <a:t>Штами </a:t>
            </a:r>
            <a:r>
              <a:rPr lang="en-US" sz="2800" i="1" dirty="0" smtClean="0">
                <a:solidFill>
                  <a:schemeClr val="bg1"/>
                </a:solidFill>
              </a:rPr>
              <a:t>E</a:t>
            </a:r>
            <a:r>
              <a:rPr lang="en-US" sz="2800" i="1" dirty="0">
                <a:solidFill>
                  <a:schemeClr val="bg1"/>
                </a:solidFill>
              </a:rPr>
              <a:t>. </a:t>
            </a:r>
            <a:r>
              <a:rPr lang="uk-UA" sz="2800" i="1" dirty="0">
                <a:solidFill>
                  <a:schemeClr val="bg1"/>
                </a:solidFill>
              </a:rPr>
              <a:t>с</a:t>
            </a:r>
            <a:r>
              <a:rPr lang="en-US" sz="2800" i="1" dirty="0" err="1" smtClean="0">
                <a:solidFill>
                  <a:schemeClr val="bg1"/>
                </a:solidFill>
              </a:rPr>
              <a:t>oli</a:t>
            </a:r>
            <a:r>
              <a:rPr lang="uk-UA" sz="2800" i="1" dirty="0" smtClean="0">
                <a:solidFill>
                  <a:schemeClr val="bg1"/>
                </a:solidFill>
              </a:rPr>
              <a:t> можуть викликати захворювання, що нагадує холеру (лабільний токсин подібний до холерного токсину </a:t>
            </a:r>
            <a:r>
              <a:rPr lang="en-US" sz="2800" i="1" dirty="0">
                <a:solidFill>
                  <a:schemeClr val="bg1"/>
                </a:solidFill>
              </a:rPr>
              <a:t>Vibrio </a:t>
            </a:r>
            <a:r>
              <a:rPr lang="en-US" sz="2800" i="1" dirty="0" err="1" smtClean="0">
                <a:solidFill>
                  <a:schemeClr val="bg1"/>
                </a:solidFill>
              </a:rPr>
              <a:t>cholerae</a:t>
            </a:r>
            <a:r>
              <a:rPr lang="uk-UA" sz="2800" i="1" dirty="0" smtClean="0">
                <a:solidFill>
                  <a:schemeClr val="bg1"/>
                </a:solidFill>
              </a:rPr>
              <a:t>, однак ген розташований на </a:t>
            </a:r>
            <a:r>
              <a:rPr lang="uk-UA" sz="2800" i="1" dirty="0" err="1" smtClean="0">
                <a:solidFill>
                  <a:schemeClr val="bg1"/>
                </a:solidFill>
              </a:rPr>
              <a:t>плазміді</a:t>
            </a:r>
            <a:r>
              <a:rPr lang="uk-UA" sz="2800" i="1" dirty="0" smtClean="0">
                <a:solidFill>
                  <a:schemeClr val="bg1"/>
                </a:solidFill>
              </a:rPr>
              <a:t>, а не </a:t>
            </a:r>
            <a:r>
              <a:rPr lang="uk-UA" sz="2800" i="1" dirty="0" err="1" smtClean="0">
                <a:solidFill>
                  <a:schemeClr val="bg1"/>
                </a:solidFill>
              </a:rPr>
              <a:t>профагу</a:t>
            </a:r>
            <a:r>
              <a:rPr lang="uk-UA" sz="2800" i="1" dirty="0" smtClean="0">
                <a:solidFill>
                  <a:schemeClr val="bg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i="1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b="1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b="1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            E.coli			      </a:t>
            </a:r>
            <a:r>
              <a:rPr lang="en-US" sz="2400" b="1" i="1" dirty="0" err="1" smtClean="0">
                <a:solidFill>
                  <a:schemeClr val="bg1"/>
                </a:solidFill>
              </a:rPr>
              <a:t>V.cholerae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2636837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b="5782"/>
          <a:stretch>
            <a:fillRect/>
          </a:stretch>
        </p:blipFill>
        <p:spPr bwMode="auto">
          <a:xfrm>
            <a:off x="4178300" y="3284538"/>
            <a:ext cx="26797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04813"/>
            <a:ext cx="8291512" cy="57213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b="1" i="1" dirty="0">
                <a:solidFill>
                  <a:prstClr val="black"/>
                </a:solidFill>
              </a:rPr>
              <a:t>Гени, які необхідні для (або підсилюють) вірулентності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i="1" dirty="0">
                <a:solidFill>
                  <a:prstClr val="black"/>
                </a:solidFill>
              </a:rPr>
              <a:t>Yersinia</a:t>
            </a:r>
            <a:r>
              <a:rPr lang="uk-UA" sz="2600" i="1" dirty="0">
                <a:solidFill>
                  <a:prstClr val="black"/>
                </a:solidFill>
              </a:rPr>
              <a:t> </a:t>
            </a:r>
            <a:r>
              <a:rPr lang="en-US" sz="2600" i="1" dirty="0">
                <a:solidFill>
                  <a:prstClr val="black"/>
                </a:solidFill>
              </a:rPr>
              <a:t>spp. 70  kb </a:t>
            </a:r>
            <a:r>
              <a:rPr lang="uk-UA" sz="2600" i="1" dirty="0" err="1">
                <a:solidFill>
                  <a:prstClr val="black"/>
                </a:solidFill>
              </a:rPr>
              <a:t>плазміда</a:t>
            </a:r>
            <a:r>
              <a:rPr lang="uk-UA" sz="2600" i="1" dirty="0">
                <a:solidFill>
                  <a:prstClr val="black"/>
                </a:solidFill>
              </a:rPr>
              <a:t>: </a:t>
            </a:r>
            <a:endParaRPr lang="en-US" sz="2600" i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i="1" dirty="0" smtClean="0">
                <a:solidFill>
                  <a:prstClr val="black"/>
                </a:solidFill>
              </a:rPr>
              <a:t>введення </a:t>
            </a:r>
            <a:r>
              <a:rPr lang="uk-UA" sz="2600" i="1" dirty="0" err="1">
                <a:solidFill>
                  <a:prstClr val="black"/>
                </a:solidFill>
              </a:rPr>
              <a:t>білків-ефекторів</a:t>
            </a:r>
            <a:r>
              <a:rPr lang="uk-UA" sz="2600" i="1" dirty="0">
                <a:solidFill>
                  <a:prstClr val="black"/>
                </a:solidFill>
              </a:rPr>
              <a:t> у </a:t>
            </a:r>
            <a:endParaRPr lang="en-US" sz="2600" i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i="1" dirty="0" smtClean="0">
                <a:solidFill>
                  <a:prstClr val="black"/>
                </a:solidFill>
              </a:rPr>
              <a:t>клітини </a:t>
            </a:r>
            <a:r>
              <a:rPr lang="uk-UA" sz="2600" i="1" dirty="0">
                <a:solidFill>
                  <a:prstClr val="black"/>
                </a:solidFill>
              </a:rPr>
              <a:t>імунної відповіді внаслідок </a:t>
            </a:r>
            <a:endParaRPr lang="en-US" sz="2600" i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i="1" dirty="0" smtClean="0">
                <a:solidFill>
                  <a:prstClr val="black"/>
                </a:solidFill>
              </a:rPr>
              <a:t>чого </a:t>
            </a:r>
            <a:r>
              <a:rPr lang="uk-UA" sz="2600" i="1" dirty="0">
                <a:solidFill>
                  <a:prstClr val="black"/>
                </a:solidFill>
              </a:rPr>
              <a:t>вони </a:t>
            </a:r>
            <a:r>
              <a:rPr lang="uk-UA" sz="2600" i="1" dirty="0" smtClean="0">
                <a:solidFill>
                  <a:prstClr val="black"/>
                </a:solidFill>
              </a:rPr>
              <a:t>руйнуються</a:t>
            </a:r>
            <a:endParaRPr lang="en-US" sz="2600" i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i="1" dirty="0" smtClean="0">
                <a:solidFill>
                  <a:prstClr val="black"/>
                </a:solidFill>
              </a:rPr>
              <a:t>					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i="1" dirty="0" smtClean="0">
                <a:solidFill>
                  <a:prstClr val="black"/>
                </a:solidFill>
              </a:rPr>
              <a:t>Bacillus </a:t>
            </a:r>
            <a:r>
              <a:rPr lang="en-US" sz="2600" i="1" dirty="0" err="1">
                <a:solidFill>
                  <a:prstClr val="black"/>
                </a:solidFill>
              </a:rPr>
              <a:t>anthracis</a:t>
            </a:r>
            <a:r>
              <a:rPr lang="uk-UA" sz="2600" i="1" dirty="0">
                <a:solidFill>
                  <a:prstClr val="black"/>
                </a:solidFill>
              </a:rPr>
              <a:t> </a:t>
            </a:r>
            <a:r>
              <a:rPr lang="uk-UA" sz="2600" i="1" dirty="0" smtClean="0">
                <a:solidFill>
                  <a:prstClr val="black"/>
                </a:solidFill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i="1" dirty="0" smtClean="0">
                <a:solidFill>
                  <a:prstClr val="black"/>
                </a:solidFill>
              </a:rPr>
              <a:t>великі </a:t>
            </a:r>
            <a:r>
              <a:rPr lang="uk-UA" sz="2600" i="1" dirty="0" err="1">
                <a:solidFill>
                  <a:prstClr val="black"/>
                </a:solidFill>
              </a:rPr>
              <a:t>плазміди</a:t>
            </a:r>
            <a:r>
              <a:rPr lang="uk-UA" sz="2600" i="1" dirty="0">
                <a:solidFill>
                  <a:prstClr val="black"/>
                </a:solidFill>
              </a:rPr>
              <a:t> - </a:t>
            </a:r>
            <a:r>
              <a:rPr lang="en-US" sz="2600" dirty="0">
                <a:solidFill>
                  <a:prstClr val="black"/>
                </a:solidFill>
              </a:rPr>
              <a:t>pXO1</a:t>
            </a:r>
            <a:r>
              <a:rPr lang="uk-UA" sz="2600" dirty="0">
                <a:solidFill>
                  <a:prstClr val="black"/>
                </a:solidFill>
              </a:rPr>
              <a:t> (гени, що кодують токсин), </a:t>
            </a:r>
            <a:endParaRPr lang="uk-UA" sz="26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pXO2</a:t>
            </a:r>
            <a:r>
              <a:rPr lang="uk-UA" sz="2600" dirty="0" smtClean="0">
                <a:solidFill>
                  <a:prstClr val="black"/>
                </a:solidFill>
              </a:rPr>
              <a:t> </a:t>
            </a:r>
            <a:r>
              <a:rPr lang="uk-UA" sz="2600" dirty="0">
                <a:solidFill>
                  <a:prstClr val="black"/>
                </a:solidFill>
              </a:rPr>
              <a:t>(гени, необхідні для продукції капсули, </a:t>
            </a:r>
            <a:endParaRPr lang="uk-UA" sz="26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dirty="0" smtClean="0">
                <a:solidFill>
                  <a:prstClr val="black"/>
                </a:solidFill>
              </a:rPr>
              <a:t>що </a:t>
            </a:r>
            <a:r>
              <a:rPr lang="uk-UA" sz="2600" dirty="0">
                <a:solidFill>
                  <a:prstClr val="black"/>
                </a:solidFill>
              </a:rPr>
              <a:t>захищає бактерію)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pXO2</a:t>
            </a:r>
            <a:r>
              <a:rPr lang="uk-UA" sz="2600" dirty="0">
                <a:solidFill>
                  <a:prstClr val="black"/>
                </a:solidFill>
              </a:rPr>
              <a:t> «-» втрата вірулентності</a:t>
            </a:r>
            <a:endParaRPr lang="uk-UA" sz="2600" i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0824" r="8118" b="7413"/>
          <a:stretch>
            <a:fillRect/>
          </a:stretch>
        </p:blipFill>
        <p:spPr bwMode="auto">
          <a:xfrm>
            <a:off x="6629400" y="1117600"/>
            <a:ext cx="1778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434138" y="2668588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uk-UA" i="1">
                <a:solidFill>
                  <a:schemeClr val="bg1"/>
                </a:solidFill>
              </a:rPr>
              <a:t>Yersinia pestis (</a:t>
            </a:r>
            <a:r>
              <a:rPr lang="ru-RU" altLang="uk-UA" i="1">
                <a:solidFill>
                  <a:schemeClr val="bg1"/>
                </a:solidFill>
              </a:rPr>
              <a:t>чума)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86313"/>
            <a:ext cx="197485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5580063" y="6453188"/>
            <a:ext cx="343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uk-UA" i="1">
                <a:solidFill>
                  <a:schemeClr val="bg1"/>
                </a:solidFill>
              </a:rPr>
              <a:t>Bacillus anthracis (</a:t>
            </a:r>
            <a:r>
              <a:rPr lang="ru-RU" altLang="uk-UA" i="1">
                <a:solidFill>
                  <a:schemeClr val="bg1"/>
                </a:solidFill>
              </a:rPr>
              <a:t>сибірська язва</a:t>
            </a:r>
            <a:r>
              <a:rPr lang="ru-RU" altLang="uk-UA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5865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chemeClr val="bg1"/>
                </a:solidFill>
              </a:rPr>
              <a:t>Плазміди</a:t>
            </a:r>
            <a:r>
              <a:rPr lang="uk-UA" b="1" dirty="0" smtClean="0">
                <a:solidFill>
                  <a:schemeClr val="bg1"/>
                </a:solidFill>
              </a:rPr>
              <a:t> в бактеріях, асоційованих з рослинами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Agrobacterium</a:t>
            </a:r>
            <a:r>
              <a:rPr lang="uk-UA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tumefaciens</a:t>
            </a:r>
            <a:r>
              <a:rPr lang="uk-UA" sz="2400" i="1" dirty="0" smtClean="0">
                <a:solidFill>
                  <a:schemeClr val="bg1"/>
                </a:solidFill>
              </a:rPr>
              <a:t> – </a:t>
            </a:r>
            <a:r>
              <a:rPr lang="uk-UA" sz="2400" dirty="0" smtClean="0">
                <a:solidFill>
                  <a:schemeClr val="bg1"/>
                </a:solidFill>
              </a:rPr>
              <a:t>рослинний</a:t>
            </a:r>
            <a:r>
              <a:rPr lang="uk-UA" sz="2400" i="1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патоген</a:t>
            </a:r>
            <a:r>
              <a:rPr lang="uk-UA" sz="2400" dirty="0" smtClean="0">
                <a:solidFill>
                  <a:schemeClr val="bg1"/>
                </a:solidFill>
              </a:rPr>
              <a:t>, що обумовлює пухлинно-подібний ріст (патогенні лише штами, що несуть </a:t>
            </a:r>
            <a:r>
              <a:rPr lang="uk-UA" sz="2400" dirty="0" err="1" smtClean="0">
                <a:solidFill>
                  <a:schemeClr val="bg1"/>
                </a:solidFill>
              </a:rPr>
              <a:t>Ті-плазміду</a:t>
            </a:r>
            <a:r>
              <a:rPr lang="uk-UA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i="1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Rhizobium</a:t>
            </a:r>
            <a:r>
              <a:rPr lang="uk-UA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spp. – </a:t>
            </a:r>
            <a:r>
              <a:rPr lang="uk-UA" sz="2400" dirty="0" smtClean="0">
                <a:solidFill>
                  <a:schemeClr val="bg1"/>
                </a:solidFill>
              </a:rPr>
              <a:t>симбіотичні відносини з рослинами (бактерія переводить азот у доступну для бобових рослини форму; гени необхідні для утворення бульбочок і фіксації азоту розташовані на </a:t>
            </a:r>
            <a:r>
              <a:rPr lang="uk-UA" sz="2400" dirty="0" err="1" smtClean="0">
                <a:solidFill>
                  <a:schemeClr val="bg1"/>
                </a:solidFill>
              </a:rPr>
              <a:t>плазмідах</a:t>
            </a:r>
            <a:r>
              <a:rPr lang="uk-UA" sz="2400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0723" name="Группа 1"/>
          <p:cNvGrpSpPr>
            <a:grpSpLocks/>
          </p:cNvGrpSpPr>
          <p:nvPr/>
        </p:nvGrpSpPr>
        <p:grpSpPr bwMode="auto">
          <a:xfrm>
            <a:off x="2627313" y="2205038"/>
            <a:ext cx="3636962" cy="1239837"/>
            <a:chOff x="3240217" y="2332575"/>
            <a:chExt cx="4267217" cy="1516040"/>
          </a:xfrm>
        </p:grpSpPr>
        <p:pic>
          <p:nvPicPr>
            <p:cNvPr id="307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217" y="2332575"/>
              <a:ext cx="1583829" cy="151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046" y="2332576"/>
              <a:ext cx="2683388" cy="151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4572000" y="4727575"/>
            <a:ext cx="3976688" cy="1917700"/>
            <a:chOff x="3401759" y="4735525"/>
            <a:chExt cx="3976926" cy="1916832"/>
          </a:xfrm>
        </p:grpSpPr>
        <p:pic>
          <p:nvPicPr>
            <p:cNvPr id="307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759" y="4735525"/>
              <a:ext cx="1383280" cy="191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" t="4622" r="4353" b="5882"/>
            <a:stretch>
              <a:fillRect/>
            </a:stretch>
          </p:blipFill>
          <p:spPr bwMode="auto">
            <a:xfrm>
              <a:off x="4788024" y="4735525"/>
              <a:ext cx="2590661" cy="190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6250"/>
            <a:ext cx="8291512" cy="56499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bg1"/>
                </a:solidFill>
              </a:rPr>
              <a:t>Метаболічна активність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 err="1" smtClean="0">
                <a:solidFill>
                  <a:schemeClr val="bg1"/>
                </a:solidFill>
              </a:rPr>
              <a:t>Плазміда</a:t>
            </a:r>
            <a:r>
              <a:rPr lang="uk-UA" sz="2800" dirty="0" smtClean="0">
                <a:solidFill>
                  <a:schemeClr val="bg1"/>
                </a:solidFill>
              </a:rPr>
              <a:t>, що несе гени, необхідні для ферментації лактози</a:t>
            </a:r>
          </a:p>
          <a:p>
            <a:pPr marL="857250" lvl="1" indent="-457200" fontAlgn="auto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Потенційно патогенний рід </a:t>
            </a:r>
            <a:r>
              <a:rPr lang="en-US" sz="2000" i="1" dirty="0" smtClean="0">
                <a:solidFill>
                  <a:schemeClr val="bg1"/>
                </a:solidFill>
              </a:rPr>
              <a:t>Salmonella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</a:p>
          <a:p>
            <a:pPr marL="400050" lvl="1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відрізняється від, зазвичай, непатогенного </a:t>
            </a:r>
            <a:r>
              <a:rPr lang="en-US" sz="2000" i="1" dirty="0">
                <a:solidFill>
                  <a:schemeClr val="bg1"/>
                </a:solidFill>
              </a:rPr>
              <a:t>E. </a:t>
            </a:r>
            <a:r>
              <a:rPr lang="en-US" sz="2000" i="1" dirty="0" smtClean="0">
                <a:solidFill>
                  <a:schemeClr val="bg1"/>
                </a:solidFill>
              </a:rPr>
              <a:t>coli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</a:p>
          <a:p>
            <a:pPr marL="400050" lvl="1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неможливістю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зброджувати лактозу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Зброджування цукрози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Гідроліз сечовини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Продукція сірководню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1825" r="19647" b="3886"/>
          <a:stretch>
            <a:fillRect/>
          </a:stretch>
        </p:blipFill>
        <p:spPr bwMode="auto">
          <a:xfrm>
            <a:off x="6516688" y="2132013"/>
            <a:ext cx="16002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435975" cy="59372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bg1"/>
                </a:solidFill>
              </a:rPr>
              <a:t>Метаболічна активність.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err="1" smtClean="0">
                <a:solidFill>
                  <a:schemeClr val="bg1"/>
                </a:solidFill>
              </a:rPr>
              <a:t>Біодеградація</a:t>
            </a:r>
            <a:r>
              <a:rPr lang="uk-UA" b="1" dirty="0" smtClean="0">
                <a:solidFill>
                  <a:schemeClr val="bg1"/>
                </a:solidFill>
              </a:rPr>
              <a:t> і </a:t>
            </a:r>
            <a:r>
              <a:rPr lang="uk-UA" b="1" dirty="0" err="1" smtClean="0">
                <a:solidFill>
                  <a:schemeClr val="bg1"/>
                </a:solidFill>
              </a:rPr>
              <a:t>біоремедіація</a:t>
            </a:r>
            <a:endParaRPr lang="uk-UA" b="1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i="1" dirty="0" smtClean="0">
                <a:solidFill>
                  <a:schemeClr val="bg1"/>
                </a:solidFill>
              </a:rPr>
              <a:t>Здатність розкладати потенційно токсичні речовини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dirty="0" err="1" smtClean="0">
                <a:solidFill>
                  <a:schemeClr val="bg1"/>
                </a:solidFill>
              </a:rPr>
              <a:t>Плазміда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pWWO</a:t>
            </a:r>
            <a:r>
              <a:rPr lang="uk-UA" sz="2800" dirty="0" smtClean="0">
                <a:solidFill>
                  <a:schemeClr val="bg1"/>
                </a:solidFill>
              </a:rPr>
              <a:t> (</a:t>
            </a:r>
            <a:r>
              <a:rPr lang="en-US" sz="2800" i="1" dirty="0" smtClean="0">
                <a:solidFill>
                  <a:schemeClr val="bg1"/>
                </a:solidFill>
              </a:rPr>
              <a:t>Pseudomonas</a:t>
            </a:r>
            <a:r>
              <a:rPr lang="uk-UA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putida</a:t>
            </a:r>
            <a:r>
              <a:rPr lang="uk-UA" sz="2800" dirty="0" smtClean="0">
                <a:solidFill>
                  <a:schemeClr val="bg1"/>
                </a:solidFill>
              </a:rPr>
              <a:t>) кодує ферменти, які конвертують циклічний </a:t>
            </a:r>
            <a:r>
              <a:rPr lang="uk-UA" sz="2800" dirty="0" err="1" smtClean="0">
                <a:solidFill>
                  <a:schemeClr val="bg1"/>
                </a:solidFill>
              </a:rPr>
              <a:t>гідрокарбон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толуен</a:t>
            </a:r>
            <a:r>
              <a:rPr lang="uk-UA" sz="2800" dirty="0" smtClean="0">
                <a:solidFill>
                  <a:schemeClr val="bg1"/>
                </a:solidFill>
              </a:rPr>
              <a:t> до </a:t>
            </a:r>
            <a:r>
              <a:rPr lang="uk-UA" sz="2800" dirty="0" err="1" smtClean="0">
                <a:solidFill>
                  <a:schemeClr val="bg1"/>
                </a:solidFill>
              </a:rPr>
              <a:t>бензоату</a:t>
            </a:r>
            <a:r>
              <a:rPr lang="uk-UA" sz="2800" dirty="0" smtClean="0">
                <a:solidFill>
                  <a:schemeClr val="bg1"/>
                </a:solidFill>
              </a:rPr>
              <a:t> (1-ий шлях), а той розщеплюється ферментами 2-го </a:t>
            </a:r>
            <a:r>
              <a:rPr lang="uk-UA" sz="2800" dirty="0" err="1" smtClean="0">
                <a:solidFill>
                  <a:schemeClr val="bg1"/>
                </a:solidFill>
              </a:rPr>
              <a:t>оперону</a:t>
            </a:r>
            <a:r>
              <a:rPr lang="uk-UA" sz="2800" dirty="0" smtClean="0">
                <a:solidFill>
                  <a:schemeClr val="bg1"/>
                </a:solidFill>
              </a:rPr>
              <a:t> до метаболітів, які можуть бути використані для біосинтезу або для продукції енергії.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dirty="0" err="1" smtClean="0">
                <a:solidFill>
                  <a:schemeClr val="bg1"/>
                </a:solidFill>
              </a:rPr>
              <a:t>Біоремедіація</a:t>
            </a:r>
            <a:r>
              <a:rPr lang="uk-UA" sz="2800" dirty="0" smtClean="0">
                <a:solidFill>
                  <a:schemeClr val="bg1"/>
                </a:solidFill>
              </a:rPr>
              <a:t> – очищення забруднених хімічними речовинами територій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b="1" smtClean="0">
                <a:solidFill>
                  <a:srgbClr val="00B050"/>
                </a:solidFill>
              </a:rPr>
              <a:t>Фенотипові ознаки, які передає плазміда</a:t>
            </a:r>
            <a:endParaRPr lang="ru-RU" altLang="uk-UA" sz="3200" b="1" smtClean="0">
              <a:solidFill>
                <a:srgbClr val="00B050"/>
              </a:solidFill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518318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1) стійкість до антибіотиків;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2) формування коліцинів;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3) продукція факторів патогенності;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4) здатність до синтезу антибіотичних речовин;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5) розщеплення складних органічних речовин;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6) формування ферментів рестрикції та модифікації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115888"/>
            <a:ext cx="8569325" cy="674211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bg1"/>
                </a:solidFill>
              </a:rPr>
              <a:t>ЛІТЕРАТУРА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1.	</a:t>
            </a:r>
            <a:r>
              <a:rPr lang="ru-RU" b="1" dirty="0" err="1">
                <a:solidFill>
                  <a:schemeClr val="bg1"/>
                </a:solidFill>
              </a:rPr>
              <a:t>Айала</a:t>
            </a:r>
            <a:r>
              <a:rPr lang="ru-RU" b="1" dirty="0">
                <a:solidFill>
                  <a:schemeClr val="bg1"/>
                </a:solidFill>
              </a:rPr>
              <a:t> Ф., Кайзер Дж. Современная генетика: В 3-х т. -М: Мир. -1988.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2.	Инге-</a:t>
            </a:r>
            <a:r>
              <a:rPr lang="ru-RU" b="1" dirty="0" err="1">
                <a:solidFill>
                  <a:schemeClr val="bg1"/>
                </a:solidFill>
              </a:rPr>
              <a:t>Вечтомов</a:t>
            </a:r>
            <a:r>
              <a:rPr lang="ru-RU" b="1" dirty="0">
                <a:solidFill>
                  <a:schemeClr val="bg1"/>
                </a:solidFill>
              </a:rPr>
              <a:t> С.Г. Генетика с основами селекции. - М.: Высшая </a:t>
            </a:r>
            <a:r>
              <a:rPr lang="ru-RU" b="1" dirty="0" err="1">
                <a:solidFill>
                  <a:schemeClr val="bg1"/>
                </a:solidFill>
              </a:rPr>
              <a:t>шк</a:t>
            </a:r>
            <a:r>
              <a:rPr lang="ru-RU" b="1" dirty="0">
                <a:solidFill>
                  <a:schemeClr val="bg1"/>
                </a:solidFill>
              </a:rPr>
              <a:t>., 1989. -560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3.	</a:t>
            </a:r>
            <a:r>
              <a:rPr lang="ru-RU" b="1" dirty="0" err="1">
                <a:solidFill>
                  <a:schemeClr val="bg1"/>
                </a:solidFill>
              </a:rPr>
              <a:t>Жимулёв</a:t>
            </a:r>
            <a:r>
              <a:rPr lang="ru-RU" b="1" dirty="0">
                <a:solidFill>
                  <a:schemeClr val="bg1"/>
                </a:solidFill>
              </a:rPr>
              <a:t> И.Ф. Общая молекулярная генетика - Из-во Новосибирского ун-та,  2002. -458 с.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4.	</a:t>
            </a:r>
            <a:r>
              <a:rPr lang="ru-RU" b="1" dirty="0" err="1">
                <a:solidFill>
                  <a:schemeClr val="bg1"/>
                </a:solidFill>
              </a:rPr>
              <a:t>Льюин</a:t>
            </a:r>
            <a:r>
              <a:rPr lang="ru-RU" b="1" dirty="0">
                <a:solidFill>
                  <a:schemeClr val="bg1"/>
                </a:solidFill>
              </a:rPr>
              <a:t> Б. Гены; Пер. с англ.-М.: Мир, 1987.-544 с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5.	</a:t>
            </a:r>
            <a:r>
              <a:rPr lang="ru-RU" b="1" dirty="0" err="1">
                <a:solidFill>
                  <a:schemeClr val="bg1"/>
                </a:solidFill>
              </a:rPr>
              <a:t>Сингер</a:t>
            </a:r>
            <a:r>
              <a:rPr lang="ru-RU" b="1" dirty="0">
                <a:solidFill>
                  <a:schemeClr val="bg1"/>
                </a:solidFill>
              </a:rPr>
              <a:t> М., Берг П. Гены и геномы. В 2-х т.- </a:t>
            </a:r>
            <a:r>
              <a:rPr lang="ru-RU" b="1" dirty="0" err="1">
                <a:solidFill>
                  <a:schemeClr val="bg1"/>
                </a:solidFill>
              </a:rPr>
              <a:t>М.:Мир</a:t>
            </a:r>
            <a:r>
              <a:rPr lang="ru-RU" b="1" dirty="0">
                <a:solidFill>
                  <a:schemeClr val="bg1"/>
                </a:solidFill>
              </a:rPr>
              <a:t>. 1998.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6.	Спирин А.С. Молекулярная биология. </a:t>
            </a:r>
            <a:r>
              <a:rPr lang="ru-RU" b="1" dirty="0" smtClean="0">
                <a:solidFill>
                  <a:schemeClr val="bg1"/>
                </a:solidFill>
              </a:rPr>
              <a:t>Москва </a:t>
            </a:r>
            <a:r>
              <a:rPr lang="ru-RU" b="1" dirty="0">
                <a:solidFill>
                  <a:schemeClr val="bg1"/>
                </a:solidFill>
              </a:rPr>
              <a:t>"Высшая школа" 1986 г.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7.</a:t>
            </a:r>
            <a:r>
              <a:rPr lang="en-GB" b="1" dirty="0" smtClean="0">
                <a:solidFill>
                  <a:schemeClr val="bg1"/>
                </a:solidFill>
              </a:rPr>
              <a:t>Jeremy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W.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Dale,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Simon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F.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Park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Molecular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Genetics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Wiley-Blackwell.-2003 (2010)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138987" cy="941388"/>
          </a:xfrm>
        </p:spPr>
        <p:txBody>
          <a:bodyPr/>
          <a:lstStyle/>
          <a:p>
            <a:r>
              <a:rPr lang="uk-UA" altLang="uk-UA" sz="3200" b="1" smtClean="0">
                <a:solidFill>
                  <a:schemeClr val="bg1"/>
                </a:solidFill>
              </a:rPr>
              <a:t>Молекулярні властивості плазмід</a:t>
            </a:r>
            <a:endParaRPr lang="ru-RU" altLang="uk-UA" sz="3200" b="1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820150" cy="59039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>
                <a:solidFill>
                  <a:schemeClr val="bg1"/>
                </a:solidFill>
              </a:rPr>
              <a:t>2 типа </a:t>
            </a:r>
            <a:r>
              <a:rPr lang="uk-UA" i="1" dirty="0" err="1" smtClean="0">
                <a:solidFill>
                  <a:schemeClr val="bg1"/>
                </a:solidFill>
              </a:rPr>
              <a:t>плазмід</a:t>
            </a:r>
            <a:r>
              <a:rPr lang="uk-UA" i="1" dirty="0" smtClean="0">
                <a:solidFill>
                  <a:schemeClr val="bg1"/>
                </a:solidFill>
              </a:rPr>
              <a:t> (на прикладі </a:t>
            </a:r>
            <a:r>
              <a:rPr lang="en-US" i="1" dirty="0">
                <a:solidFill>
                  <a:schemeClr val="bg1"/>
                </a:solidFill>
              </a:rPr>
              <a:t>E. </a:t>
            </a:r>
            <a:r>
              <a:rPr lang="en-US" i="1" dirty="0" smtClean="0">
                <a:solidFill>
                  <a:schemeClr val="bg1"/>
                </a:solidFill>
              </a:rPr>
              <a:t>coli</a:t>
            </a:r>
            <a:r>
              <a:rPr lang="uk-UA" i="1" dirty="0" smtClean="0">
                <a:solidFill>
                  <a:schemeClr val="bg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>
                <a:solidFill>
                  <a:schemeClr val="bg1"/>
                </a:solidFill>
              </a:rPr>
              <a:t>1)   </a:t>
            </a:r>
            <a:r>
              <a:rPr lang="en-US" b="1" i="1" dirty="0" smtClean="0">
                <a:solidFill>
                  <a:schemeClr val="bg1"/>
                </a:solidFill>
              </a:rPr>
              <a:t>ColE1</a:t>
            </a:r>
            <a:endParaRPr lang="ru-RU" b="1" i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відносно невеликі (</a:t>
            </a:r>
            <a:r>
              <a:rPr lang="en-US" i="1" dirty="0" smtClean="0">
                <a:solidFill>
                  <a:schemeClr val="bg1"/>
                </a:solidFill>
              </a:rPr>
              <a:t>&lt; 10 kb)</a:t>
            </a:r>
            <a:r>
              <a:rPr lang="uk-UA" i="1" dirty="0" smtClean="0">
                <a:solidFill>
                  <a:schemeClr val="bg1"/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i="1" dirty="0" err="1" smtClean="0">
                <a:solidFill>
                  <a:schemeClr val="bg1"/>
                </a:solidFill>
              </a:rPr>
              <a:t>мультикопійні</a:t>
            </a:r>
            <a:r>
              <a:rPr lang="uk-UA" i="1" dirty="0" smtClean="0">
                <a:solidFill>
                  <a:schemeClr val="bg1"/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 їх реплікація не пов'язана з реплікацією хромосоми або поділом клітини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>
                <a:solidFill>
                  <a:schemeClr val="bg1"/>
                </a:solidFill>
              </a:rPr>
              <a:t>(</a:t>
            </a:r>
            <a:r>
              <a:rPr lang="uk-UA" i="1" dirty="0">
                <a:solidFill>
                  <a:schemeClr val="bg1"/>
                </a:solidFill>
              </a:rPr>
              <a:t>за дії факторів, що припиняють реплікацію хромосоми, реплікація </a:t>
            </a:r>
            <a:r>
              <a:rPr lang="uk-UA" i="1" dirty="0" err="1">
                <a:solidFill>
                  <a:schemeClr val="bg1"/>
                </a:solidFill>
              </a:rPr>
              <a:t>плазмід</a:t>
            </a:r>
            <a:r>
              <a:rPr lang="uk-UA" i="1" dirty="0">
                <a:solidFill>
                  <a:schemeClr val="bg1"/>
                </a:solidFill>
              </a:rPr>
              <a:t> не припиняється – </a:t>
            </a:r>
            <a:r>
              <a:rPr lang="uk-UA" i="1" u="sng" dirty="0" err="1">
                <a:solidFill>
                  <a:schemeClr val="bg1"/>
                </a:solidFill>
              </a:rPr>
              <a:t>плазмідна</a:t>
            </a:r>
            <a:r>
              <a:rPr lang="uk-UA" i="1" u="sng" dirty="0">
                <a:solidFill>
                  <a:schemeClr val="bg1"/>
                </a:solidFill>
              </a:rPr>
              <a:t> ампліфікація)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i="1" dirty="0">
                <a:solidFill>
                  <a:schemeClr val="bg1"/>
                </a:solidFill>
              </a:rPr>
              <a:t>р</a:t>
            </a:r>
            <a:r>
              <a:rPr lang="uk-UA" i="1" dirty="0" smtClean="0">
                <a:solidFill>
                  <a:schemeClr val="bg1"/>
                </a:solidFill>
              </a:rPr>
              <a:t>озподіл між дочірніми клітинами випадковий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640763" cy="59372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bg1"/>
                </a:solidFill>
              </a:rPr>
              <a:t>2) </a:t>
            </a:r>
            <a:r>
              <a:rPr lang="en-US" b="1" i="1" dirty="0" smtClean="0">
                <a:solidFill>
                  <a:schemeClr val="bg1"/>
                </a:solidFill>
              </a:rPr>
              <a:t>F</a:t>
            </a:r>
            <a:r>
              <a:rPr lang="uk-UA" b="1" i="1" dirty="0" err="1" smtClean="0">
                <a:solidFill>
                  <a:schemeClr val="bg1"/>
                </a:solidFill>
              </a:rPr>
              <a:t>-плазміда</a:t>
            </a:r>
            <a:endParaRPr lang="uk-UA" b="1" i="1" dirty="0" smtClean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великі (</a:t>
            </a:r>
            <a:r>
              <a:rPr lang="en-US" i="1" dirty="0" smtClean="0">
                <a:solidFill>
                  <a:schemeClr val="bg1"/>
                </a:solidFill>
              </a:rPr>
              <a:t>&gt; 30 kb, F- 100 kb)</a:t>
            </a:r>
            <a:r>
              <a:rPr lang="uk-UA" i="1" dirty="0" smtClean="0">
                <a:solidFill>
                  <a:schemeClr val="bg1"/>
                </a:solidFill>
              </a:rPr>
              <a:t>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1-2 копії на клітину;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їх реплікація узгоджується з реплікацією хромосоми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i="1" dirty="0">
                <a:solidFill>
                  <a:schemeClr val="bg1"/>
                </a:solidFill>
              </a:rPr>
              <a:t>розподіл між дочірніми клітинами </a:t>
            </a:r>
            <a:r>
              <a:rPr lang="uk-UA" i="1" dirty="0" smtClean="0">
                <a:solidFill>
                  <a:schemeClr val="bg1"/>
                </a:solidFill>
              </a:rPr>
              <a:t>направлений</a:t>
            </a:r>
            <a:endParaRPr lang="uk-UA" i="1" dirty="0">
              <a:solidFill>
                <a:schemeClr val="bg1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>
                <a:solidFill>
                  <a:schemeClr val="bg1"/>
                </a:solidFill>
              </a:rPr>
              <a:t>Деякі великі </a:t>
            </a:r>
            <a:r>
              <a:rPr lang="uk-UA" i="1" dirty="0" err="1" smtClean="0">
                <a:solidFill>
                  <a:schemeClr val="bg1"/>
                </a:solidFill>
              </a:rPr>
              <a:t>плазміди</a:t>
            </a:r>
            <a:r>
              <a:rPr lang="uk-UA" i="1" dirty="0" smtClean="0">
                <a:solidFill>
                  <a:schemeClr val="bg1"/>
                </a:solidFill>
              </a:rPr>
              <a:t> сприяють своєму перенесенні у процесі кон'югації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8"/>
            <a:ext cx="9144000" cy="6843712"/>
          </a:xfrm>
          <a:solidFill>
            <a:srgbClr val="FFFF00">
              <a:alpha val="15000"/>
            </a:srgbClr>
          </a:solidFill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6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2400" b="1" u="sng" dirty="0" err="1" smtClean="0">
                <a:solidFill>
                  <a:schemeClr val="bg1"/>
                </a:solidFill>
              </a:rPr>
              <a:t>Топоізомераза</a:t>
            </a:r>
            <a:r>
              <a:rPr lang="uk-UA" sz="2400" b="1" u="sng" dirty="0" smtClean="0">
                <a:solidFill>
                  <a:schemeClr val="bg1"/>
                </a:solidFill>
              </a:rPr>
              <a:t> І і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топоізомераза</a:t>
            </a:r>
            <a:r>
              <a:rPr lang="uk-UA" sz="2400" b="1" u="sng" dirty="0" smtClean="0">
                <a:solidFill>
                  <a:schemeClr val="bg1"/>
                </a:solidFill>
              </a:rPr>
              <a:t> ІІ (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гіраза</a:t>
            </a:r>
            <a:r>
              <a:rPr lang="uk-UA" sz="2400" b="1" u="sng" dirty="0" smtClean="0">
                <a:solidFill>
                  <a:schemeClr val="bg1"/>
                </a:solidFill>
              </a:rPr>
              <a:t>)</a:t>
            </a:r>
            <a:r>
              <a:rPr lang="uk-UA" sz="2400" b="1" dirty="0" smtClean="0">
                <a:solidFill>
                  <a:schemeClr val="bg1"/>
                </a:solidFill>
              </a:rPr>
              <a:t> здійснюють розкручування </a:t>
            </a:r>
            <a:r>
              <a:rPr lang="uk-UA" sz="2400" b="1" dirty="0" err="1" smtClean="0">
                <a:solidFill>
                  <a:schemeClr val="bg1"/>
                </a:solidFill>
              </a:rPr>
              <a:t>супервитків</a:t>
            </a:r>
            <a:r>
              <a:rPr lang="uk-UA" sz="2400" b="1" dirty="0" smtClean="0">
                <a:solidFill>
                  <a:schemeClr val="bg1"/>
                </a:solidFill>
              </a:rPr>
              <a:t> ДНК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SSB </a:t>
            </a:r>
            <a:r>
              <a:rPr lang="ru-RU" sz="2400" b="1" u="sng" dirty="0" err="1">
                <a:solidFill>
                  <a:schemeClr val="bg1"/>
                </a:solidFill>
              </a:rPr>
              <a:t>білки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і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ДНК-геліказа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зв</a:t>
            </a:r>
            <a:r>
              <a:rPr lang="en-US" sz="2400" b="1" dirty="0" smtClean="0">
                <a:solidFill>
                  <a:schemeClr val="bg1"/>
                </a:solidFill>
              </a:rPr>
              <a:t>’ </a:t>
            </a:r>
            <a:r>
              <a:rPr lang="uk-UA" sz="2400" b="1" dirty="0" err="1" smtClean="0">
                <a:solidFill>
                  <a:schemeClr val="bg1"/>
                </a:solidFill>
              </a:rPr>
              <a:t>язується</a:t>
            </a:r>
            <a:r>
              <a:rPr lang="uk-UA" sz="2400" b="1" dirty="0" smtClean="0">
                <a:solidFill>
                  <a:schemeClr val="bg1"/>
                </a:solidFill>
              </a:rPr>
              <a:t> з ДНК в </a:t>
            </a:r>
            <a:r>
              <a:rPr lang="uk-UA" sz="2400" b="1" dirty="0" err="1" smtClean="0">
                <a:solidFill>
                  <a:schemeClr val="bg1"/>
                </a:solidFill>
              </a:rPr>
              <a:t>реплікаційній</a:t>
            </a:r>
            <a:r>
              <a:rPr lang="uk-UA" sz="2400" b="1" dirty="0" smtClean="0">
                <a:solidFill>
                  <a:schemeClr val="bg1"/>
                </a:solidFill>
              </a:rPr>
              <a:t> вилці і розкручує ДНК, використовуючи енергію АТФ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SSB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uk-UA" sz="2400" b="1" u="sng" dirty="0">
                <a:solidFill>
                  <a:schemeClr val="bg1"/>
                </a:solidFill>
              </a:rPr>
              <a:t>білки </a:t>
            </a:r>
            <a:r>
              <a:rPr lang="en-US" sz="2400" b="1" dirty="0">
                <a:solidFill>
                  <a:schemeClr val="bg1"/>
                </a:solidFill>
              </a:rPr>
              <a:t>(&gt;200) </a:t>
            </a:r>
            <a:r>
              <a:rPr lang="uk-UA" sz="2400" b="1" dirty="0">
                <a:solidFill>
                  <a:schemeClr val="bg1"/>
                </a:solidFill>
              </a:rPr>
              <a:t>стабілізують одно-ланцюгову матричну </a:t>
            </a:r>
            <a:r>
              <a:rPr lang="uk-UA" sz="2400" b="1" dirty="0" smtClean="0">
                <a:solidFill>
                  <a:schemeClr val="bg1"/>
                </a:solidFill>
              </a:rPr>
              <a:t>ДНК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b="1" u="sng" dirty="0" err="1" smtClean="0">
                <a:solidFill>
                  <a:schemeClr val="bg1"/>
                </a:solidFill>
              </a:rPr>
              <a:t>ДНК-праймаза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зв</a:t>
            </a:r>
            <a:r>
              <a:rPr lang="en-US" sz="2400" b="1" dirty="0" smtClean="0">
                <a:solidFill>
                  <a:schemeClr val="bg1"/>
                </a:solidFill>
              </a:rPr>
              <a:t>’</a:t>
            </a:r>
            <a:r>
              <a:rPr lang="uk-UA" sz="2400" b="1" dirty="0" err="1" smtClean="0">
                <a:solidFill>
                  <a:schemeClr val="bg1"/>
                </a:solidFill>
              </a:rPr>
              <a:t>язується</a:t>
            </a:r>
            <a:r>
              <a:rPr lang="uk-UA" sz="2400" b="1" dirty="0" smtClean="0">
                <a:solidFill>
                  <a:schemeClr val="bg1"/>
                </a:solidFill>
              </a:rPr>
              <a:t> з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геліказою</a:t>
            </a:r>
            <a:r>
              <a:rPr lang="uk-UA" sz="2400" b="1" u="sng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і формує комплекс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праймосому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b="1" u="sng" dirty="0" err="1" smtClean="0">
                <a:solidFill>
                  <a:schemeClr val="bg1"/>
                </a:solidFill>
              </a:rPr>
              <a:t>Праймаза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синтезує короткий </a:t>
            </a:r>
            <a:r>
              <a:rPr lang="uk-UA" sz="2400" b="1" dirty="0" err="1" smtClean="0">
                <a:solidFill>
                  <a:schemeClr val="bg1"/>
                </a:solidFill>
              </a:rPr>
              <a:t>РНК-праймер</a:t>
            </a:r>
            <a:r>
              <a:rPr lang="uk-UA" sz="2400" b="1" dirty="0" smtClean="0">
                <a:solidFill>
                  <a:schemeClr val="bg1"/>
                </a:solidFill>
              </a:rPr>
              <a:t> (10-12 </a:t>
            </a:r>
            <a:r>
              <a:rPr lang="uk-UA" sz="2400" b="1" dirty="0" err="1" smtClean="0">
                <a:solidFill>
                  <a:schemeClr val="bg1"/>
                </a:solidFill>
              </a:rPr>
              <a:t>нукл</a:t>
            </a:r>
            <a:r>
              <a:rPr lang="uk-UA" sz="2400" b="1" dirty="0" smtClean="0">
                <a:solidFill>
                  <a:schemeClr val="bg1"/>
                </a:solidFill>
              </a:rPr>
              <a:t>.), до якого </a:t>
            </a:r>
            <a:r>
              <a:rPr lang="uk-UA" sz="2400" b="1" dirty="0" err="1" smtClean="0">
                <a:solidFill>
                  <a:schemeClr val="bg1"/>
                </a:solidFill>
              </a:rPr>
              <a:t>ДНК-полімераза</a:t>
            </a:r>
            <a:r>
              <a:rPr lang="uk-UA" sz="2400" b="1" dirty="0" smtClean="0">
                <a:solidFill>
                  <a:schemeClr val="bg1"/>
                </a:solidFill>
              </a:rPr>
              <a:t> ІІІ додає </a:t>
            </a:r>
            <a:r>
              <a:rPr lang="uk-UA" sz="2400" b="1" dirty="0" err="1" smtClean="0">
                <a:solidFill>
                  <a:schemeClr val="bg1"/>
                </a:solidFill>
              </a:rPr>
              <a:t>нуклеотиди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b="1" u="sng" dirty="0" err="1" smtClean="0">
                <a:solidFill>
                  <a:schemeClr val="bg1"/>
                </a:solidFill>
              </a:rPr>
              <a:t>ДНК-полімераза</a:t>
            </a:r>
            <a:r>
              <a:rPr lang="uk-UA" sz="2400" b="1" u="sng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ІІІ додає </a:t>
            </a:r>
            <a:r>
              <a:rPr lang="uk-UA" sz="2400" b="1" dirty="0" err="1" smtClean="0">
                <a:solidFill>
                  <a:schemeClr val="bg1"/>
                </a:solidFill>
              </a:rPr>
              <a:t>нуклеотиди</a:t>
            </a:r>
            <a:r>
              <a:rPr lang="uk-UA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</a:rPr>
              <a:t>5’ to 3’</a:t>
            </a:r>
            <a:r>
              <a:rPr lang="uk-UA" sz="2400" b="1" dirty="0" smtClean="0">
                <a:solidFill>
                  <a:schemeClr val="bg1"/>
                </a:solidFill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на обох ланцюгах, починаючи з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РНК-праймеру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b="1" u="sng" dirty="0" err="1" smtClean="0">
                <a:solidFill>
                  <a:schemeClr val="bg1"/>
                </a:solidFill>
              </a:rPr>
              <a:t>РНК-праймер</a:t>
            </a:r>
            <a:r>
              <a:rPr lang="uk-UA" sz="2400" b="1" u="sng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видаляється і замінюється ДНК за допомогою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ДНК-полімерази</a:t>
            </a:r>
            <a:r>
              <a:rPr lang="uk-UA" sz="2400" b="1" u="sng" dirty="0" smtClean="0">
                <a:solidFill>
                  <a:schemeClr val="bg1"/>
                </a:solidFill>
              </a:rPr>
              <a:t> І,</a:t>
            </a:r>
            <a:r>
              <a:rPr lang="uk-UA" sz="2400" b="1" dirty="0" smtClean="0">
                <a:solidFill>
                  <a:schemeClr val="bg1"/>
                </a:solidFill>
              </a:rPr>
              <a:t> а </a:t>
            </a:r>
            <a:r>
              <a:rPr lang="en-US" sz="2400" b="1" dirty="0" smtClean="0">
                <a:solidFill>
                  <a:schemeClr val="bg1"/>
                </a:solidFill>
              </a:rPr>
              <a:t>gap </a:t>
            </a:r>
            <a:r>
              <a:rPr lang="uk-UA" sz="2400" b="1" dirty="0" smtClean="0">
                <a:solidFill>
                  <a:schemeClr val="bg1"/>
                </a:solidFill>
              </a:rPr>
              <a:t>заповнюється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ДНК-лігазою</a:t>
            </a:r>
            <a:endParaRPr lang="uk-UA" sz="2400" b="1" u="sng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На ланцюзі, що відстає, </a:t>
            </a:r>
            <a:r>
              <a:rPr lang="uk-UA" sz="2400" b="1" dirty="0" err="1" smtClean="0">
                <a:solidFill>
                  <a:schemeClr val="bg1"/>
                </a:solidFill>
              </a:rPr>
              <a:t>ДНК-полімераза</a:t>
            </a:r>
            <a:r>
              <a:rPr lang="uk-UA" sz="2400" b="1" dirty="0" smtClean="0">
                <a:solidFill>
                  <a:schemeClr val="bg1"/>
                </a:solidFill>
              </a:rPr>
              <a:t> ІІІ синтезує </a:t>
            </a:r>
            <a:r>
              <a:rPr lang="uk-UA" sz="2400" b="1" u="sng" dirty="0" smtClean="0">
                <a:solidFill>
                  <a:schemeClr val="bg1"/>
                </a:solidFill>
              </a:rPr>
              <a:t>фрагменти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Оказакі</a:t>
            </a:r>
            <a:r>
              <a:rPr lang="uk-UA" sz="2400" b="1" u="sng" dirty="0" smtClean="0">
                <a:solidFill>
                  <a:schemeClr val="bg1"/>
                </a:solidFill>
              </a:rPr>
              <a:t> , </a:t>
            </a:r>
            <a:r>
              <a:rPr lang="uk-UA" sz="2400" b="1" dirty="0" smtClean="0">
                <a:solidFill>
                  <a:schemeClr val="bg1"/>
                </a:solidFill>
              </a:rPr>
              <a:t>які потім зшиваються </a:t>
            </a:r>
            <a:r>
              <a:rPr lang="uk-UA" sz="2400" b="1" u="sng" dirty="0" err="1" smtClean="0">
                <a:solidFill>
                  <a:schemeClr val="bg1"/>
                </a:solidFill>
              </a:rPr>
              <a:t>ДНК-лігазою</a:t>
            </a:r>
            <a:endParaRPr lang="uk-UA" sz="2400" b="1" u="sng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Стабільність плазмід</a:t>
            </a:r>
            <a:endParaRPr lang="ru-RU" altLang="uk-UA" sz="3200" b="1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675687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Селекція направлена на відбір найбільш стабільних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</a:t>
            </a:r>
            <a:r>
              <a:rPr lang="uk-UA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(природні)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Сконструйовані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плазміди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як правило, нестійкі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Розрізняють три явища, пов'язані з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плазмідною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стабільністю: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  <a:r>
              <a:rPr lang="uk-UA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Ц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ілісність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</a:t>
            </a: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endParaRPr lang="uk-UA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Розподіл під час поділу клітини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Диференційні темпи росту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Цілісність плазмід</a:t>
            </a:r>
            <a:endParaRPr lang="ru-RU" altLang="uk-UA" sz="3200" b="1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Направлена на підтримання </a:t>
            </a: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структури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</a:t>
            </a:r>
            <a:endParaRPr lang="uk-UA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Плазміди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можуть втрачати гени: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наявність рекомбінаційних  </a:t>
            </a: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hotspots –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делеції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/інверсії між </a:t>
            </a: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нуклеотидними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повторами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Плазміда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може змінюватись: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Делеція</a:t>
            </a: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генів (стійкість до антибіотиків) – зміна фенотипу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Інверсія генів – фенотип не змінюється</a:t>
            </a:r>
            <a:endParaRPr lang="uk-UA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569325" cy="61102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sz="2800" b="1" u="sng" smtClean="0">
                <a:solidFill>
                  <a:srgbClr val="7030A0"/>
                </a:solidFill>
                <a:latin typeface="Comic Sans MS" panose="030F0702030302020204" pitchFamily="66" charset="0"/>
              </a:rPr>
              <a:t>Функції плазмід: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altLang="uk-UA" sz="280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981075"/>
            <a:ext cx="820737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Регуляторна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якщо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ген не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здатний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реплікуватись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рахунок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втрати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частини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плазміди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вносять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власний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реплікон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).</a:t>
            </a:r>
          </a:p>
          <a:p>
            <a:pPr marL="514350" indent="-5143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Кодуюча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272337" cy="367188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r>
              <a:rPr lang="uk-UA" altLang="ru-RU" b="1" dirty="0" smtClean="0">
                <a:solidFill>
                  <a:schemeClr val="bg1"/>
                </a:solidFill>
              </a:rPr>
              <a:t>- високий </a:t>
            </a:r>
            <a:r>
              <a:rPr lang="uk-UA" altLang="ru-RU" b="1" dirty="0">
                <a:solidFill>
                  <a:schemeClr val="bg1"/>
                </a:solidFill>
              </a:rPr>
              <a:t>темп втрати </a:t>
            </a:r>
            <a:r>
              <a:rPr lang="uk-UA" altLang="ru-RU" b="1" dirty="0" smtClean="0">
                <a:solidFill>
                  <a:schemeClr val="bg1"/>
                </a:solidFill>
              </a:rPr>
              <a:t>ознаки;</a:t>
            </a:r>
            <a:endParaRPr lang="uk-UA" altLang="ru-RU" b="1" dirty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r>
              <a:rPr lang="uk-UA" altLang="ru-RU" b="1" dirty="0" smtClean="0">
                <a:solidFill>
                  <a:schemeClr val="bg1"/>
                </a:solidFill>
              </a:rPr>
              <a:t>- збільшення </a:t>
            </a:r>
            <a:r>
              <a:rPr lang="uk-UA" altLang="ru-RU" b="1" dirty="0">
                <a:solidFill>
                  <a:schemeClr val="bg1"/>
                </a:solidFill>
              </a:rPr>
              <a:t>темпів втрати ознаки під впливом температури або хімічних </a:t>
            </a:r>
            <a:r>
              <a:rPr lang="uk-UA" altLang="ru-RU" b="1" dirty="0" smtClean="0">
                <a:solidFill>
                  <a:schemeClr val="bg1"/>
                </a:solidFill>
              </a:rPr>
              <a:t>сполук;</a:t>
            </a:r>
            <a:endParaRPr lang="uk-UA" altLang="ru-RU" b="1" dirty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None/>
              <a:defRPr/>
            </a:pPr>
            <a:r>
              <a:rPr lang="uk-UA" altLang="ru-RU" b="1" dirty="0" smtClean="0">
                <a:solidFill>
                  <a:schemeClr val="bg1"/>
                </a:solidFill>
              </a:rPr>
              <a:t>- спільна </a:t>
            </a:r>
            <a:r>
              <a:rPr lang="uk-UA" altLang="ru-RU" b="1" dirty="0">
                <a:solidFill>
                  <a:schemeClr val="bg1"/>
                </a:solidFill>
              </a:rPr>
              <a:t>втрата або набуття декількох ознак</a:t>
            </a:r>
            <a:endParaRPr lang="uk-UA" altLang="ru-RU" sz="23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uk-UA" altLang="ru-RU" sz="2300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42988" y="549275"/>
            <a:ext cx="71294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sz="4000" b="1" dirty="0" smtClean="0">
                <a:solidFill>
                  <a:srgbClr val="7030A0"/>
                </a:solidFill>
              </a:rPr>
              <a:t>Фенотипові прояви наявності </a:t>
            </a:r>
            <a:r>
              <a:rPr lang="uk-UA" altLang="ru-RU" sz="4000" b="1" dirty="0" err="1" smtClean="0">
                <a:solidFill>
                  <a:srgbClr val="7030A0"/>
                </a:solidFill>
              </a:rPr>
              <a:t>плазміди</a:t>
            </a:r>
            <a:endParaRPr lang="uk-UA" alt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79400"/>
            <a:ext cx="8748713" cy="6553200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400" b="1" dirty="0" err="1" smtClean="0">
                <a:solidFill>
                  <a:schemeClr val="bg1"/>
                </a:solidFill>
              </a:rPr>
              <a:t>Позахромосомна</a:t>
            </a:r>
            <a:r>
              <a:rPr lang="uk-UA" sz="3400" b="1" dirty="0" smtClean="0">
                <a:solidFill>
                  <a:schemeClr val="bg1"/>
                </a:solidFill>
              </a:rPr>
              <a:t> кільцева ДНК</a:t>
            </a:r>
            <a:endParaRPr lang="en-US" sz="3400" b="1" dirty="0">
              <a:solidFill>
                <a:schemeClr val="bg1"/>
              </a:solidFill>
            </a:endParaRP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400" b="1" dirty="0" smtClean="0">
                <a:solidFill>
                  <a:schemeClr val="bg1"/>
                </a:solidFill>
              </a:rPr>
              <a:t>Як правило, кодує додаткові функції для росту і життєдіяльності організму</a:t>
            </a:r>
            <a:endParaRPr lang="en-US" sz="3400" b="1" dirty="0">
              <a:solidFill>
                <a:schemeClr val="bg1"/>
              </a:solidFill>
            </a:endParaRP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400" b="1" dirty="0" smtClean="0">
                <a:solidFill>
                  <a:schemeClr val="bg1"/>
                </a:solidFill>
              </a:rPr>
              <a:t>Можуть бути необхідними у специфічних умовах: вірулентність, стійкість до антибіотиків, використання незвичних поживних речовин, продукція </a:t>
            </a:r>
            <a:r>
              <a:rPr lang="uk-UA" sz="3400" b="1" dirty="0" err="1" smtClean="0">
                <a:solidFill>
                  <a:schemeClr val="bg1"/>
                </a:solidFill>
              </a:rPr>
              <a:t>бактеріоцинів</a:t>
            </a:r>
            <a:r>
              <a:rPr lang="uk-UA" sz="3400" b="1" dirty="0" smtClean="0">
                <a:solidFill>
                  <a:schemeClr val="bg1"/>
                </a:solidFill>
              </a:rPr>
              <a:t> (</a:t>
            </a:r>
            <a:r>
              <a:rPr lang="uk-UA" sz="3400" b="1" dirty="0" err="1" smtClean="0">
                <a:solidFill>
                  <a:schemeClr val="bg1"/>
                </a:solidFill>
              </a:rPr>
              <a:t>коліцинів</a:t>
            </a:r>
            <a:r>
              <a:rPr lang="uk-UA" sz="3400" b="1" dirty="0" smtClean="0">
                <a:solidFill>
                  <a:schemeClr val="bg1"/>
                </a:solidFill>
              </a:rPr>
              <a:t>) 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400" b="1" dirty="0" smtClean="0">
                <a:solidFill>
                  <a:schemeClr val="bg1"/>
                </a:solidFill>
              </a:rPr>
              <a:t>Повинні бути </a:t>
            </a:r>
            <a:r>
              <a:rPr lang="uk-UA" sz="3400" b="1" dirty="0" err="1" smtClean="0">
                <a:solidFill>
                  <a:schemeClr val="bg1"/>
                </a:solidFill>
              </a:rPr>
              <a:t>репліконом</a:t>
            </a:r>
            <a:r>
              <a:rPr lang="uk-UA" sz="3400" b="1" dirty="0" smtClean="0">
                <a:solidFill>
                  <a:schemeClr val="bg1"/>
                </a:solidFill>
              </a:rPr>
              <a:t> – самостійна генетична одиниця, що здійснює реплікацію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8013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uk-UA" sz="3400" b="1" dirty="0" err="1" smtClean="0">
                <a:solidFill>
                  <a:schemeClr val="bg1"/>
                </a:solidFill>
              </a:rPr>
              <a:t>Плазмідна</a:t>
            </a:r>
            <a:r>
              <a:rPr lang="uk-UA" sz="3400" b="1" dirty="0" smtClean="0">
                <a:solidFill>
                  <a:schemeClr val="bg1"/>
                </a:solidFill>
              </a:rPr>
              <a:t> ДНК повинна </a:t>
            </a:r>
            <a:r>
              <a:rPr lang="uk-UA" sz="3400" b="1" dirty="0" err="1" smtClean="0">
                <a:solidFill>
                  <a:schemeClr val="bg1"/>
                </a:solidFill>
              </a:rPr>
              <a:t>реплікуватись</a:t>
            </a:r>
            <a:r>
              <a:rPr lang="uk-UA" sz="3400" b="1" dirty="0" smtClean="0">
                <a:solidFill>
                  <a:schemeClr val="bg1"/>
                </a:solidFill>
              </a:rPr>
              <a:t> кожного разу, коли відбувається поділ клітини-господаря або буде загублена             </a:t>
            </a:r>
            <a:r>
              <a:rPr lang="en-US" sz="3400" b="1" dirty="0">
                <a:solidFill>
                  <a:schemeClr val="bg1"/>
                </a:solidFill>
              </a:rPr>
              <a:t>	</a:t>
            </a:r>
            <a:r>
              <a:rPr lang="uk-UA" sz="3400" b="1" dirty="0" smtClean="0">
                <a:solidFill>
                  <a:schemeClr val="bg1"/>
                </a:solidFill>
              </a:rPr>
              <a:t>         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endParaRPr lang="uk-UA" sz="3400" b="1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uk-UA" sz="3400" b="1" dirty="0" smtClean="0">
                <a:solidFill>
                  <a:schemeClr val="bg1"/>
                </a:solidFill>
              </a:rPr>
              <a:t>Розподіл </a:t>
            </a:r>
            <a:r>
              <a:rPr lang="uk-UA" sz="3400" b="1" dirty="0" err="1" smtClean="0">
                <a:solidFill>
                  <a:schemeClr val="bg1"/>
                </a:solidFill>
              </a:rPr>
              <a:t>плазмідної</a:t>
            </a:r>
            <a:r>
              <a:rPr lang="uk-UA" sz="3400" b="1" dirty="0" smtClean="0">
                <a:solidFill>
                  <a:schemeClr val="bg1"/>
                </a:solidFill>
              </a:rPr>
              <a:t> ДНК після реплікації (кожна дочірня клітина отримує </a:t>
            </a:r>
            <a:r>
              <a:rPr lang="uk-UA" sz="3400" b="1" dirty="0" err="1" smtClean="0">
                <a:solidFill>
                  <a:schemeClr val="bg1"/>
                </a:solidFill>
              </a:rPr>
              <a:t>плазміду</a:t>
            </a:r>
            <a:r>
              <a:rPr lang="uk-UA" sz="3400" b="1" dirty="0" smtClean="0">
                <a:solidFill>
                  <a:schemeClr val="bg1"/>
                </a:solidFill>
              </a:rPr>
              <a:t>)</a:t>
            </a:r>
            <a:endParaRPr lang="en-US" sz="3400" b="1" dirty="0">
              <a:solidFill>
                <a:schemeClr val="bg1"/>
              </a:solidFill>
            </a:endParaRP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uk-UA" sz="3400" b="1" dirty="0" err="1" smtClean="0">
                <a:solidFill>
                  <a:schemeClr val="bg1"/>
                </a:solidFill>
              </a:rPr>
              <a:t>Висококопійні</a:t>
            </a:r>
            <a:r>
              <a:rPr lang="uk-UA" sz="3400" b="1" dirty="0" smtClean="0">
                <a:solidFill>
                  <a:schemeClr val="bg1"/>
                </a:solidFill>
              </a:rPr>
              <a:t> </a:t>
            </a:r>
            <a:r>
              <a:rPr lang="uk-UA" sz="3400" b="1" dirty="0" err="1" smtClean="0">
                <a:solidFill>
                  <a:schemeClr val="bg1"/>
                </a:solidFill>
              </a:rPr>
              <a:t>плазміди</a:t>
            </a:r>
            <a:r>
              <a:rPr lang="uk-UA" sz="3400" b="1" dirty="0" smtClean="0">
                <a:solidFill>
                  <a:schemeClr val="bg1"/>
                </a:solidFill>
              </a:rPr>
              <a:t>, як правило, невеликі за розміром; </a:t>
            </a:r>
            <a:r>
              <a:rPr lang="uk-UA" sz="3400" b="1" dirty="0" err="1" smtClean="0">
                <a:solidFill>
                  <a:schemeClr val="bg1"/>
                </a:solidFill>
              </a:rPr>
              <a:t>низькокопійні</a:t>
            </a:r>
            <a:r>
              <a:rPr lang="uk-UA" sz="3400" b="1" dirty="0" smtClean="0">
                <a:solidFill>
                  <a:schemeClr val="bg1"/>
                </a:solidFill>
              </a:rPr>
              <a:t> можуть бути великими 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uk-UA" sz="3400" b="1" dirty="0" smtClean="0">
                <a:solidFill>
                  <a:schemeClr val="bg1"/>
                </a:solidFill>
              </a:rPr>
              <a:t>Розподіл </a:t>
            </a:r>
            <a:r>
              <a:rPr lang="uk-UA" sz="3400" b="1" dirty="0" err="1" smtClean="0">
                <a:solidFill>
                  <a:schemeClr val="bg1"/>
                </a:solidFill>
              </a:rPr>
              <a:t>низькокопійних</a:t>
            </a:r>
            <a:r>
              <a:rPr lang="uk-UA" sz="3400" b="1" dirty="0" smtClean="0">
                <a:solidFill>
                  <a:schemeClr val="bg1"/>
                </a:solidFill>
              </a:rPr>
              <a:t> </a:t>
            </a:r>
            <a:r>
              <a:rPr lang="uk-UA" sz="3400" b="1" dirty="0" err="1" smtClean="0">
                <a:solidFill>
                  <a:schemeClr val="bg1"/>
                </a:solidFill>
              </a:rPr>
              <a:t>плазмід</a:t>
            </a:r>
            <a:r>
              <a:rPr lang="uk-UA" sz="3400" b="1" dirty="0" smtClean="0">
                <a:solidFill>
                  <a:schemeClr val="bg1"/>
                </a:solidFill>
              </a:rPr>
              <a:t> жорстко контролюється, </a:t>
            </a:r>
            <a:r>
              <a:rPr lang="uk-UA" sz="3400" b="1" dirty="0" err="1" smtClean="0">
                <a:solidFill>
                  <a:schemeClr val="bg1"/>
                </a:solidFill>
              </a:rPr>
              <a:t>мультикопійні</a:t>
            </a:r>
            <a:r>
              <a:rPr lang="uk-UA" sz="3400" b="1" dirty="0" smtClean="0">
                <a:solidFill>
                  <a:schemeClr val="bg1"/>
                </a:solidFill>
              </a:rPr>
              <a:t> можуть бути втрачені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uk-UA" sz="3400" b="1" dirty="0" smtClean="0">
                <a:solidFill>
                  <a:schemeClr val="bg1"/>
                </a:solidFill>
              </a:rPr>
              <a:t>Реплікація </a:t>
            </a:r>
            <a:r>
              <a:rPr lang="uk-UA" sz="3400" b="1" dirty="0" err="1" smtClean="0">
                <a:solidFill>
                  <a:schemeClr val="bg1"/>
                </a:solidFill>
              </a:rPr>
              <a:t>плазмід</a:t>
            </a:r>
            <a:r>
              <a:rPr lang="uk-UA" sz="3400" b="1" dirty="0" smtClean="0">
                <a:solidFill>
                  <a:schemeClr val="bg1"/>
                </a:solidFill>
              </a:rPr>
              <a:t> здійснюється лише за умови функціонування клітини-господаря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258888" y="692150"/>
            <a:ext cx="6985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FC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ru-RU" sz="3600" b="1" i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Генетичний матеріал </a:t>
            </a:r>
            <a:br>
              <a:rPr lang="uk-UA" altLang="ru-RU" sz="3600" b="1" i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ru-RU" sz="3600" b="1" i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 бактерій представлений: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83569" y="2060576"/>
            <a:ext cx="748888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uk-UA" altLang="ru-RU" sz="2800" b="1" i="1" dirty="0" smtClean="0">
                <a:ln w="50800"/>
                <a:solidFill>
                  <a:schemeClr val="bg1"/>
                </a:solidFill>
                <a:latin typeface="Arial" charset="0"/>
              </a:rPr>
              <a:t>Хромосомою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 (кільцева, 2-х ланцюгова ДНК)</a:t>
            </a:r>
            <a:endParaRPr lang="uk-UA" altLang="ru-RU" sz="2800" b="1" dirty="0">
              <a:ln w="50800"/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uk-UA" altLang="ru-RU" sz="2800" b="1" i="1" dirty="0" err="1">
                <a:ln w="50800"/>
                <a:solidFill>
                  <a:schemeClr val="bg1"/>
                </a:solidFill>
                <a:latin typeface="Arial" charset="0"/>
              </a:rPr>
              <a:t>позахромосомними</a:t>
            </a:r>
            <a:r>
              <a:rPr lang="uk-UA" altLang="ru-RU" sz="2800" b="1" i="1" dirty="0">
                <a:ln w="50800"/>
                <a:solidFill>
                  <a:schemeClr val="bg1"/>
                </a:solidFill>
                <a:latin typeface="Arial" charset="0"/>
              </a:rPr>
              <a:t> елементами спадковості:</a:t>
            </a:r>
          </a:p>
          <a:p>
            <a:pPr marL="2057400" indent="0"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- </a:t>
            </a:r>
            <a:r>
              <a:rPr lang="uk-UA" altLang="ru-RU" sz="2800" b="1" dirty="0" err="1" smtClean="0">
                <a:ln w="50800"/>
                <a:solidFill>
                  <a:schemeClr val="bg1"/>
                </a:solidFill>
                <a:latin typeface="Arial" charset="0"/>
              </a:rPr>
              <a:t>Плазміди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2057400" indent="0"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- Мобільні генетичні елементи (</a:t>
            </a:r>
            <a:r>
              <a:rPr lang="uk-UA" altLang="ru-RU" sz="2800" b="1" dirty="0" err="1" smtClean="0">
                <a:ln w="50800"/>
                <a:solidFill>
                  <a:schemeClr val="bg1"/>
                </a:solidFill>
                <a:latin typeface="Arial" charset="0"/>
              </a:rPr>
              <a:t>транспозони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 та </a:t>
            </a:r>
            <a:r>
              <a:rPr lang="en-US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IS-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елементи)</a:t>
            </a:r>
            <a:endParaRPr lang="ru-RU" altLang="ru-RU" sz="2800" b="1" dirty="0">
              <a:ln w="50800"/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931150" cy="836613"/>
          </a:xfrm>
        </p:spPr>
        <p:txBody>
          <a:bodyPr/>
          <a:lstStyle/>
          <a:p>
            <a:r>
              <a:rPr lang="ru-RU" altLang="uk-UA" smtClean="0">
                <a:solidFill>
                  <a:srgbClr val="7030A0"/>
                </a:solidFill>
              </a:rPr>
              <a:t>Основн</a:t>
            </a:r>
            <a:r>
              <a:rPr lang="uk-UA" altLang="uk-UA" smtClean="0">
                <a:solidFill>
                  <a:srgbClr val="7030A0"/>
                </a:solidFill>
              </a:rPr>
              <a:t>і поняття</a:t>
            </a:r>
            <a:endParaRPr lang="ru-RU" altLang="uk-UA" smtClean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84313"/>
            <a:ext cx="8075612" cy="4641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Спадковість і мінливість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Генотип і фенотип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Ген, геном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Мінливість: </a:t>
            </a:r>
            <a:r>
              <a:rPr lang="uk-UA" dirty="0" err="1" smtClean="0">
                <a:solidFill>
                  <a:srgbClr val="002060"/>
                </a:solidFill>
              </a:rPr>
              <a:t>неспадкова</a:t>
            </a:r>
            <a:r>
              <a:rPr lang="uk-UA" dirty="0" smtClean="0">
                <a:solidFill>
                  <a:srgbClr val="002060"/>
                </a:solidFill>
              </a:rPr>
              <a:t> (модифікаційна) і спадкова (мутаційна, рекомбінаційна)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Репарація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555875" y="115888"/>
            <a:ext cx="3708400" cy="738187"/>
          </a:xfrm>
        </p:spPr>
        <p:txBody>
          <a:bodyPr/>
          <a:lstStyle/>
          <a:p>
            <a:r>
              <a:rPr lang="en-US" altLang="ru-RU" sz="3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uk-UA" altLang="ru-RU" sz="3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-елементи</a:t>
            </a:r>
            <a:endParaRPr lang="ru-RU" altLang="uk-UA" sz="320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496300" cy="5256212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  <a:r>
              <a:rPr lang="uk-UA" alt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-елементи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це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ділянки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ДНК,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здатні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переміщатися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як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ціле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однією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ділянки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реплікону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в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іншу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а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також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alt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репліконами</a:t>
            </a: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Довжина – 1300 – 1500 </a:t>
            </a:r>
            <a:r>
              <a:rPr lang="uk-UA" alt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altLang="ru-RU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Самостійно не </a:t>
            </a:r>
            <a:r>
              <a:rPr lang="uk-UA" alt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реплікуються</a:t>
            </a:r>
            <a:endParaRPr lang="uk-UA" altLang="ru-RU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Не кодують фенотипові ознаки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Зустрічаються як у </a:t>
            </a:r>
            <a:r>
              <a:rPr lang="uk-UA" alt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бактерільній</a:t>
            </a: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хромосомі, так і у </a:t>
            </a:r>
            <a:r>
              <a:rPr lang="uk-UA" alt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плазмідах</a:t>
            </a:r>
            <a:endParaRPr lang="uk-UA" altLang="ru-RU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Представлені декількома копіями у геномі</a:t>
            </a:r>
            <a:endParaRPr lang="ru-RU" alt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18487" cy="648017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Містять гени, необхідні для їх переміщення: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 </a:t>
            </a:r>
            <a:r>
              <a:rPr lang="uk-UA" sz="28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транспозази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забезпечує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вирізання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IS-элемента 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ДНК та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інтеграцію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новий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локус)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Ген,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детермінує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синтез </a:t>
            </a:r>
            <a:r>
              <a:rPr lang="ru-RU" sz="28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репресору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регулює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переміщення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Інвертовані повтори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на кінцях, що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розпізнаються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транспозазою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(1-ланцюгові розриви)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897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IS1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E.coli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768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ц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ентр. ділянка кодує білок – </a:t>
            </a:r>
            <a:r>
              <a:rPr lang="uk-UA" sz="2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транспозазу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необхідний для переміщення елемента з одного сайту в інший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  <a:endParaRPr lang="uk-UA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н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 кінцях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інсерційної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послідовності розташовані </a:t>
            </a:r>
            <a:r>
              <a:rPr lang="uk-UA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інвертовані повтори 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– 23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нукл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(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CAT – ATG)</a:t>
            </a:r>
            <a:endParaRPr lang="uk-UA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Короткі подвійні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нуклеотидні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послідовності – в одній орієнтації, </a:t>
            </a:r>
            <a:r>
              <a:rPr lang="uk-UA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прямі повтори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(direct repeats)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2-3 до 9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Має 2 рамки зчитування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InsA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InsB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кодують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одну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чи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дві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різновидності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транспозази</a:t>
            </a:r>
            <a:endParaRPr 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806450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altLang="uk-UA" sz="3200" b="1" smtClean="0">
                <a:solidFill>
                  <a:srgbClr val="FFFF00"/>
                </a:solidFill>
                <a:latin typeface="Comic Sans MS" panose="030F0702030302020204" pitchFamily="66" charset="0"/>
              </a:rPr>
              <a:t>Функції </a:t>
            </a:r>
            <a:r>
              <a:rPr lang="ru-RU" altLang="uk-UA" sz="3200" b="1" smtClean="0">
                <a:solidFill>
                  <a:srgbClr val="FFFF00"/>
                </a:solidFill>
                <a:latin typeface="Comic Sans MS" panose="030F0702030302020204" pitchFamily="66" charset="0"/>
              </a:rPr>
              <a:t>IS-послідовностей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5472113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Регуляція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активності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генів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бактеріальної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клітини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Можуть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інактивувати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гени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в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вбудовані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проявляти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промотора,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вмикає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вимикає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транскрипцію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відповідних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генів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(хромосома)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Індукція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мутацій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типу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делецій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інверсій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(при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та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дуплікацій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(при </a:t>
            </a:r>
            <a:r>
              <a:rPr lang="ru-RU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вбудовуванні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 хромосому)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Координація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взаємодії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плазмід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транспозонів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та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профагів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(як між собою,  так і з бактеріальною хромосомою) 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6264275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Транспозон</a:t>
            </a:r>
            <a:r>
              <a:rPr lang="uk-UA" alt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–  мобільний генетичний елемент, що містить додаткові гени, не пов'язані з </a:t>
            </a:r>
            <a:r>
              <a:rPr lang="uk-UA" alt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транспозицією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alt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- 2000 – 25000 </a:t>
            </a:r>
            <a:r>
              <a:rPr lang="uk-UA" altLang="ru-RU" sz="3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altLang="ru-RU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uk-UA" altLang="ru-RU" sz="3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altLang="ru-RU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гени резистентності до антибіотиків та іонів  важких </a:t>
            </a:r>
            <a:r>
              <a:rPr lang="uk-UA" altLang="ru-RU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металів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altLang="ru-RU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Не здатний до самостійної реплікації</a:t>
            </a:r>
            <a:endParaRPr lang="uk-UA" altLang="ru-RU" sz="3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Переміщення може відбуватись між </a:t>
            </a:r>
            <a:r>
              <a:rPr lang="uk-UA" sz="31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плазмідами</a:t>
            </a: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, між </a:t>
            </a:r>
            <a:r>
              <a:rPr lang="uk-UA" sz="31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плазмідою</a:t>
            </a:r>
            <a:r>
              <a:rPr lang="uk-UA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 та хромосомою або навпаки</a:t>
            </a:r>
            <a:r>
              <a:rPr lang="uk-UA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793875" y="0"/>
            <a:ext cx="5556250" cy="941388"/>
          </a:xfrm>
        </p:spPr>
        <p:txBody>
          <a:bodyPr/>
          <a:lstStyle/>
          <a:p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Структура транспозона</a:t>
            </a:r>
            <a:endParaRPr lang="ru-RU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964612" cy="59039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Tn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uk-UA" sz="2800" b="1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5000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Короткі інвертовані повтори – 38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Ген стійкості до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Amp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l-GR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β</a:t>
            </a:r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lactamase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Ген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транспозази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TnpA</a:t>
            </a:r>
            <a:endParaRPr lang="uk-UA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Ген, що кодує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біфункціональний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білок </a:t>
            </a:r>
            <a:r>
              <a:rPr lang="en-US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TnpR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репресор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і відповідальний за етап транспозиції – розділення</a:t>
            </a:r>
            <a:r>
              <a:rPr lang="uk-UA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резолваза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Короткі прямі повтори – 5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п.н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73453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08962" cy="5689600"/>
          </a:xfrm>
        </p:spPr>
        <p:txBody>
          <a:bodyPr rtlCol="0">
            <a:normAutofit fontScale="925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1. 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Регуляторна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2. </a:t>
            </a:r>
            <a:r>
              <a:rPr lang="uk-UA" altLang="ru-RU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Кодуюча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3. 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Індукують генні мутації 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за типом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делеції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або інверсії.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4. 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Включення їх в </a:t>
            </a:r>
            <a:r>
              <a:rPr lang="uk-UA" altLang="ru-RU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</a:t>
            </a:r>
            <a:r>
              <a:rPr lang="uk-UA" alt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супро-воджується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абераціями (</a:t>
            </a:r>
            <a:r>
              <a:rPr lang="uk-UA" alt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структурними 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перебудовами) в ДНК цих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репліконів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; найчастіше </a:t>
            </a:r>
            <a:r>
              <a:rPr lang="uk-UA" alt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проявляються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інсерції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altLang="ru-RU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делеції</a:t>
            </a:r>
            <a:r>
              <a:rPr lang="uk-UA" alt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інверсії</a:t>
            </a:r>
            <a:endParaRPr lang="ru-RU" alt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500812" cy="1000125"/>
          </a:xfrm>
          <a:extLst>
            <a:ext uri="{909E8E84-426E-40DD-AFC4-6F175D3DCCD1}">
              <a14:hiddenFill xmlns:a14="http://schemas.microsoft.com/office/drawing/2010/main">
                <a:solidFill>
                  <a:srgbClr val="FAFD8D"/>
                </a:solidFill>
              </a14:hiddenFill>
            </a:ext>
          </a:extLst>
        </p:spPr>
        <p:txBody>
          <a:bodyPr/>
          <a:lstStyle/>
          <a:p>
            <a:r>
              <a:rPr lang="uk-UA" altLang="ru-RU" sz="3200" b="1" smtClean="0">
                <a:solidFill>
                  <a:srgbClr val="00B050"/>
                </a:solidFill>
                <a:latin typeface="Comic Sans MS" panose="030F0702030302020204" pitchFamily="66" charset="0"/>
              </a:rPr>
              <a:t>Функції транспозонів: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 rot="10800000" flipV="1">
            <a:off x="530225" y="455613"/>
            <a:ext cx="808196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ДНК бактерій іноді називають бактеріальною хромосомою. Вона кільцева і позбавлена гістонів</a:t>
            </a:r>
          </a:p>
        </p:txBody>
      </p:sp>
      <p:pic>
        <p:nvPicPr>
          <p:cNvPr id="52227" name="Picture 10" descr="06_12a-plas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4" descr="imag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3243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89925" cy="1628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Нуклеїнові кислоти</a:t>
            </a:r>
            <a:br>
              <a:rPr lang="uk-UA" alt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i="1" dirty="0" smtClean="0"/>
              <a:t>– </a:t>
            </a:r>
            <a:r>
              <a:rPr lang="uk-UA" altLang="ru-RU" sz="2400" b="1" i="1" dirty="0" smtClean="0">
                <a:solidFill>
                  <a:srgbClr val="7030A0"/>
                </a:solidFill>
              </a:rPr>
              <a:t>це лінійні нерозгалужені </a:t>
            </a:r>
            <a:r>
              <a:rPr lang="uk-UA" altLang="ru-RU" sz="2400" b="1" i="1" dirty="0" err="1" smtClean="0">
                <a:solidFill>
                  <a:srgbClr val="7030A0"/>
                </a:solidFill>
              </a:rPr>
              <a:t>гетерополімери</a:t>
            </a:r>
            <a:r>
              <a:rPr lang="uk-UA" altLang="ru-RU" sz="2400" b="1" i="1" dirty="0" smtClean="0">
                <a:solidFill>
                  <a:srgbClr val="7030A0"/>
                </a:solidFill>
              </a:rPr>
              <a:t>, мономерами яких є </a:t>
            </a:r>
            <a:r>
              <a:rPr lang="uk-UA" altLang="ru-RU" sz="2400" b="1" i="1" dirty="0" err="1" smtClean="0">
                <a:solidFill>
                  <a:srgbClr val="7030A0"/>
                </a:solidFill>
              </a:rPr>
              <a:t>нуклеотиди</a:t>
            </a:r>
            <a:r>
              <a:rPr lang="uk-UA" altLang="ru-RU" sz="2400" b="1" i="1" dirty="0" smtClean="0">
                <a:solidFill>
                  <a:srgbClr val="7030A0"/>
                </a:solidFill>
              </a:rPr>
              <a:t>, з'єднані один з одним </a:t>
            </a:r>
            <a:r>
              <a:rPr lang="uk-UA" altLang="ru-RU" sz="2400" b="1" i="1" dirty="0" err="1" smtClean="0">
                <a:solidFill>
                  <a:srgbClr val="7030A0"/>
                </a:solidFill>
              </a:rPr>
              <a:t>фосфодиефірними</a:t>
            </a:r>
            <a:r>
              <a:rPr lang="uk-UA" altLang="ru-RU" sz="2400" b="1" i="1" dirty="0" smtClean="0">
                <a:solidFill>
                  <a:srgbClr val="7030A0"/>
                </a:solidFill>
              </a:rPr>
              <a:t> зв'язками</a:t>
            </a:r>
            <a:r>
              <a:rPr lang="uk-UA" altLang="ru-RU" sz="2800" b="1" i="1" dirty="0" smtClean="0">
                <a:solidFill>
                  <a:srgbClr val="7030A0"/>
                </a:solidFill>
              </a:rPr>
              <a:t>.</a:t>
            </a:r>
            <a:endParaRPr lang="ru-RU" altLang="ru-RU" sz="2800" b="1" i="1" dirty="0" smtClean="0">
              <a:solidFill>
                <a:srgbClr val="7030A0"/>
              </a:solidFill>
            </a:endParaRPr>
          </a:p>
        </p:txBody>
      </p:sp>
      <p:grpSp>
        <p:nvGrpSpPr>
          <p:cNvPr id="53251" name="Группа 4"/>
          <p:cNvGrpSpPr>
            <a:grpSpLocks/>
          </p:cNvGrpSpPr>
          <p:nvPr/>
        </p:nvGrpSpPr>
        <p:grpSpPr bwMode="auto">
          <a:xfrm>
            <a:off x="382588" y="2078038"/>
            <a:ext cx="8474075" cy="4554537"/>
            <a:chOff x="491062" y="2078182"/>
            <a:chExt cx="8473550" cy="4554875"/>
          </a:xfrm>
        </p:grpSpPr>
        <p:grpSp>
          <p:nvGrpSpPr>
            <p:cNvPr id="53252" name="Группа 2"/>
            <p:cNvGrpSpPr>
              <a:grpSpLocks/>
            </p:cNvGrpSpPr>
            <p:nvPr/>
          </p:nvGrpSpPr>
          <p:grpSpPr bwMode="auto">
            <a:xfrm>
              <a:off x="4643438" y="2935649"/>
              <a:ext cx="2303462" cy="2892186"/>
              <a:chOff x="4643438" y="2954338"/>
              <a:chExt cx="2303462" cy="2892186"/>
            </a:xfrm>
          </p:grpSpPr>
          <p:pic>
            <p:nvPicPr>
              <p:cNvPr id="53260" name="Picture 13" descr="http://weloveteaching.com/0spring/organics/tRNA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438" y="2954338"/>
                <a:ext cx="2303462" cy="222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61" name="TextBox 1"/>
              <p:cNvSpPr txBox="1">
                <a:spLocks noChangeArrowheads="1"/>
              </p:cNvSpPr>
              <p:nvPr/>
            </p:nvSpPr>
            <p:spPr bwMode="auto">
              <a:xfrm>
                <a:off x="5335589" y="5384800"/>
                <a:ext cx="918784" cy="46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ru-RU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тРНК</a:t>
                </a: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253" name="Группа 1"/>
            <p:cNvGrpSpPr>
              <a:grpSpLocks/>
            </p:cNvGrpSpPr>
            <p:nvPr/>
          </p:nvGrpSpPr>
          <p:grpSpPr bwMode="auto">
            <a:xfrm>
              <a:off x="7380287" y="2456728"/>
              <a:ext cx="1584325" cy="3853202"/>
              <a:chOff x="7380287" y="2387599"/>
              <a:chExt cx="1584325" cy="3853202"/>
            </a:xfrm>
          </p:grpSpPr>
          <p:pic>
            <p:nvPicPr>
              <p:cNvPr id="53258" name="Picture 15" descr="http://molbiol.ru/pictures/ribosome_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287" y="2387599"/>
                <a:ext cx="1584325" cy="322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7707312" y="5779078"/>
                <a:ext cx="938019" cy="4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ru-RU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рРНК</a:t>
                </a: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254" name="Группа 3"/>
            <p:cNvGrpSpPr>
              <a:grpSpLocks/>
            </p:cNvGrpSpPr>
            <p:nvPr/>
          </p:nvGrpSpPr>
          <p:grpSpPr bwMode="auto">
            <a:xfrm>
              <a:off x="491062" y="2078182"/>
              <a:ext cx="3574526" cy="4554875"/>
              <a:chOff x="491062" y="2078182"/>
              <a:chExt cx="3574526" cy="4554875"/>
            </a:xfrm>
          </p:grpSpPr>
          <p:pic>
            <p:nvPicPr>
              <p:cNvPr id="53255" name="Picture 11" descr="http://doctorgrasshopper.files.wordpress.com/2010/02/dna_versus_rna_reversed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62" y="2078182"/>
                <a:ext cx="3574526" cy="4068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56" name="TextBox 3"/>
              <p:cNvSpPr txBox="1">
                <a:spLocks noChangeArrowheads="1"/>
              </p:cNvSpPr>
              <p:nvPr/>
            </p:nvSpPr>
            <p:spPr bwMode="auto">
              <a:xfrm>
                <a:off x="1187624" y="6171334"/>
                <a:ext cx="822610" cy="4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ru-RU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ДНК</a:t>
                </a: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57" name="Прямоугольник 5"/>
              <p:cNvSpPr>
                <a:spLocks noChangeArrowheads="1"/>
              </p:cNvSpPr>
              <p:nvPr/>
            </p:nvSpPr>
            <p:spPr bwMode="auto">
              <a:xfrm>
                <a:off x="2771800" y="6171334"/>
                <a:ext cx="979694" cy="4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ru-RU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мРНК</a:t>
                </a: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Группа 4"/>
          <p:cNvGrpSpPr>
            <a:grpSpLocks/>
          </p:cNvGrpSpPr>
          <p:nvPr/>
        </p:nvGrpSpPr>
        <p:grpSpPr bwMode="auto">
          <a:xfrm>
            <a:off x="131763" y="188913"/>
            <a:ext cx="9409112" cy="6664325"/>
            <a:chOff x="132149" y="188640"/>
            <a:chExt cx="9407936" cy="6664900"/>
          </a:xfrm>
        </p:grpSpPr>
        <p:sp>
          <p:nvSpPr>
            <p:cNvPr id="54276" name="Text Box 6"/>
            <p:cNvSpPr txBox="1">
              <a:spLocks noChangeArrowheads="1"/>
            </p:cNvSpPr>
            <p:nvPr/>
          </p:nvSpPr>
          <p:spPr bwMode="auto">
            <a:xfrm>
              <a:off x="319458" y="188640"/>
              <a:ext cx="9220627" cy="76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2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Нуклеотиди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це органічні речовини, молекули яких складаються з залишку </a:t>
              </a:r>
              <a:r>
                <a:rPr lang="uk-UA" altLang="ru-RU" sz="2200" b="1" i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пентози</a:t>
              </a: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(рибози або дезоксирибози), </a:t>
              </a:r>
            </a:p>
          </p:txBody>
        </p:sp>
        <p:sp>
          <p:nvSpPr>
            <p:cNvPr id="98309" name="TextBox 1"/>
            <p:cNvSpPr txBox="1">
              <a:spLocks noChangeArrowheads="1"/>
            </p:cNvSpPr>
            <p:nvPr/>
          </p:nvSpPr>
          <p:spPr bwMode="auto">
            <a:xfrm>
              <a:off x="4375006" y="2492301"/>
              <a:ext cx="4858731" cy="212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2200" b="1" dirty="0">
                  <a:solidFill>
                    <a:srgbClr val="0063C6"/>
                  </a:solidFill>
                  <a:latin typeface="Arial" charset="0"/>
                </a:rPr>
                <a:t>Азотисті основи </a:t>
              </a:r>
              <a:r>
                <a:rPr lang="uk-UA" altLang="ru-RU" sz="2200" b="1" dirty="0">
                  <a:solidFill>
                    <a:schemeClr val="bg1"/>
                  </a:solidFill>
                  <a:latin typeface="Arial" charset="0"/>
                </a:rPr>
                <a:t>в складі </a:t>
              </a:r>
              <a:r>
                <a:rPr lang="uk-UA" altLang="ru-RU" sz="2200" b="1" dirty="0" err="1">
                  <a:solidFill>
                    <a:schemeClr val="bg1"/>
                  </a:solidFill>
                  <a:latin typeface="Arial" charset="0"/>
                </a:rPr>
                <a:t>нуклеотидів</a:t>
              </a:r>
              <a:r>
                <a:rPr lang="uk-UA" altLang="ru-RU" sz="2200" b="1" dirty="0">
                  <a:solidFill>
                    <a:schemeClr val="bg1"/>
                  </a:solidFill>
                  <a:latin typeface="Arial" charset="0"/>
                </a:rPr>
                <a:t> діляться на дві групи: </a:t>
              </a:r>
              <a:endParaRPr lang="uk-UA" altLang="ru-RU" sz="2200" b="1" dirty="0" smtClean="0">
                <a:solidFill>
                  <a:schemeClr val="bg1"/>
                </a:solidFill>
                <a:latin typeface="Arial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altLang="ru-RU" sz="2200" b="1" i="1" dirty="0" smtClean="0">
                  <a:solidFill>
                    <a:schemeClr val="bg1"/>
                  </a:solidFill>
                  <a:latin typeface="Arial" charset="0"/>
                </a:rPr>
                <a:t>пуринові</a:t>
              </a:r>
              <a:r>
                <a:rPr lang="uk-UA" altLang="ru-RU" sz="2200" b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uk-UA" altLang="ru-RU" sz="2200" b="1" dirty="0">
                  <a:solidFill>
                    <a:schemeClr val="bg1"/>
                  </a:solidFill>
                  <a:latin typeface="Arial" charset="0"/>
                </a:rPr>
                <a:t>(аденін і </a:t>
              </a:r>
              <a:r>
                <a:rPr lang="uk-UA" altLang="ru-RU" sz="2200" b="1" dirty="0" smtClean="0">
                  <a:solidFill>
                    <a:schemeClr val="bg1"/>
                  </a:solidFill>
                  <a:latin typeface="Arial" charset="0"/>
                </a:rPr>
                <a:t>гуанін)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uk-UA" altLang="ru-RU" sz="2200" b="1" i="1" dirty="0" err="1" smtClean="0">
                  <a:solidFill>
                    <a:schemeClr val="bg1"/>
                  </a:solidFill>
                  <a:latin typeface="Arial" charset="0"/>
                </a:rPr>
                <a:t>піримідинові</a:t>
              </a:r>
              <a:r>
                <a:rPr lang="uk-UA" altLang="ru-RU" sz="2200" b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uk-UA" altLang="ru-RU" sz="2200" b="1" dirty="0">
                  <a:solidFill>
                    <a:schemeClr val="bg1"/>
                  </a:solidFill>
                  <a:latin typeface="Arial" charset="0"/>
                </a:rPr>
                <a:t>(</a:t>
              </a:r>
              <a:r>
                <a:rPr lang="uk-UA" altLang="ru-RU" sz="2200" b="1" dirty="0" err="1">
                  <a:solidFill>
                    <a:schemeClr val="bg1"/>
                  </a:solidFill>
                  <a:latin typeface="Arial" charset="0"/>
                </a:rPr>
                <a:t>цитозин</a:t>
              </a:r>
              <a:r>
                <a:rPr lang="uk-UA" altLang="ru-RU" sz="2200" b="1" dirty="0">
                  <a:solidFill>
                    <a:schemeClr val="bg1"/>
                  </a:solidFill>
                  <a:latin typeface="Arial" charset="0"/>
                </a:rPr>
                <a:t>, тимін і урацил).</a:t>
              </a:r>
            </a:p>
          </p:txBody>
        </p:sp>
        <p:sp>
          <p:nvSpPr>
            <p:cNvPr id="54278" name="TextBox 2"/>
            <p:cNvSpPr txBox="1">
              <a:spLocks noChangeArrowheads="1"/>
            </p:cNvSpPr>
            <p:nvPr/>
          </p:nvSpPr>
          <p:spPr bwMode="auto">
            <a:xfrm>
              <a:off x="132149" y="5129719"/>
              <a:ext cx="8880763" cy="172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Дезоксирибонуклеотиди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складаються з дезоксирибози і однієї з азотистих основ: А, Г, Т, Ц.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Рибонуклеотиди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складаються з рибози і однієї з азотистих основ: А, Г, У, Ц.</a:t>
              </a:r>
              <a:endParaRPr lang="ru-RU" altLang="ru-RU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79" name="TextBox 3"/>
            <p:cNvSpPr txBox="1">
              <a:spLocks noChangeArrowheads="1"/>
            </p:cNvSpPr>
            <p:nvPr/>
          </p:nvSpPr>
          <p:spPr bwMode="auto">
            <a:xfrm>
              <a:off x="4283834" y="1134939"/>
              <a:ext cx="5040693" cy="11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якого ковалентно приєднані залишок </a:t>
              </a:r>
              <a:r>
                <a:rPr lang="uk-UA" altLang="ru-RU" sz="2200" b="1" i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фосфорної кислоти</a:t>
              </a:r>
              <a:r>
                <a:rPr lang="uk-UA" altLang="ru-RU" sz="22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uk-UA" altLang="ru-RU" sz="2200" b="1" i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азотиста основа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altLang="ru-RU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63"/>
            <a:ext cx="4152900" cy="3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olygonmedical.com/wpimages/9ebeb33ba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Click to add title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Click to add text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98475"/>
            <a:ext cx="89677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Группа 1"/>
          <p:cNvGrpSpPr>
            <a:grpSpLocks/>
          </p:cNvGrpSpPr>
          <p:nvPr/>
        </p:nvGrpSpPr>
        <p:grpSpPr bwMode="auto">
          <a:xfrm>
            <a:off x="684213" y="209550"/>
            <a:ext cx="8428037" cy="6616700"/>
            <a:chOff x="971550" y="209783"/>
            <a:chExt cx="8428410" cy="6617326"/>
          </a:xfrm>
        </p:grpSpPr>
        <p:pic>
          <p:nvPicPr>
            <p:cNvPr id="5529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333375"/>
              <a:ext cx="2257425" cy="601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00" name="Text Box 6"/>
            <p:cNvSpPr txBox="1">
              <a:spLocks noChangeArrowheads="1"/>
            </p:cNvSpPr>
            <p:nvPr/>
          </p:nvSpPr>
          <p:spPr bwMode="auto">
            <a:xfrm>
              <a:off x="3532560" y="209783"/>
              <a:ext cx="5867400" cy="6617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8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ДНК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2-ланцюгова закручена спіраль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Ланцюги різнонаправлені 5</a:t>
              </a:r>
              <a:r>
                <a:rPr lang="en-US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</a:t>
              </a: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 </a:t>
              </a:r>
              <a:r>
                <a:rPr lang="en-US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  <a:endParaRPr lang="uk-UA" altLang="ru-RU" sz="2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Діаметр </a:t>
              </a:r>
              <a:r>
                <a:rPr lang="uk-UA" altLang="ru-RU" sz="2200" b="1" i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 нм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Біополімер, мономерами якого є </a:t>
              </a:r>
              <a:r>
                <a:rPr lang="uk-UA" altLang="ru-RU" sz="2200" b="1" i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нуклеотиди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Довжина витка подвійної спіралі дорівнює </a:t>
              </a:r>
              <a:r>
                <a:rPr lang="uk-UA" altLang="ru-RU" sz="2200" b="1" i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3,4 нм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Відстань між суміжними парами азотистих основ </a:t>
              </a:r>
              <a:r>
                <a:rPr lang="uk-UA" altLang="ru-RU" sz="2200" b="1" i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0,34 нм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uk-UA" altLang="ru-RU" sz="2200" b="1" i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Правило Чаргафа:</a:t>
              </a:r>
              <a:r>
                <a:rPr lang="uk-UA" altLang="ru-RU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А+ </a:t>
              </a:r>
              <a:r>
                <a:rPr lang="en-US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uk-UA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Т </a:t>
              </a:r>
              <a:r>
                <a:rPr lang="en-US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C</a:t>
              </a:r>
              <a:endParaRPr lang="uk-UA" altLang="ru-RU" sz="2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•"/>
              </a:pPr>
              <a:r>
                <a:rPr lang="ru-RU" altLang="ru-RU" sz="2200" b="1" i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борозенки: </a:t>
              </a:r>
              <a:r>
                <a:rPr lang="ru-RU" altLang="ru-RU" sz="22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велика, шириною 2,2 нм, і мала, шириною 1,2 нм</a:t>
              </a:r>
              <a:endParaRPr lang="uk-UA" altLang="ru-RU" sz="2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1187450" y="274638"/>
            <a:ext cx="7326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200" b="1">
                <a:solidFill>
                  <a:srgbClr val="00B050"/>
                </a:solidFill>
                <a:latin typeface="Comic Sans MS" panose="030F0702030302020204" pitchFamily="66" charset="0"/>
              </a:rPr>
              <a:t>Стабілізація подвійної спіралі ДНК</a:t>
            </a:r>
            <a:endParaRPr lang="ru-RU" altLang="uk-UA" sz="32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/>
          <a:stretch>
            <a:fillRect/>
          </a:stretch>
        </p:blipFill>
        <p:spPr bwMode="auto">
          <a:xfrm>
            <a:off x="395288" y="1400175"/>
            <a:ext cx="445611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Объект 2"/>
          <p:cNvSpPr>
            <a:spLocks noGrp="1"/>
          </p:cNvSpPr>
          <p:nvPr>
            <p:ph idx="1"/>
          </p:nvPr>
        </p:nvSpPr>
        <p:spPr>
          <a:xfrm>
            <a:off x="179388" y="860425"/>
            <a:ext cx="8748712" cy="5997575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endParaRPr lang="ru-RU" altLang="uk-UA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mtClean="0">
                <a:solidFill>
                  <a:schemeClr val="bg1"/>
                </a:solidFill>
                <a:latin typeface="Comic Sans MS" panose="030F0702030302020204" pitchFamily="66" charset="0"/>
              </a:rPr>
              <a:t>1) </a:t>
            </a: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Формування </a:t>
            </a:r>
            <a:r>
              <a:rPr lang="ru-RU" altLang="uk-UA" sz="2700" b="1" u="sng" smtClean="0">
                <a:solidFill>
                  <a:schemeClr val="bg1"/>
                </a:solidFill>
                <a:latin typeface="Comic Sans MS" panose="030F0702030302020204" pitchFamily="66" charset="0"/>
              </a:rPr>
              <a:t>водневих</a:t>
            </a:r>
            <a:r>
              <a:rPr lang="ru-RU" altLang="uk-UA" sz="27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700" b="1" u="sng" smtClean="0">
                <a:solidFill>
                  <a:schemeClr val="bg1"/>
                </a:solidFill>
                <a:latin typeface="Comic Sans MS" panose="030F0702030302020204" pitchFamily="66" charset="0"/>
              </a:rPr>
              <a:t>зв'язків</a:t>
            </a: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 між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піримідиновою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 і пуриновою основами: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A•T - 2 водневі зв</a:t>
            </a:r>
            <a:r>
              <a:rPr lang="en-US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язки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70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G•C - 3 водневі зв’язки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uk-UA" altLang="uk-UA" sz="27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uk-UA" altLang="uk-UA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Специфічність і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uk-UA" altLang="uk-UA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стабілізація ДНК</a:t>
            </a:r>
            <a:endParaRPr lang="ru-RU" altLang="uk-UA" sz="26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altLang="uk-UA" sz="26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2"/>
          <p:cNvSpPr>
            <a:spLocks noGrp="1"/>
          </p:cNvSpPr>
          <p:nvPr>
            <p:ph type="title"/>
          </p:nvPr>
        </p:nvSpPr>
        <p:spPr>
          <a:xfrm>
            <a:off x="4572000" y="260350"/>
            <a:ext cx="4330700" cy="777875"/>
          </a:xfrm>
        </p:spPr>
        <p:txBody>
          <a:bodyPr/>
          <a:lstStyle/>
          <a:p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2) Стекінг-взаємодії</a:t>
            </a:r>
            <a:endParaRPr lang="ru-RU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7" name="Объект 4"/>
          <p:cNvSpPr>
            <a:spLocks noGrp="1"/>
          </p:cNvSpPr>
          <p:nvPr>
            <p:ph idx="1"/>
          </p:nvPr>
        </p:nvSpPr>
        <p:spPr>
          <a:xfrm>
            <a:off x="468313" y="836613"/>
            <a:ext cx="8218487" cy="5289550"/>
          </a:xfrm>
        </p:spPr>
        <p:txBody>
          <a:bodyPr/>
          <a:lstStyle/>
          <a:p>
            <a:r>
              <a:rPr lang="ru-RU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Стекінг ароматичних кілець азотистих основ стабілізується гідрофобними взаємодіями і дипольними взаємодіями;</a:t>
            </a:r>
          </a:p>
          <a:p>
            <a:r>
              <a:rPr lang="ru-RU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гідрофобні зв</a:t>
            </a:r>
            <a:r>
              <a:rPr lang="en-US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язки, що утворюються між плоскими основами, розташованими одна над одною в одному ланцюзі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3960812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52825"/>
            <a:ext cx="3571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62642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3) Іонні взаємодії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Основи – гідрофобні; PО</a:t>
            </a:r>
            <a:r>
              <a:rPr lang="uk-UA" sz="2400" baseline="-25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uk-UA" sz="2400" baseline="5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гідрофільні, однак електростатичне відштовхування дестабілізує подвійну спіраль. Для стабілізації необхідні протиіони – одновалентні катіони металів.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baseline="50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4) Гідратація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Впорядкована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гідратна</a:t>
            </a:r>
            <a:endParaRPr lang="ru-RU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зв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язана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вода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(хребет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гідратації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малій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борозенці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Гідрофобні основи розташовуються всередині спіралі, ззовні – гідрофільні фосфатні групи, що зумовлює розчинність ДНК </a:t>
            </a:r>
            <a:endParaRPr lang="ru-RU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0488"/>
            <a:ext cx="4184650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Форми подвійної спіралі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В-форма: </a:t>
            </a:r>
            <a:r>
              <a:rPr lang="uk-UA" altLang="uk-UA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правозакручена спіраль, 10 пар / виток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409892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92375"/>
            <a:ext cx="25923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b="1" smtClean="0">
                <a:solidFill>
                  <a:schemeClr val="bg1"/>
                </a:solidFill>
                <a:latin typeface="Comic Sans MS" panose="030F0702030302020204" pitchFamily="66" charset="0"/>
              </a:rPr>
              <a:t>Суперспіралізація ДНК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uk-UA" sz="24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E. </a:t>
            </a:r>
            <a:r>
              <a:rPr lang="uk-UA" altLang="uk-UA" sz="24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с</a:t>
            </a:r>
            <a:r>
              <a:rPr lang="en-US" altLang="uk-UA" sz="24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oli</a:t>
            </a:r>
            <a:r>
              <a:rPr lang="uk-UA" altLang="uk-UA" sz="24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Довжина ДНК – 1мм, розмір клітини – 5 мкм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Інтактна молекула містить 18-20 витків і прикріплена до цитоплазмат.мембрани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altLang="uk-UA" sz="24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Правозакручена – </a:t>
            </a:r>
            <a:r>
              <a:rPr lang="uk-UA" altLang="uk-UA" sz="2400" u="sng" smtClean="0">
                <a:solidFill>
                  <a:schemeClr val="bg1"/>
                </a:solidFill>
                <a:latin typeface="Comic Sans MS" panose="030F0702030302020204" pitchFamily="66" charset="0"/>
              </a:rPr>
              <a:t>негативна</a:t>
            </a:r>
            <a:r>
              <a:rPr lang="uk-UA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Лівозакручена - </a:t>
            </a:r>
            <a:r>
              <a:rPr lang="uk-UA" altLang="uk-UA" sz="2400" u="sng" smtClean="0">
                <a:solidFill>
                  <a:schemeClr val="bg1"/>
                </a:solidFill>
                <a:latin typeface="Comic Sans MS" panose="030F0702030302020204" pitchFamily="66" charset="0"/>
              </a:rPr>
              <a:t>позитивна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altLang="uk-UA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uk-UA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24400"/>
            <a:ext cx="12620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2275"/>
            <a:ext cx="3024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38613"/>
            <a:ext cx="263048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uk-UA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Лише один можливий шлях для зміни </a:t>
            </a:r>
            <a:r>
              <a:rPr lang="en-US" altLang="uk-UA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the linking number</a:t>
            </a:r>
            <a:r>
              <a:rPr lang="uk-UA" altLang="uk-UA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 у кільцьовій ДНК – розрізати та поєднати ДНК ланцюги знову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altLang="uk-UA" sz="26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uk-UA" altLang="uk-UA" sz="26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uk-UA" altLang="uk-UA" sz="26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ДНК ТОПОІЗОМЕРАЗИ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altLang="uk-UA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altLang="uk-UA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uk-UA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зменшення торсійної напруги</a:t>
            </a:r>
            <a:endParaRPr lang="en-US" altLang="uk-UA" sz="24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Тип І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Розрізає 1 ланцюг;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перміщення</a:t>
            </a:r>
            <a:r>
              <a:rPr lang="uk-UA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через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розрив 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п</a:t>
            </a:r>
            <a:r>
              <a:rPr lang="uk-UA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оєднання ланцюгів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 +1, W/T &gt;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15925"/>
            <a:ext cx="2847975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65625"/>
            <a:ext cx="686435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i. 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Мономерний білок </a:t>
            </a:r>
            <a:endParaRPr lang="en-US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ii. 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Після розрізання ДНК </a:t>
            </a: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5'-PO4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ковалентно приєднаний до ферменту</a:t>
            </a: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(прокаріоти)</a:t>
            </a:r>
            <a:endParaRPr lang="en-US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iii.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Доказ – формування катенатів</a:t>
            </a: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evidence is the formation of catenates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iv. E. coli TopoI 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діє на негативно скручену ДНК</a:t>
            </a:r>
            <a:endParaRPr lang="en-US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v. </a:t>
            </a:r>
            <a:r>
              <a:rPr lang="uk-UA" altLang="uk-UA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Вносить зміни у 1 виток скручування</a:t>
            </a:r>
            <a:endParaRPr lang="ru-RU" altLang="uk-UA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Тип ІІ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Розрізає 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 ланцюги;</a:t>
            </a:r>
            <a:endParaRPr lang="uk-U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перміщення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через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розрив 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поєднання ланцюгів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48113"/>
            <a:ext cx="77279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245100" y="9525"/>
            <a:ext cx="3898900" cy="561975"/>
          </a:xfrm>
        </p:spPr>
        <p:txBody>
          <a:bodyPr/>
          <a:lstStyle/>
          <a:p>
            <a:r>
              <a:rPr lang="uk-UA" altLang="uk-UA" sz="2800" b="1" i="1" smtClean="0">
                <a:solidFill>
                  <a:schemeClr val="bg1"/>
                </a:solidFill>
              </a:rPr>
              <a:t>Поняття оперону</a:t>
            </a:r>
            <a:endParaRPr lang="ru-RU" altLang="uk-UA" sz="2800" b="1" i="1" smtClean="0">
              <a:solidFill>
                <a:schemeClr val="bg1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1658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uk-UA" sz="2800" b="1" u="sng" smtClean="0">
                <a:solidFill>
                  <a:srgbClr val="FF0000"/>
                </a:solidFill>
              </a:rPr>
              <a:t>Оперон</a:t>
            </a:r>
            <a:r>
              <a:rPr lang="ru-RU" altLang="uk-UA" sz="2800" smtClean="0"/>
              <a:t> </a:t>
            </a:r>
            <a:r>
              <a:rPr lang="ru-RU" altLang="uk-UA" sz="2800" smtClean="0">
                <a:solidFill>
                  <a:schemeClr val="bg1"/>
                </a:solidFill>
              </a:rPr>
              <a:t>– функціональна одиниця організації генетичного матеріалу прокаріотів, в якій гени, що кодують білки одного метаболічного шляху, об'єднуються під одним промотором.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uk-UA" altLang="uk-UA" sz="2400" smtClean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uk-UA" altLang="uk-UA" sz="2800" smtClean="0">
                <a:solidFill>
                  <a:schemeClr val="bg1"/>
                </a:solidFill>
              </a:rPr>
              <a:t>Транскрипція генів оперону здійснюється зі спільного промотору і регулюється спільним сигналом.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                                                     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800" smtClean="0">
                <a:solidFill>
                  <a:schemeClr val="bg1"/>
                </a:solidFill>
              </a:rPr>
              <a:t> </a:t>
            </a:r>
            <a:r>
              <a:rPr lang="ru-RU" altLang="uk-UA" sz="2400" smtClean="0">
                <a:solidFill>
                  <a:schemeClr val="bg1"/>
                </a:solidFill>
              </a:rPr>
              <a:t>1965 р. – Нобелівська премія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400" smtClean="0">
                <a:solidFill>
                  <a:schemeClr val="bg1"/>
                </a:solidFill>
              </a:rPr>
              <a:t>Ф.Жакоб і Ж. Моно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uk-UA" sz="2400" smtClean="0">
                <a:solidFill>
                  <a:schemeClr val="bg1"/>
                </a:solidFill>
              </a:rPr>
              <a:t>спільно з А. Львовим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altLang="uk-UA" sz="2800" smtClean="0">
              <a:solidFill>
                <a:schemeClr val="bg1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22177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79963"/>
            <a:ext cx="12731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</p:spPr>
        <p:txBody>
          <a:bodyPr rtlCol="0">
            <a:normAutofit/>
          </a:bodyPr>
          <a:lstStyle/>
          <a:p>
            <a:pPr marL="571500" indent="-57150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romanLcPeriod"/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Вносить </a:t>
            </a:r>
            <a:r>
              <a:rPr lang="uk-UA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супервитки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 ДНК за наявності енергії гідролізу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ATP </a:t>
            </a:r>
            <a:endParaRPr lang="uk-UA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71500" indent="-57150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romanLcPeriod"/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 </a:t>
            </a:r>
            <a:r>
              <a:rPr lang="uk-UA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субодиниці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(alpha)2 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і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(beta)2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iii. 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Формується ковалентний зв’язок з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alpha </a:t>
            </a:r>
            <a:r>
              <a:rPr lang="uk-UA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субодиницею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iv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Діє як на негативно, так і позитивно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зверхскручену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ДНК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v.</a:t>
            </a:r>
            <a:r>
              <a:rPr lang="uk-UA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Вносить зміни у 2 виток скручування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7688" y="514350"/>
            <a:ext cx="5508625" cy="582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6250"/>
            <a:ext cx="8640762" cy="6121400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•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Група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зчеплених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структурних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генів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кодують</a:t>
            </a:r>
            <a:r>
              <a:rPr lang="ru-RU" sz="2400" dirty="0" smtClean="0">
                <a:solidFill>
                  <a:schemeClr val="bg1"/>
                </a:solidFill>
              </a:rPr>
              <a:t> синтез </a:t>
            </a:r>
            <a:r>
              <a:rPr lang="ru-RU" sz="2400" dirty="0" err="1" smtClean="0">
                <a:solidFill>
                  <a:schemeClr val="bg1"/>
                </a:solidFill>
              </a:rPr>
              <a:t>ферментів</a:t>
            </a:r>
            <a:r>
              <a:rPr lang="ru-RU" sz="2400" dirty="0" smtClean="0">
                <a:solidFill>
                  <a:schemeClr val="bg1"/>
                </a:solidFill>
              </a:rPr>
              <a:t> одного й того ж </a:t>
            </a:r>
            <a:r>
              <a:rPr lang="ru-RU" sz="2400" dirty="0" err="1" smtClean="0">
                <a:solidFill>
                  <a:schemeClr val="bg1"/>
                </a:solidFill>
              </a:rPr>
              <a:t>метаболічного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процесу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•</a:t>
            </a:r>
            <a:r>
              <a:rPr lang="ru-RU" sz="2400" b="1" i="1" dirty="0" err="1" smtClean="0">
                <a:solidFill>
                  <a:schemeClr val="bg1"/>
                </a:solidFill>
              </a:rPr>
              <a:t>Регуляторні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ділянки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ген-регулятор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контролює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утворення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білка-репресора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промотор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ділянка</a:t>
            </a:r>
            <a:r>
              <a:rPr lang="ru-RU" sz="2400" dirty="0">
                <a:solidFill>
                  <a:schemeClr val="bg1"/>
                </a:solidFill>
              </a:rPr>
              <a:t> ДНК, до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приєднується</a:t>
            </a:r>
            <a:r>
              <a:rPr lang="ru-RU" sz="2400" dirty="0">
                <a:solidFill>
                  <a:schemeClr val="bg1"/>
                </a:solidFill>
              </a:rPr>
              <a:t> РНК-</a:t>
            </a:r>
            <a:r>
              <a:rPr lang="ru-RU" sz="2400" dirty="0" err="1">
                <a:solidFill>
                  <a:schemeClr val="bg1"/>
                </a:solidFill>
              </a:rPr>
              <a:t>полімераза</a:t>
            </a:r>
            <a:r>
              <a:rPr lang="ru-RU" sz="2400" dirty="0">
                <a:solidFill>
                  <a:schemeClr val="bg1"/>
                </a:solidFill>
              </a:rPr>
              <a:t> і з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розпочинається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транскрипція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2400" u="sng" dirty="0">
                <a:solidFill>
                  <a:schemeClr val="bg1"/>
                </a:solidFill>
              </a:rPr>
              <a:t>о</a:t>
            </a:r>
            <a:r>
              <a:rPr lang="ru-RU" sz="2400" u="sng" dirty="0" smtClean="0">
                <a:solidFill>
                  <a:schemeClr val="bg1"/>
                </a:solidFill>
              </a:rPr>
              <a:t>ператор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ділянка</a:t>
            </a:r>
            <a:r>
              <a:rPr lang="ru-RU" sz="2400" dirty="0">
                <a:solidFill>
                  <a:schemeClr val="bg1"/>
                </a:solidFill>
              </a:rPr>
              <a:t> промотора, </a:t>
            </a:r>
            <a:r>
              <a:rPr lang="ru-RU" sz="2400" dirty="0" smtClean="0">
                <a:solidFill>
                  <a:schemeClr val="bg1"/>
                </a:solidFill>
              </a:rPr>
              <a:t>яку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зв'язувати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репресор</a:t>
            </a:r>
            <a:r>
              <a:rPr lang="ru-RU" sz="2400" dirty="0">
                <a:solidFill>
                  <a:schemeClr val="bg1"/>
                </a:solidFill>
              </a:rPr>
              <a:t>;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2400" u="sng" dirty="0" err="1">
                <a:solidFill>
                  <a:schemeClr val="bg1"/>
                </a:solidFill>
              </a:rPr>
              <a:t>т</a:t>
            </a:r>
            <a:r>
              <a:rPr lang="ru-RU" sz="2400" u="sng" dirty="0" err="1" smtClean="0">
                <a:solidFill>
                  <a:schemeClr val="bg1"/>
                </a:solidFill>
              </a:rPr>
              <a:t>ермінатор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</a:rPr>
              <a:t>термінаторна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ділянка</a:t>
            </a:r>
            <a:r>
              <a:rPr lang="ru-RU" sz="2400" dirty="0">
                <a:solidFill>
                  <a:schemeClr val="bg1"/>
                </a:solidFill>
              </a:rPr>
              <a:t> ДНК, яка </a:t>
            </a:r>
            <a:r>
              <a:rPr lang="ru-RU" sz="2400" dirty="0" err="1">
                <a:solidFill>
                  <a:schemeClr val="bg1"/>
                </a:solidFill>
              </a:rPr>
              <a:t>несе</a:t>
            </a:r>
            <a:r>
              <a:rPr lang="ru-RU" sz="2400" dirty="0">
                <a:solidFill>
                  <a:schemeClr val="bg1"/>
                </a:solidFill>
              </a:rPr>
              <a:t> сигнал про </a:t>
            </a:r>
            <a:r>
              <a:rPr lang="ru-RU" sz="2400" dirty="0" err="1">
                <a:solidFill>
                  <a:schemeClr val="bg1"/>
                </a:solidFill>
              </a:rPr>
              <a:t>зупинку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транскрипції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21510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597525" y="107950"/>
            <a:ext cx="302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2800" b="1">
                <a:solidFill>
                  <a:srgbClr val="7030A0"/>
                </a:solidFill>
              </a:rPr>
              <a:t>БУДОВА ОПЕРОНУ</a:t>
            </a:r>
            <a:endParaRPr lang="ru-RU" altLang="uk-UA" sz="28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499350" cy="868362"/>
          </a:xfrm>
        </p:spPr>
        <p:txBody>
          <a:bodyPr/>
          <a:lstStyle/>
          <a:p>
            <a:r>
              <a:rPr lang="uk-UA" altLang="uk-UA" sz="2800" b="1" smtClean="0">
                <a:solidFill>
                  <a:schemeClr val="bg1"/>
                </a:solidFill>
              </a:rPr>
              <a:t>СТРУКТУРА ЛАКТОЗНОГО ОПЕРОНУ </a:t>
            </a:r>
            <a:r>
              <a:rPr lang="en-US" altLang="uk-UA" sz="2800" b="1" i="1" smtClean="0">
                <a:solidFill>
                  <a:schemeClr val="bg1"/>
                </a:solidFill>
              </a:rPr>
              <a:t>E.COLI</a:t>
            </a:r>
            <a:endParaRPr lang="ru-RU" altLang="uk-UA" sz="2800" b="1" i="1" smtClean="0">
              <a:solidFill>
                <a:schemeClr val="bg1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8150225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258888" y="692150"/>
            <a:ext cx="6985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FC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ru-RU" sz="3600" b="1" i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Генетичний матеріал </a:t>
            </a:r>
            <a:br>
              <a:rPr lang="uk-UA" altLang="ru-RU" sz="3600" b="1" i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ru-RU" sz="3600" b="1" i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 бактерій представлений: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83569" y="2060576"/>
            <a:ext cx="748888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uk-UA" alt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Хромосомою</a:t>
            </a:r>
            <a:r>
              <a:rPr lang="uk-UA" alt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 (кільцева, 2-х ланцюгова ДНК)</a:t>
            </a:r>
            <a:endParaRPr lang="uk-UA" altLang="ru-RU" sz="2800" b="1" dirty="0">
              <a:ln w="50800"/>
              <a:solidFill>
                <a:schemeClr val="bg1">
                  <a:shade val="50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uk-UA" altLang="ru-RU" sz="28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позахромосомними</a:t>
            </a:r>
            <a:r>
              <a:rPr lang="uk-UA" altLang="ru-RU" sz="2800" b="1" i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 елементами спадковості:</a:t>
            </a:r>
          </a:p>
          <a:p>
            <a:pPr marL="2057400" indent="0"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- </a:t>
            </a:r>
            <a:r>
              <a:rPr lang="uk-UA" altLang="ru-RU" sz="2800" b="1" dirty="0" err="1" smtClean="0">
                <a:ln w="50800"/>
                <a:solidFill>
                  <a:schemeClr val="bg1"/>
                </a:solidFill>
                <a:latin typeface="Arial" charset="0"/>
              </a:rPr>
              <a:t>Плазміди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2057400" indent="0"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- Мобільні генетичні елементи (</a:t>
            </a:r>
            <a:r>
              <a:rPr lang="uk-UA" altLang="ru-RU" sz="2800" b="1" dirty="0" err="1" smtClean="0">
                <a:ln w="50800"/>
                <a:solidFill>
                  <a:schemeClr val="bg1"/>
                </a:solidFill>
                <a:latin typeface="Arial" charset="0"/>
              </a:rPr>
              <a:t>транспозони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 та </a:t>
            </a:r>
            <a:r>
              <a:rPr lang="en-US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IS-</a:t>
            </a:r>
            <a:r>
              <a:rPr lang="uk-UA" altLang="ru-RU" sz="2800" b="1" dirty="0" smtClean="0">
                <a:ln w="50800"/>
                <a:solidFill>
                  <a:schemeClr val="bg1"/>
                </a:solidFill>
                <a:latin typeface="Arial" charset="0"/>
              </a:rPr>
              <a:t>елементи)</a:t>
            </a:r>
            <a:endParaRPr lang="ru-RU" altLang="ru-RU" sz="2800" b="1" dirty="0">
              <a:ln w="50800"/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765175"/>
            <a:ext cx="8002587" cy="53609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err="1">
                <a:solidFill>
                  <a:schemeClr val="bg1"/>
                </a:solidFill>
              </a:rPr>
              <a:t>Borrelia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burgdorferi</a:t>
            </a:r>
            <a:r>
              <a:rPr lang="en-US" b="1" i="1" dirty="0" smtClean="0">
                <a:solidFill>
                  <a:schemeClr val="bg1"/>
                </a:solidFill>
              </a:rPr>
              <a:t> (</a:t>
            </a:r>
            <a:r>
              <a:rPr lang="uk-UA" b="1" i="1" dirty="0" smtClean="0">
                <a:solidFill>
                  <a:schemeClr val="bg1"/>
                </a:solidFill>
              </a:rPr>
              <a:t>спірохета, хвороба </a:t>
            </a:r>
            <a:r>
              <a:rPr lang="uk-UA" b="1" i="1" dirty="0" err="1" smtClean="0">
                <a:solidFill>
                  <a:schemeClr val="bg1"/>
                </a:solidFill>
              </a:rPr>
              <a:t>Лайма</a:t>
            </a:r>
            <a:r>
              <a:rPr lang="uk-UA" b="1" i="1" dirty="0" smtClean="0">
                <a:solidFill>
                  <a:schemeClr val="bg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b="1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21 </a:t>
            </a:r>
            <a:r>
              <a:rPr lang="uk-UA" i="1" dirty="0" err="1" smtClean="0">
                <a:solidFill>
                  <a:schemeClr val="bg1"/>
                </a:solidFill>
              </a:rPr>
              <a:t>плазміда</a:t>
            </a:r>
            <a:r>
              <a:rPr lang="uk-UA" i="1" dirty="0" smtClean="0">
                <a:solidFill>
                  <a:schemeClr val="bg1"/>
                </a:solidFill>
              </a:rPr>
              <a:t> (кільцеві і лінійні) – 40% бактеріального геному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910 тис. </a:t>
            </a:r>
            <a:r>
              <a:rPr lang="uk-UA" i="1" dirty="0" err="1" smtClean="0">
                <a:solidFill>
                  <a:schemeClr val="bg1"/>
                </a:solidFill>
              </a:rPr>
              <a:t>п.н</a:t>
            </a:r>
            <a:r>
              <a:rPr lang="uk-UA" i="1" dirty="0" smtClean="0">
                <a:solidFill>
                  <a:schemeClr val="bg1"/>
                </a:solidFill>
              </a:rPr>
              <a:t>. – лінійна хромосома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i="1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>
                <a:solidFill>
                  <a:schemeClr val="bg1"/>
                </a:solidFill>
              </a:rPr>
              <a:t>Сегментований геном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397375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Genetics_1</Template>
  <TotalTime>5144</TotalTime>
  <Words>1978</Words>
  <Application>Microsoft Office PowerPoint</Application>
  <PresentationFormat>Екран (4:3)</PresentationFormat>
  <Paragraphs>309</Paragraphs>
  <Slides>51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51</vt:i4>
      </vt:variant>
    </vt:vector>
  </HeadingPairs>
  <TitlesOfParts>
    <vt:vector size="59" baseType="lpstr">
      <vt:lpstr>Calibri</vt:lpstr>
      <vt:lpstr>Arial</vt:lpstr>
      <vt:lpstr>Wingdings</vt:lpstr>
      <vt:lpstr>Courier New</vt:lpstr>
      <vt:lpstr>Comic Sans MS</vt:lpstr>
      <vt:lpstr>Times New Roman</vt:lpstr>
      <vt:lpstr>Book Antiqua</vt:lpstr>
      <vt:lpstr>Тема Office</vt:lpstr>
      <vt:lpstr>МОЛЕКУЛЯРНА МІКРОБІОЛОГІЯ</vt:lpstr>
      <vt:lpstr>Презентація PowerPoint</vt:lpstr>
      <vt:lpstr>Основні поняття</vt:lpstr>
      <vt:lpstr>Click to add title</vt:lpstr>
      <vt:lpstr>Поняття оперону</vt:lpstr>
      <vt:lpstr>Презентація PowerPoint</vt:lpstr>
      <vt:lpstr>СТРУКТУРА ЛАКТОЗНОГО ОПЕРОНУ E.COLI</vt:lpstr>
      <vt:lpstr>Презентація PowerPoint</vt:lpstr>
      <vt:lpstr>Презентація PowerPoint</vt:lpstr>
      <vt:lpstr>Плазміди – нехромосомні мобільні генетичні структури бактерій, що представляють собою замкнені кільця двониткової ДНК; здатні до самостійної реплікації. 0,1-5% хромосомної ДНК</vt:lpstr>
      <vt:lpstr>Класифікація плазмід</vt:lpstr>
      <vt:lpstr>Властивості бактерій, що детермінуються плазмідами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Фенотипові ознаки, які передає плазміда</vt:lpstr>
      <vt:lpstr>Молекулярні властивості плазмід</vt:lpstr>
      <vt:lpstr>Презентація PowerPoint</vt:lpstr>
      <vt:lpstr>Презентація PowerPoint</vt:lpstr>
      <vt:lpstr>Стабільність плазмід</vt:lpstr>
      <vt:lpstr>Цілісність плазмід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IS-елементи</vt:lpstr>
      <vt:lpstr>Презентація PowerPoint</vt:lpstr>
      <vt:lpstr>Презентація PowerPoint</vt:lpstr>
      <vt:lpstr>Функції IS-послідовностей </vt:lpstr>
      <vt:lpstr>Презентація PowerPoint</vt:lpstr>
      <vt:lpstr>Структура транспозона</vt:lpstr>
      <vt:lpstr>Функції транспозонів:</vt:lpstr>
      <vt:lpstr>Презентація PowerPoint</vt:lpstr>
      <vt:lpstr>Нуклеїнові кислоти – це лінійні нерозгалужені гетерополімери, мономерами яких є нуклеотиди, з'єднані один з одним фосфодиефірними зв'язками.</vt:lpstr>
      <vt:lpstr>Презентація PowerPoint</vt:lpstr>
      <vt:lpstr>Презентація PowerPoint</vt:lpstr>
      <vt:lpstr>Презентація PowerPoint</vt:lpstr>
      <vt:lpstr>2) Стекінг-взаємодії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 БІОЛОГІЯ МІКРООРГАНІЗМІВ</dc:title>
  <dc:creator>Люба</dc:creator>
  <cp:lastModifiedBy>Андрей</cp:lastModifiedBy>
  <cp:revision>261</cp:revision>
  <dcterms:created xsi:type="dcterms:W3CDTF">2014-09-01T15:06:28Z</dcterms:created>
  <dcterms:modified xsi:type="dcterms:W3CDTF">2022-10-11T18:39:33Z</dcterms:modified>
</cp:coreProperties>
</file>