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74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0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14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96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57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6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8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8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3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517D-CA72-46A7-A275-54AB19C48D5B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86D9-53B2-4CC2-A5D4-01DEF78DE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6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584" y="2923731"/>
            <a:ext cx="7354824" cy="343612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57745B"/>
                </a:solidFill>
                <a:latin typeface="+mn-lt"/>
              </a:rPr>
              <a:t>Перекладні методи</a:t>
            </a:r>
            <a:br>
              <a:rPr lang="uk-UA" b="1" dirty="0" smtClean="0">
                <a:solidFill>
                  <a:srgbClr val="57745B"/>
                </a:solidFill>
                <a:latin typeface="+mn-lt"/>
              </a:rPr>
            </a:br>
            <a:r>
              <a:rPr lang="uk-UA" b="1" dirty="0" smtClean="0">
                <a:solidFill>
                  <a:srgbClr val="57745B"/>
                </a:solidFill>
                <a:latin typeface="+mn-lt"/>
              </a:rPr>
              <a:t>навчання іноземних мов</a:t>
            </a:r>
            <a:endParaRPr lang="en-US" b="1" dirty="0">
              <a:solidFill>
                <a:srgbClr val="57745B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584" y="6857999"/>
            <a:ext cx="7354824" cy="1090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60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3" y="249382"/>
            <a:ext cx="7169727" cy="1246909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О</a:t>
            </a:r>
            <a:r>
              <a:rPr lang="ru-RU" sz="3600" dirty="0" err="1" smtClean="0">
                <a:solidFill>
                  <a:schemeClr val="bg1"/>
                </a:solidFill>
              </a:rPr>
              <a:t>сновні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принципи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перекладних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методів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навчання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іноземних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6645" y="3324951"/>
            <a:ext cx="2692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err="1"/>
              <a:t>писемне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4744" y="2940535"/>
            <a:ext cx="24068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/>
              <a:t>синтез і </a:t>
            </a:r>
            <a:r>
              <a:rPr lang="ru-RU" sz="2400" dirty="0" err="1"/>
              <a:t>дедукція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982" y="3140284"/>
            <a:ext cx="31623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переклад та </a:t>
            </a:r>
            <a:r>
              <a:rPr lang="ru-RU" sz="2400" dirty="0" err="1"/>
              <a:t>механічне</a:t>
            </a:r>
            <a:r>
              <a:rPr lang="ru-RU" sz="2400" dirty="0"/>
              <a:t> </a:t>
            </a:r>
            <a:r>
              <a:rPr lang="ru-RU" sz="2400" dirty="0" err="1" smtClean="0"/>
              <a:t>заучування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96252" y="1552710"/>
            <a:ext cx="1518549" cy="1294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899296" y="1496291"/>
            <a:ext cx="520841" cy="1444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298873" y="1494966"/>
            <a:ext cx="407262" cy="1445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78" y="4171032"/>
            <a:ext cx="2116282" cy="22855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73" y="3786616"/>
            <a:ext cx="2603024" cy="17412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982" y="4149923"/>
            <a:ext cx="3552811" cy="22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201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4" y="357044"/>
            <a:ext cx="4655127" cy="478299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err="1"/>
              <a:t>досягненнями</a:t>
            </a:r>
            <a:r>
              <a:rPr lang="ru-RU" b="1" dirty="0"/>
              <a:t> </a:t>
            </a:r>
            <a:r>
              <a:rPr lang="ru-RU" dirty="0" err="1"/>
              <a:t>перекладних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є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/>
              <a:t>з текстом (</a:t>
            </a:r>
            <a:r>
              <a:rPr lang="ru-RU" dirty="0" err="1"/>
              <a:t>аналіз</a:t>
            </a:r>
            <a:r>
              <a:rPr lang="ru-RU" dirty="0"/>
              <a:t> та переклад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вивченого</a:t>
            </a:r>
            <a:r>
              <a:rPr lang="ru-RU" dirty="0"/>
              <a:t> </a:t>
            </a:r>
            <a:r>
              <a:rPr lang="ru-RU" dirty="0" err="1" smtClean="0"/>
              <a:t>лексичного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граматичного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аналогій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і т.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навчанні</a:t>
            </a:r>
            <a:r>
              <a:rPr lang="ru-RU" dirty="0"/>
              <a:t> і в наш час.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59" y="2204603"/>
            <a:ext cx="4320887" cy="43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19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0" y="260062"/>
            <a:ext cx="7779327" cy="202593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будувалося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ототожнення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 та </a:t>
            </a:r>
            <a:r>
              <a:rPr lang="ru-RU" dirty="0" err="1" smtClean="0"/>
              <a:t>логіки</a:t>
            </a:r>
            <a:r>
              <a:rPr lang="ru-RU" dirty="0"/>
              <a:t>,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ідеалом</a:t>
            </a:r>
            <a:r>
              <a:rPr lang="ru-RU" dirty="0"/>
              <a:t> </a:t>
            </a:r>
            <a:r>
              <a:rPr lang="ru-RU" dirty="0" err="1"/>
              <a:t>мертвих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ігнорування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рис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/>
              <a:t>мов</a:t>
            </a:r>
            <a:r>
              <a:rPr lang="ru-RU" dirty="0"/>
              <a:t>, особливо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фонетичного</a:t>
            </a:r>
            <a:r>
              <a:rPr lang="ru-RU" dirty="0"/>
              <a:t> аспекту.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2419451"/>
            <a:ext cx="6484306" cy="41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63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873" y="246206"/>
            <a:ext cx="8797635" cy="14024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до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(XVIII - </a:t>
            </a:r>
            <a:r>
              <a:rPr lang="ru-RU" dirty="0" smtClean="0"/>
              <a:t>початок </a:t>
            </a:r>
            <a:r>
              <a:rPr lang="ru-RU" dirty="0"/>
              <a:t>XIX ст.) проходило в той момент, коли </a:t>
            </a:r>
            <a:r>
              <a:rPr lang="ru-RU" dirty="0" err="1"/>
              <a:t>пануюче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в них 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латинська</a:t>
            </a:r>
            <a:r>
              <a:rPr lang="ru-RU" dirty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36" y="1824184"/>
            <a:ext cx="7190508" cy="47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951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473" y="260061"/>
            <a:ext cx="8894617" cy="151332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Першими </a:t>
            </a:r>
            <a:r>
              <a:rPr lang="ru-RU" dirty="0" err="1" smtClean="0"/>
              <a:t>підручниками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"Практична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граматика</a:t>
            </a:r>
            <a:r>
              <a:rPr lang="ru-RU" dirty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коротко й за короткий час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" </a:t>
            </a:r>
            <a:r>
              <a:rPr lang="ru-RU" dirty="0" err="1" smtClean="0"/>
              <a:t>І.Мейдингера</a:t>
            </a:r>
            <a:r>
              <a:rPr lang="ru-RU" dirty="0"/>
              <a:t>, яку </a:t>
            </a:r>
            <a:r>
              <a:rPr lang="ru-RU" dirty="0" err="1"/>
              <a:t>було</a:t>
            </a:r>
            <a:r>
              <a:rPr lang="ru-RU" dirty="0"/>
              <a:t> видано у 1783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56" y="2117579"/>
            <a:ext cx="54292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23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454" y="190789"/>
            <a:ext cx="8631381" cy="20259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Перекладні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методи</a:t>
            </a:r>
            <a:r>
              <a:rPr lang="ru-RU" dirty="0"/>
              <a:t>, </a:t>
            </a:r>
            <a:r>
              <a:rPr lang="ru-RU" dirty="0" err="1"/>
              <a:t>механічно</a:t>
            </a:r>
            <a:r>
              <a:rPr lang="ru-RU" dirty="0"/>
              <a:t> </a:t>
            </a:r>
            <a:r>
              <a:rPr lang="ru-RU" dirty="0" err="1"/>
              <a:t>перенесені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поділялись</a:t>
            </a:r>
            <a:r>
              <a:rPr lang="ru-RU" dirty="0"/>
              <a:t> </a:t>
            </a:r>
            <a:r>
              <a:rPr lang="ru-RU" dirty="0" smtClean="0"/>
              <a:t>на: </a:t>
            </a:r>
            <a:r>
              <a:rPr lang="ru-RU" i="1" dirty="0" err="1" smtClean="0"/>
              <a:t>граматико-перекладний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/>
              <a:t>лексико</a:t>
            </a:r>
            <a:r>
              <a:rPr lang="ru-RU" i="1" dirty="0"/>
              <a:t> (текстуально)-</a:t>
            </a:r>
            <a:r>
              <a:rPr lang="ru-RU" i="1" dirty="0" err="1"/>
              <a:t>перекладний</a:t>
            </a:r>
            <a:r>
              <a:rPr lang="ru-RU" i="1" dirty="0"/>
              <a:t> </a:t>
            </a:r>
            <a:r>
              <a:rPr lang="ru-RU" dirty="0"/>
              <a:t>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то,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мовний</a:t>
            </a:r>
            <a:r>
              <a:rPr lang="ru-RU" dirty="0"/>
              <a:t> аспект—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лексика—</a:t>
            </a:r>
            <a:r>
              <a:rPr lang="ru-RU" dirty="0" err="1"/>
              <a:t>знаходився</a:t>
            </a:r>
            <a:r>
              <a:rPr lang="ru-RU" dirty="0"/>
              <a:t>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340170"/>
            <a:ext cx="6858563" cy="41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819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3" y="329336"/>
            <a:ext cx="8562109" cy="17627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 err="1"/>
              <a:t>Граматико-перекладний</a:t>
            </a:r>
            <a:r>
              <a:rPr lang="ru-RU" b="1" dirty="0"/>
              <a:t> метод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 </a:t>
            </a:r>
            <a:r>
              <a:rPr lang="ru-RU" dirty="0" smtClean="0"/>
              <a:t>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XVIII-XIX ст. У </a:t>
            </a:r>
            <a:r>
              <a:rPr lang="ru-RU" dirty="0" err="1"/>
              <a:t>царській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/>
              <a:t>визнаним</a:t>
            </a:r>
            <a:r>
              <a:rPr lang="ru-RU" dirty="0"/>
              <a:t> методом аж до 1917 року.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18" y="2296105"/>
            <a:ext cx="6608618" cy="42848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892" y="3396872"/>
            <a:ext cx="2452254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Представниками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граматико</a:t>
            </a:r>
            <a:r>
              <a:rPr lang="ru-RU" dirty="0">
                <a:solidFill>
                  <a:schemeClr val="bg1"/>
                </a:solidFill>
              </a:rPr>
              <a:t>-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перекладного методу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І. </a:t>
            </a:r>
            <a:r>
              <a:rPr lang="ru-RU" dirty="0" err="1">
                <a:solidFill>
                  <a:schemeClr val="bg1"/>
                </a:solidFill>
              </a:rPr>
              <a:t>Мейдингер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Німеччина</a:t>
            </a:r>
            <a:r>
              <a:rPr lang="ru-RU" dirty="0">
                <a:solidFill>
                  <a:schemeClr val="bg1"/>
                </a:solidFill>
              </a:rPr>
              <a:t>), Г. </a:t>
            </a:r>
            <a:r>
              <a:rPr lang="ru-RU" dirty="0" err="1">
                <a:solidFill>
                  <a:schemeClr val="bg1"/>
                </a:solidFill>
              </a:rPr>
              <a:t>Оллендорф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Англія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89961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1" y="218498"/>
            <a:ext cx="8437418" cy="205364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Лінгвістичну</a:t>
            </a:r>
            <a:r>
              <a:rPr lang="ru-RU" b="1" dirty="0"/>
              <a:t> основу </a:t>
            </a:r>
            <a:r>
              <a:rPr lang="ru-RU" b="1" dirty="0" err="1"/>
              <a:t>граматико</a:t>
            </a:r>
            <a:r>
              <a:rPr lang="ru-RU" b="1" dirty="0"/>
              <a:t>-перекладного методу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порівняльного</a:t>
            </a:r>
            <a:r>
              <a:rPr lang="ru-RU" dirty="0" smtClean="0"/>
              <a:t> </a:t>
            </a:r>
            <a:r>
              <a:rPr lang="ru-RU" dirty="0" err="1"/>
              <a:t>мовознавства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взаємозамінюватись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47" y="2750126"/>
            <a:ext cx="7659359" cy="38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570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9744" y="232353"/>
            <a:ext cx="8423565" cy="210906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З </a:t>
            </a:r>
            <a:r>
              <a:rPr lang="ru-RU" dirty="0" err="1"/>
              <a:t>психологічної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перекладні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 smtClean="0"/>
              <a:t>обґрунтовані</a:t>
            </a:r>
            <a:r>
              <a:rPr lang="ru-RU" dirty="0" smtClean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b="1" dirty="0" err="1"/>
              <a:t>асоціативної</a:t>
            </a:r>
            <a:r>
              <a:rPr lang="ru-RU" b="1" dirty="0"/>
              <a:t> </a:t>
            </a:r>
            <a:r>
              <a:rPr lang="ru-RU" b="1" dirty="0" err="1"/>
              <a:t>лінгвістики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 smtClean="0"/>
              <a:t>полягало</a:t>
            </a:r>
            <a:r>
              <a:rPr lang="ru-RU" dirty="0" smtClean="0"/>
              <a:t> </a:t>
            </a:r>
            <a:r>
              <a:rPr lang="ru-RU" dirty="0"/>
              <a:t>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розкладаються</a:t>
            </a:r>
            <a:r>
              <a:rPr lang="ru-RU" dirty="0"/>
              <a:t>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з'єднуються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за законами </a:t>
            </a:r>
            <a:r>
              <a:rPr lang="ru-RU" dirty="0" err="1"/>
              <a:t>асоціацій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91" y="2784764"/>
            <a:ext cx="807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864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018" y="329334"/>
            <a:ext cx="8402782" cy="18319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граматико</a:t>
            </a:r>
            <a:r>
              <a:rPr lang="ru-RU" dirty="0"/>
              <a:t>-перекладного методу брали за </a:t>
            </a:r>
            <a:r>
              <a:rPr lang="ru-RU" dirty="0" smtClean="0"/>
              <a:t>основу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/>
              <a:t>окремі</a:t>
            </a:r>
            <a:r>
              <a:rPr lang="ru-RU" dirty="0"/>
              <a:t> слова та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ілюстрували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граматичні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/>
              <a:t>граматичні</a:t>
            </a:r>
            <a:r>
              <a:rPr lang="ru-RU" dirty="0"/>
              <a:t> правила </a:t>
            </a:r>
            <a:r>
              <a:rPr lang="ru-RU" dirty="0" err="1"/>
              <a:t>мови</a:t>
            </a:r>
            <a:r>
              <a:rPr lang="ru-RU" dirty="0"/>
              <a:t>, яка </a:t>
            </a:r>
            <a:r>
              <a:rPr lang="ru-RU" dirty="0" err="1"/>
              <a:t>вивчалась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264" y="2369126"/>
            <a:ext cx="7958290" cy="39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41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5053734"/>
            <a:ext cx="8749146" cy="140248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Метою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межах </a:t>
            </a:r>
            <a:r>
              <a:rPr lang="ru-RU" dirty="0" err="1"/>
              <a:t>граматико</a:t>
            </a:r>
            <a:r>
              <a:rPr lang="ru-RU" dirty="0"/>
              <a:t>-перекладного методу є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/>
              <a:t>та перекладу 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, на </a:t>
            </a:r>
            <a:r>
              <a:rPr lang="ru-RU" dirty="0" err="1"/>
              <a:t>рідну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434730"/>
            <a:ext cx="5918525" cy="4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26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349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Перекладні методи навчання іноземних мов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Основні принципи перекладних методів навчання іноземних мов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14</cp:revision>
  <dcterms:created xsi:type="dcterms:W3CDTF">2020-05-18T13:27:49Z</dcterms:created>
  <dcterms:modified xsi:type="dcterms:W3CDTF">2023-11-26T04:19:23Z</dcterms:modified>
</cp:coreProperties>
</file>