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8" r:id="rId4"/>
    <p:sldId id="273" r:id="rId5"/>
    <p:sldId id="279" r:id="rId6"/>
    <p:sldId id="274" r:id="rId7"/>
    <p:sldId id="275" r:id="rId8"/>
    <p:sldId id="280" r:id="rId9"/>
    <p:sldId id="276" r:id="rId10"/>
    <p:sldId id="277" r:id="rId11"/>
    <p:sldId id="258" r:id="rId12"/>
    <p:sldId id="259" r:id="rId13"/>
    <p:sldId id="260" r:id="rId14"/>
    <p:sldId id="261" r:id="rId15"/>
    <p:sldId id="262" r:id="rId16"/>
    <p:sldId id="263" r:id="rId17"/>
    <p:sldId id="281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57" r:id="rId2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D334-E8ED-47DD-9303-53B1D04CA313}" type="datetimeFigureOut">
              <a:rPr lang="uk-UA" smtClean="0"/>
              <a:t>20.03.2024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4F48-9264-4267-8C3B-43D60C3070A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D334-E8ED-47DD-9303-53B1D04CA313}" type="datetimeFigureOut">
              <a:rPr lang="uk-UA" smtClean="0"/>
              <a:t>20.03.2024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4F48-9264-4267-8C3B-43D60C3070A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D334-E8ED-47DD-9303-53B1D04CA313}" type="datetimeFigureOut">
              <a:rPr lang="uk-UA" smtClean="0"/>
              <a:t>20.03.2024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4F48-9264-4267-8C3B-43D60C3070A2}" type="slidenum">
              <a:rPr lang="uk-UA" smtClean="0"/>
              <a:t>‹#›</a:t>
            </a:fld>
            <a:endParaRPr lang="uk-U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D334-E8ED-47DD-9303-53B1D04CA313}" type="datetimeFigureOut">
              <a:rPr lang="uk-UA" smtClean="0"/>
              <a:t>20.03.2024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4F48-9264-4267-8C3B-43D60C3070A2}" type="slidenum">
              <a:rPr lang="uk-UA" smtClean="0"/>
              <a:t>‹#›</a:t>
            </a:fld>
            <a:endParaRPr lang="uk-U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D334-E8ED-47DD-9303-53B1D04CA313}" type="datetimeFigureOut">
              <a:rPr lang="uk-UA" smtClean="0"/>
              <a:t>20.03.2024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4F48-9264-4267-8C3B-43D60C3070A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D334-E8ED-47DD-9303-53B1D04CA313}" type="datetimeFigureOut">
              <a:rPr lang="uk-UA" smtClean="0"/>
              <a:t>20.03.2024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4F48-9264-4267-8C3B-43D60C3070A2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D334-E8ED-47DD-9303-53B1D04CA313}" type="datetimeFigureOut">
              <a:rPr lang="uk-UA" smtClean="0"/>
              <a:t>20.03.2024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4F48-9264-4267-8C3B-43D60C3070A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D334-E8ED-47DD-9303-53B1D04CA313}" type="datetimeFigureOut">
              <a:rPr lang="uk-UA" smtClean="0"/>
              <a:t>20.03.2024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4F48-9264-4267-8C3B-43D60C3070A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D334-E8ED-47DD-9303-53B1D04CA313}" type="datetimeFigureOut">
              <a:rPr lang="uk-UA" smtClean="0"/>
              <a:t>20.03.2024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4F48-9264-4267-8C3B-43D60C3070A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D334-E8ED-47DD-9303-53B1D04CA313}" type="datetimeFigureOut">
              <a:rPr lang="uk-UA" smtClean="0"/>
              <a:t>20.03.2024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4F48-9264-4267-8C3B-43D60C3070A2}" type="slidenum">
              <a:rPr lang="uk-UA" smtClean="0"/>
              <a:t>‹#›</a:t>
            </a:fld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D334-E8ED-47DD-9303-53B1D04CA313}" type="datetimeFigureOut">
              <a:rPr lang="uk-UA" smtClean="0"/>
              <a:t>20.03.2024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4F48-9264-4267-8C3B-43D60C3070A2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57CD334-E8ED-47DD-9303-53B1D04CA313}" type="datetimeFigureOut">
              <a:rPr lang="uk-UA" smtClean="0"/>
              <a:t>20.03.2024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84F48-9264-4267-8C3B-43D60C3070A2}" type="slidenum">
              <a:rPr lang="uk-UA" smtClean="0"/>
              <a:t>‹#›</a:t>
            </a:fld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Особистість</a:t>
            </a:r>
            <a:r>
              <a:rPr lang="ru-RU" dirty="0" smtClean="0"/>
              <a:t> у </a:t>
            </a:r>
            <a:r>
              <a:rPr lang="ru-RU" dirty="0" err="1" smtClean="0"/>
              <a:t>вимірі</a:t>
            </a:r>
            <a:r>
              <a:rPr lang="ru-RU" dirty="0" smtClean="0"/>
              <a:t> </a:t>
            </a:r>
            <a:r>
              <a:rPr lang="ru-RU" dirty="0" err="1" smtClean="0"/>
              <a:t>самосвідомості</a:t>
            </a:r>
            <a:r>
              <a:rPr lang="ru-RU" dirty="0" smtClean="0"/>
              <a:t> і </a:t>
            </a:r>
            <a:r>
              <a:rPr lang="ru-RU" dirty="0" err="1" smtClean="0"/>
              <a:t>духовності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Ст.викл.Вронська</a:t>
            </a:r>
            <a:r>
              <a:rPr lang="uk-UA" dirty="0" smtClean="0"/>
              <a:t> В.М.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2813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274838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Сучасні юнаки та дівчата, що входять у доросле життя, відчувають</a:t>
            </a:r>
          </a:p>
          <a:p>
            <a:r>
              <a:rPr lang="uk-UA" dirty="0" smtClean="0"/>
              <a:t>на собі неоднозначний вплив зовнішньої ситуації: змінилися вимоги,</a:t>
            </a:r>
          </a:p>
          <a:p>
            <a:r>
              <a:rPr lang="uk-UA" dirty="0" smtClean="0"/>
              <a:t>які ставить суспільство перед молоддю, а умови сучасного життя кардинально відрізняються від умов життя 20-30 років тому…</a:t>
            </a:r>
          </a:p>
          <a:p>
            <a:r>
              <a:rPr lang="ru-RU" dirty="0" err="1" smtClean="0"/>
              <a:t>Зіставлення</a:t>
            </a:r>
            <a:r>
              <a:rPr lang="ru-RU" dirty="0" smtClean="0"/>
              <a:t> себе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світом</a:t>
            </a:r>
            <a:r>
              <a:rPr lang="ru-RU" dirty="0" smtClean="0"/>
              <a:t>, з </a:t>
            </a:r>
            <a:r>
              <a:rPr lang="ru-RU" dirty="0" err="1" smtClean="0"/>
              <a:t>конкретними</a:t>
            </a:r>
            <a:r>
              <a:rPr lang="ru-RU" dirty="0" smtClean="0"/>
              <a:t> </a:t>
            </a:r>
            <a:r>
              <a:rPr lang="ru-RU" dirty="0" err="1" smtClean="0"/>
              <a:t>суспільно-історичними</a:t>
            </a:r>
            <a:endParaRPr lang="ru-RU" dirty="0" smtClean="0"/>
          </a:p>
          <a:p>
            <a:r>
              <a:rPr lang="ru-RU" dirty="0" smtClean="0"/>
              <a:t>та </a:t>
            </a:r>
            <a:r>
              <a:rPr lang="ru-RU" dirty="0" err="1" smtClean="0"/>
              <a:t>індивідуальними</a:t>
            </a:r>
            <a:r>
              <a:rPr lang="ru-RU" dirty="0" smtClean="0"/>
              <a:t> </a:t>
            </a:r>
            <a:r>
              <a:rPr lang="ru-RU" dirty="0" err="1" smtClean="0"/>
              <a:t>умовами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 і є духовною </a:t>
            </a:r>
            <a:r>
              <a:rPr lang="ru-RU" dirty="0" err="1" smtClean="0"/>
              <a:t>складовою</a:t>
            </a:r>
            <a:r>
              <a:rPr lang="ru-RU" dirty="0" smtClean="0"/>
              <a:t> </a:t>
            </a:r>
            <a:r>
              <a:rPr lang="ru-RU" dirty="0" err="1" smtClean="0"/>
              <a:t>життєвого</a:t>
            </a:r>
            <a:endParaRPr lang="ru-RU" dirty="0" smtClean="0"/>
          </a:p>
          <a:p>
            <a:r>
              <a:rPr lang="ru-RU" dirty="0" err="1" smtClean="0"/>
              <a:t>самовизначення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67833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Соціальна цінність людини як особистості є тим вищою, чим глибше</a:t>
            </a:r>
          </a:p>
          <a:p>
            <a:r>
              <a:rPr lang="uk-UA" dirty="0" smtClean="0"/>
              <a:t>вона збагнула не тільки свої потенційні можливості, але й усвідомила</a:t>
            </a:r>
          </a:p>
          <a:p>
            <a:r>
              <a:rPr lang="uk-UA" dirty="0" smtClean="0"/>
              <a:t>необхідність їх втілення у життя, почуттями й розумом осягнула своє</a:t>
            </a:r>
          </a:p>
          <a:p>
            <a:r>
              <a:rPr lang="uk-UA" dirty="0" smtClean="0"/>
              <a:t>особливе призначення в житті у його співвіднесенні з неповторністю</a:t>
            </a:r>
          </a:p>
          <a:p>
            <a:r>
              <a:rPr lang="uk-UA" dirty="0" smtClean="0"/>
              <a:t>собі подібних. Лише духовно довершена людина при всій своїй індивідуальності здатна відчувати себе часткою інших, спроможна зрозуміти</a:t>
            </a:r>
          </a:p>
          <a:p>
            <a:r>
              <a:rPr lang="uk-UA" dirty="0" smtClean="0"/>
              <a:t>те, що тільки завдяки іншим, завдяки творенню добра для інших вона</a:t>
            </a:r>
          </a:p>
          <a:p>
            <a:r>
              <a:rPr lang="uk-UA" dirty="0" smtClean="0"/>
              <a:t>може якнайповніше розвинути й зреалізувати себе, осягнути сенс життя людського. Як наголошував свого часу Іван Франко, людина здатна</a:t>
            </a:r>
          </a:p>
          <a:p>
            <a:r>
              <a:rPr lang="uk-UA" dirty="0" smtClean="0"/>
              <a:t>відчувати сенс життя до тих пір, допоки усвідомлює свою здатність,</a:t>
            </a:r>
          </a:p>
          <a:p>
            <a:r>
              <a:rPr lang="uk-UA" dirty="0" smtClean="0"/>
              <a:t>спроможність служити, допомагати іншим.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25403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Дослідження духовності у контексті психології особистості передбачає вибір одиниці аналізу цього феномена. Такою одиницею </a:t>
            </a:r>
            <a:r>
              <a:rPr lang="uk-UA" dirty="0" smtClean="0"/>
              <a:t>можуть слугувати </a:t>
            </a:r>
            <a:r>
              <a:rPr lang="uk-UA" dirty="0" smtClean="0"/>
              <a:t>ціннісні орієнтації, котрі безпосередньо чи опосередковано</a:t>
            </a:r>
          </a:p>
          <a:p>
            <a:r>
              <a:rPr lang="uk-UA" dirty="0" smtClean="0"/>
              <a:t>пов’язані з моральністю. Саме мораль, внутрішні моральні інстанції</a:t>
            </a:r>
          </a:p>
          <a:p>
            <a:r>
              <a:rPr lang="uk-UA" dirty="0" smtClean="0"/>
              <a:t>особистості виступають еталоном, за допомогою якого можна визначити наявність та міру розвиненості духовності у людини. Чим тісніше</a:t>
            </a:r>
          </a:p>
          <a:p>
            <a:r>
              <a:rPr lang="uk-UA" dirty="0" smtClean="0"/>
              <a:t>пов’язаний зміст ціннісних орієнтацій з моральністю, чим вагомішим</a:t>
            </a:r>
          </a:p>
          <a:p>
            <a:r>
              <a:rPr lang="uk-UA" dirty="0" smtClean="0"/>
              <a:t>є їх зв’язок з категорією добра, справедливості, тим вищим може бути</a:t>
            </a:r>
          </a:p>
          <a:p>
            <a:r>
              <a:rPr lang="uk-UA" dirty="0" smtClean="0"/>
              <a:t>рівень духовності. І навпаки: відсутність такого зв’язку — свідчення</a:t>
            </a:r>
          </a:p>
          <a:p>
            <a:r>
              <a:rPr lang="uk-UA" dirty="0" smtClean="0"/>
              <a:t>бездуховності.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46491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 Духовність, процес її становлення та розвитку зумовлюється не лише соціальними впливами на особистість та їх</a:t>
            </a:r>
          </a:p>
          <a:p>
            <a:r>
              <a:rPr lang="uk-UA" dirty="0" smtClean="0"/>
              <a:t>активною трансформацією людиною, але й певними природженими,</a:t>
            </a:r>
          </a:p>
          <a:p>
            <a:r>
              <a:rPr lang="uk-UA" dirty="0" smtClean="0"/>
              <a:t>успадкованими особливостями кожного конкретного індивіда, зокрема</a:t>
            </a:r>
          </a:p>
          <a:p>
            <a:r>
              <a:rPr lang="uk-UA" dirty="0" smtClean="0"/>
              <a:t>його індивідуальними </a:t>
            </a:r>
            <a:r>
              <a:rPr lang="uk-UA" dirty="0" err="1" smtClean="0"/>
              <a:t>психо-фізіологічними</a:t>
            </a:r>
            <a:r>
              <a:rPr lang="uk-UA" dirty="0" smtClean="0"/>
              <a:t> властивостями, що позначаються на особливостях його реагування на різні явища, що тією чи</a:t>
            </a:r>
          </a:p>
          <a:p>
            <a:r>
              <a:rPr lang="uk-UA" dirty="0" smtClean="0"/>
              <a:t>іншою мірою пов’язані з духовністю.</a:t>
            </a:r>
          </a:p>
          <a:p>
            <a:r>
              <a:rPr lang="uk-UA" dirty="0" smtClean="0"/>
              <a:t>Особливе значення у становленні й розвитку духовності особистості має наявність у неї потреби у постійному самовдосконаленні, розвинених механізмів саморегуляції, що забезпечують можливість якнайповніше актуалізувати й зреалізувати свої потенційні можливості</a:t>
            </a:r>
          </a:p>
          <a:p>
            <a:r>
              <a:rPr lang="uk-UA" dirty="0" smtClean="0"/>
              <a:t>і завдяки цьому здійснити, виконати себе.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28599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Духовність 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844824"/>
            <a:ext cx="56703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 процес її становлення та розвитку зумовлюється не лише соціальними впливами на особистість та їх</a:t>
            </a:r>
          </a:p>
          <a:p>
            <a:r>
              <a:rPr lang="uk-UA" dirty="0" smtClean="0"/>
              <a:t>активною трансформацією людиною, але й певними природженими,</a:t>
            </a:r>
          </a:p>
          <a:p>
            <a:r>
              <a:rPr lang="uk-UA" dirty="0" smtClean="0"/>
              <a:t>успадкованими особливостями кожного конкретного індивіда, зокрема</a:t>
            </a:r>
          </a:p>
          <a:p>
            <a:r>
              <a:rPr lang="uk-UA" dirty="0" smtClean="0"/>
              <a:t>його індивідуальними </a:t>
            </a:r>
            <a:r>
              <a:rPr lang="uk-UA" dirty="0" err="1" smtClean="0"/>
              <a:t>психо-фізіологічними</a:t>
            </a:r>
            <a:r>
              <a:rPr lang="uk-UA" dirty="0" smtClean="0"/>
              <a:t> властивостями, що позначаються на особливостях його реагування на різні явища, що тією чи іншою мірою пов’язані з духовністю.</a:t>
            </a:r>
          </a:p>
          <a:p>
            <a:r>
              <a:rPr lang="uk-UA" dirty="0" smtClean="0"/>
              <a:t>Особливе значення у становленні й розвитку духовності особистості має наявність у неї потреби у постійному самовдосконаленні, розвинених механізмів саморегуляції, що забезпечують можливість якнайповніше актуалізувати й зреалізувати свої потенційні можливості</a:t>
            </a:r>
          </a:p>
          <a:p>
            <a:r>
              <a:rPr lang="uk-UA" dirty="0" smtClean="0"/>
              <a:t>і завдяки цьому здійснити, </a:t>
            </a:r>
            <a:r>
              <a:rPr lang="uk-UA" dirty="0" smtClean="0"/>
              <a:t>виховати </a:t>
            </a:r>
            <a:r>
              <a:rPr lang="uk-UA" dirty="0" smtClean="0"/>
              <a:t>себе.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94196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48679"/>
            <a:ext cx="741682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У систему цінностей, в контексті яких функціонує духовність, входять, крім моральних, громадянські цінності. Серед них найважливіше</a:t>
            </a:r>
          </a:p>
          <a:p>
            <a:r>
              <a:rPr lang="uk-UA" dirty="0" smtClean="0"/>
              <a:t>місце посідають наступні: почуття патріотизму, ідентичності з національною спільнотою; глибоке усвідомлення ролі рідної мови (</a:t>
            </a:r>
            <a:r>
              <a:rPr lang="uk-UA" dirty="0" err="1" smtClean="0"/>
              <a:t>мови</a:t>
            </a:r>
            <a:r>
              <a:rPr lang="uk-UA" dirty="0" smtClean="0"/>
              <a:t> роду)</a:t>
            </a:r>
          </a:p>
          <a:p>
            <a:r>
              <a:rPr lang="uk-UA" dirty="0" smtClean="0"/>
              <a:t>у життєдіяльності нації, держави; відповідальність за долю нації; повага до інших національних спільнот; естетичні цінності; інтелектуальні</a:t>
            </a:r>
          </a:p>
          <a:p>
            <a:r>
              <a:rPr lang="uk-UA" dirty="0" smtClean="0"/>
              <a:t>цінності; екологічні цінності; </a:t>
            </a:r>
            <a:r>
              <a:rPr lang="uk-UA" dirty="0" err="1" smtClean="0"/>
              <a:t>валеологічні</a:t>
            </a:r>
            <a:r>
              <a:rPr lang="uk-UA" dirty="0" smtClean="0"/>
              <a:t> цінності; світоглядні цінності. Треба підкреслити, що світоглядні ціннісні орієнтації посідають особливе місце у сфері духовності особистості як неповторної індивідуальності з її прагненнями, сподіваннями, сприйняттям світу, баченням</a:t>
            </a:r>
          </a:p>
          <a:p>
            <a:r>
              <a:rPr lang="uk-UA" dirty="0" smtClean="0"/>
              <a:t>себе в ньому, усвідомленням та сприйняттям сенсу свого життя, свого</a:t>
            </a:r>
          </a:p>
          <a:p>
            <a:r>
              <a:rPr lang="uk-UA" dirty="0" smtClean="0"/>
              <a:t>призначення. Отже, світоглядні ціннісні орієнтації як складова системи духовних цінностей є базовим утворенням в структурі свідомості</a:t>
            </a:r>
          </a:p>
          <a:p>
            <a:r>
              <a:rPr lang="uk-UA" dirty="0" smtClean="0"/>
              <a:t>та самосвідомості особистості і визначають зміст, сутність Я-концепції</a:t>
            </a:r>
          </a:p>
          <a:p>
            <a:r>
              <a:rPr lang="uk-UA" dirty="0" smtClean="0"/>
              <a:t>особистості.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90502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980728"/>
            <a:ext cx="50943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У контексті висловлених міркувань не зайве наголосити на тому,</a:t>
            </a:r>
          </a:p>
          <a:p>
            <a:r>
              <a:rPr lang="uk-UA" dirty="0" smtClean="0"/>
              <a:t>що сенс реалізації особистісного підходу як одного з найважливіших</a:t>
            </a:r>
          </a:p>
          <a:p>
            <a:r>
              <a:rPr lang="uk-UA" dirty="0" smtClean="0"/>
              <a:t>принципів організації педагогічного процесу полягає не лише і не стільки у тому, щоб допомогти вихованцю збагнути себе як особистість,</a:t>
            </a:r>
          </a:p>
          <a:p>
            <a:r>
              <a:rPr lang="uk-UA" dirty="0" smtClean="0"/>
              <a:t>як неповторну індивідуальність, але й у тому, аби сприяти виникненню</a:t>
            </a:r>
          </a:p>
          <a:p>
            <a:r>
              <a:rPr lang="uk-UA" dirty="0" smtClean="0"/>
              <a:t>у нього здатності бачити себе, своє «Я» як частку, складову «Я» інших</a:t>
            </a:r>
          </a:p>
          <a:p>
            <a:r>
              <a:rPr lang="uk-UA" dirty="0" smtClean="0"/>
              <a:t>людей, тобто «не-Я».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39764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Розвиток духовності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1628800"/>
            <a:ext cx="53103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Досягнення цього компоненту мети особистісного</a:t>
            </a:r>
          </a:p>
          <a:p>
            <a:r>
              <a:rPr lang="uk-UA" dirty="0"/>
              <a:t>підходу у педагогічному процесі є, безумовно, вельми складним, проте вирішальним завданням у забезпеченні гуманістичної спрямованості</a:t>
            </a:r>
          </a:p>
          <a:p>
            <a:r>
              <a:rPr lang="uk-UA" dirty="0"/>
              <a:t>розвитку й саморозвитку особистості як носія духовності.</a:t>
            </a:r>
          </a:p>
          <a:p>
            <a:r>
              <a:rPr lang="uk-UA" dirty="0"/>
              <a:t>Очевидно саме цим можна пояснити розвивальний, облагороджувальний вплив на розвиток особистості як потенційно духовної істоти діалогічних настановлень, оволодіння якими веде до формування</a:t>
            </a:r>
          </a:p>
          <a:p>
            <a:r>
              <a:rPr lang="uk-UA" dirty="0"/>
              <a:t>уміння, бажання, зрештою стійкої потреби слухати, сприймати іншого,</a:t>
            </a:r>
          </a:p>
          <a:p>
            <a:r>
              <a:rPr lang="uk-UA" dirty="0"/>
              <a:t>не вносячи в це сприймання спотворень. Як зазначав М. М. </a:t>
            </a:r>
            <a:r>
              <a:rPr lang="uk-UA" dirty="0" err="1"/>
              <a:t>Бахтін</a:t>
            </a:r>
            <a:r>
              <a:rPr lang="uk-UA" dirty="0"/>
              <a:t>, таке</a:t>
            </a:r>
          </a:p>
          <a:p>
            <a:r>
              <a:rPr lang="uk-UA" dirty="0"/>
              <a:t>настановлення свідомості й самосвідомості лежить в основі людського</a:t>
            </a:r>
          </a:p>
          <a:p>
            <a:r>
              <a:rPr lang="uk-UA" dirty="0"/>
              <a:t>буття.</a:t>
            </a:r>
          </a:p>
        </p:txBody>
      </p:sp>
    </p:spTree>
    <p:extLst>
      <p:ext uri="{BB962C8B-B14F-4D97-AF65-F5344CB8AC3E}">
        <p14:creationId xmlns:p14="http://schemas.microsoft.com/office/powerpoint/2010/main" val="3834446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Духовність</a:t>
            </a:r>
            <a:r>
              <a:rPr lang="ru-RU" dirty="0"/>
              <a:t> 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розглядати</a:t>
            </a:r>
            <a:r>
              <a:rPr lang="ru-RU" dirty="0" smtClean="0"/>
              <a:t> </a:t>
            </a:r>
            <a:r>
              <a:rPr lang="ru-RU" dirty="0"/>
              <a:t>як </a:t>
            </a:r>
            <a:r>
              <a:rPr lang="ru-RU" dirty="0" smtClean="0"/>
              <a:t>: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859340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 багатовимірну систему, складовими якої є утворення у структурі свідомості та самосвідомості</a:t>
            </a:r>
          </a:p>
          <a:p>
            <a:r>
              <a:rPr lang="uk-UA" dirty="0" smtClean="0"/>
              <a:t>особистості, в яких у формі ціннісних орієнтацій віддзеркалюються її найбільш актуальні морально релевантні потреби, інтереси,</a:t>
            </a:r>
          </a:p>
          <a:p>
            <a:r>
              <a:rPr lang="uk-UA" dirty="0" smtClean="0"/>
              <a:t>погляди, ставлення до навколишньої дійсності, до інших людей, до</a:t>
            </a:r>
          </a:p>
          <a:p>
            <a:r>
              <a:rPr lang="uk-UA" dirty="0" smtClean="0"/>
              <a:t>себе самої, що стали суб’єктивно значущими регуляторами активності.</a:t>
            </a:r>
          </a:p>
          <a:p>
            <a:r>
              <a:rPr lang="uk-UA" dirty="0" smtClean="0"/>
              <a:t>Враховуючи наші знання про сутність феномену духовності, маємо підстави вважати, що вельми важлива роль у виникненні та розвитку духовності належить емоційній сфері людини, її почуттям.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33398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91264" cy="3168352"/>
          </a:xfrm>
        </p:spPr>
        <p:txBody>
          <a:bodyPr>
            <a:normAutofit/>
          </a:bodyPr>
          <a:lstStyle/>
          <a:p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духовності</a:t>
            </a:r>
            <a:r>
              <a:rPr lang="ru-RU" dirty="0"/>
              <a:t> та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їхніх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проявів</a:t>
            </a:r>
            <a:r>
              <a:rPr lang="ru-RU" dirty="0"/>
              <a:t> у </a:t>
            </a:r>
            <a:r>
              <a:rPr lang="ru-RU" dirty="0" err="1" smtClean="0"/>
              <a:t>поведінці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(на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та </a:t>
            </a:r>
            <a:r>
              <a:rPr lang="ru-RU" dirty="0" err="1" smtClean="0"/>
              <a:t>визначальних</a:t>
            </a:r>
            <a:r>
              <a:rPr lang="ru-RU" dirty="0" smtClean="0"/>
              <a:t> </a:t>
            </a:r>
            <a:r>
              <a:rPr lang="ru-RU" dirty="0" err="1" smtClean="0"/>
              <a:t>особистісних</a:t>
            </a:r>
            <a:r>
              <a:rPr lang="ru-RU" dirty="0" smtClean="0"/>
              <a:t> характеристик </a:t>
            </a:r>
            <a:r>
              <a:rPr lang="ru-RU" dirty="0" err="1" smtClean="0"/>
              <a:t>людини</a:t>
            </a:r>
            <a:r>
              <a:rPr lang="ru-RU" dirty="0" smtClean="0"/>
              <a:t>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90330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Самосвідомість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556791"/>
            <a:ext cx="80648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Людина по-справжньому стає особистістю, коли у неї вперше виникає поняття «Я». Формування «Я» пов’язане з розвитком свідомості, тобто здатності ідеально відображати навколишню діяльність. Свідомість людини активно й вибірково фіксує в ідеальних образах предмети, процеси зовнішнього світу і дозволяє в ході пізнання якоюсь мірою впливати на навколишню</a:t>
            </a:r>
          </a:p>
          <a:p>
            <a:r>
              <a:rPr lang="uk-UA" dirty="0" smtClean="0"/>
              <a:t>дійсність, перетворюючи її. Але, взаємодіючи з зовнішнім середовищем</a:t>
            </a:r>
          </a:p>
          <a:p>
            <a:r>
              <a:rPr lang="uk-UA" dirty="0" smtClean="0"/>
              <a:t>та іншими людьми, людина з необхідністю виокремлює себе як об’єкт,</a:t>
            </a:r>
          </a:p>
          <a:p>
            <a:r>
              <a:rPr lang="uk-UA" dirty="0" smtClean="0"/>
              <a:t>що реально існує, як істоту, що зазнає різних впливів зовнішнього світу,</a:t>
            </a:r>
          </a:p>
          <a:p>
            <a:r>
              <a:rPr lang="uk-UA" dirty="0" smtClean="0"/>
              <a:t>реальність, яку можна й необхідно змінювати згідно з поставленими цілями.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321658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І </a:t>
            </a:r>
            <a:r>
              <a:rPr lang="uk-UA" dirty="0"/>
              <a:t>група:Ставлення до інших:</a:t>
            </a:r>
            <a:br>
              <a:rPr lang="uk-UA" dirty="0"/>
            </a:b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1844823"/>
            <a:ext cx="64087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стійка потреба й здатність слухати й чути іншого, що виявляється</a:t>
            </a:r>
          </a:p>
          <a:p>
            <a:r>
              <a:rPr lang="uk-UA" dirty="0" smtClean="0"/>
              <a:t>у щирій зацікавленості питаннями, які хвилюють іншу людину;</a:t>
            </a:r>
          </a:p>
          <a:p>
            <a:r>
              <a:rPr lang="uk-UA" dirty="0" smtClean="0"/>
              <a:t>почуття міри і такту у спілкуванні з іншими, у будь-яких діяннях людини, що певним чином проектується на навколишніх, їх настрої тощо.</a:t>
            </a:r>
          </a:p>
          <a:p>
            <a:r>
              <a:rPr lang="uk-UA" dirty="0" smtClean="0"/>
              <a:t>готовність безкорисливо допомагати іншим, схильність до доброчинності;</a:t>
            </a:r>
          </a:p>
          <a:p>
            <a:r>
              <a:rPr lang="uk-UA" dirty="0" smtClean="0"/>
              <a:t>чуйне, турботливе ставлення до слабких, незахищених людей із фізичними вадами, повага до їх людської гідності;</a:t>
            </a:r>
          </a:p>
          <a:p>
            <a:r>
              <a:rPr lang="uk-UA" dirty="0" smtClean="0"/>
              <a:t>відсутність звички до надміру критичного ставлення до інших</a:t>
            </a:r>
          </a:p>
          <a:p>
            <a:r>
              <a:rPr lang="uk-UA" dirty="0" smtClean="0"/>
              <a:t>(критиканство), що поєднується з поблажливим ставленням</a:t>
            </a:r>
          </a:p>
          <a:p>
            <a:r>
              <a:rPr lang="uk-UA" dirty="0" smtClean="0"/>
              <a:t>до себе;</a:t>
            </a:r>
          </a:p>
          <a:p>
            <a:r>
              <a:rPr lang="uk-UA" dirty="0" smtClean="0"/>
              <a:t>бажання й уміння бачити в іншій людині позитивні риси її особистості, поважати її людську гідність;</a:t>
            </a:r>
          </a:p>
          <a:p>
            <a:r>
              <a:rPr lang="uk-UA" dirty="0" smtClean="0"/>
              <a:t>почуття вдячності та його реальні вияви у ставленнях до навколишніх.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821864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8328"/>
            <a:ext cx="8147248" cy="786416"/>
          </a:xfrm>
        </p:spPr>
        <p:txBody>
          <a:bodyPr/>
          <a:lstStyle/>
          <a:p>
            <a:r>
              <a:rPr lang="ru-RU" dirty="0"/>
              <a:t>ІІ </a:t>
            </a:r>
            <a:r>
              <a:rPr lang="ru-RU" dirty="0" err="1"/>
              <a:t>група</a:t>
            </a:r>
            <a:r>
              <a:rPr lang="ru-RU" dirty="0"/>
              <a:t>. </a:t>
            </a:r>
            <a:r>
              <a:rPr lang="ru-RU" dirty="0" err="1"/>
              <a:t>Ставлення</a:t>
            </a:r>
            <a:r>
              <a:rPr lang="ru-RU" dirty="0"/>
              <a:t> до себе: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028343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uk-UA" dirty="0" smtClean="0"/>
          </a:p>
          <a:p>
            <a:r>
              <a:rPr lang="uk-UA" dirty="0" smtClean="0"/>
              <a:t>постійна потреба у подоланні в собі негативних рис, конкретні</a:t>
            </a:r>
          </a:p>
          <a:p>
            <a:r>
              <a:rPr lang="uk-UA" dirty="0" smtClean="0"/>
              <a:t>дії, спрямовані на самовдосконалення як умову самореалізації;</a:t>
            </a:r>
          </a:p>
          <a:p>
            <a:r>
              <a:rPr lang="uk-UA" dirty="0" smtClean="0"/>
              <a:t>здатність щиро визнавати власні помилки, переживати почуття</a:t>
            </a:r>
          </a:p>
          <a:p>
            <a:r>
              <a:rPr lang="uk-UA" dirty="0" smtClean="0"/>
              <a:t>провини за свої негідні вчинки;</a:t>
            </a:r>
          </a:p>
          <a:p>
            <a:r>
              <a:rPr lang="uk-UA" dirty="0" smtClean="0"/>
              <a:t>почуття самоповаги, власної гідності як умови відповідальності;</a:t>
            </a:r>
          </a:p>
          <a:p>
            <a:r>
              <a:rPr lang="uk-UA" dirty="0" smtClean="0"/>
              <a:t>гармонійне поєднання </a:t>
            </a:r>
            <a:r>
              <a:rPr lang="uk-UA" dirty="0" err="1" smtClean="0"/>
              <a:t>екстернального</a:t>
            </a:r>
            <a:r>
              <a:rPr lang="uk-UA" dirty="0" smtClean="0"/>
              <a:t> та </a:t>
            </a:r>
            <a:r>
              <a:rPr lang="uk-UA" dirty="0" err="1" smtClean="0"/>
              <a:t>інтернального</a:t>
            </a:r>
            <a:r>
              <a:rPr lang="uk-UA" dirty="0" smtClean="0"/>
              <a:t> локусу</a:t>
            </a:r>
          </a:p>
          <a:p>
            <a:r>
              <a:rPr lang="uk-UA" dirty="0" smtClean="0"/>
              <a:t>контролю;</a:t>
            </a:r>
          </a:p>
          <a:p>
            <a:r>
              <a:rPr lang="uk-UA" dirty="0" smtClean="0"/>
              <a:t>турбота про своє фізичне та психічне здоров’я як умову досягнення особисто привабливих та суспільно життєво важливих</a:t>
            </a:r>
          </a:p>
          <a:p>
            <a:r>
              <a:rPr lang="uk-UA" dirty="0" smtClean="0"/>
              <a:t>цілей.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097038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435280" cy="1296144"/>
          </a:xfrm>
        </p:spPr>
        <p:txBody>
          <a:bodyPr>
            <a:noAutofit/>
          </a:bodyPr>
          <a:lstStyle/>
          <a:p>
            <a:r>
              <a:rPr lang="ru-RU" sz="3200" dirty="0"/>
              <a:t>ІІІ </a:t>
            </a:r>
            <a:r>
              <a:rPr lang="ru-RU" sz="3200" dirty="0" err="1"/>
              <a:t>група</a:t>
            </a:r>
            <a:r>
              <a:rPr lang="ru-RU" sz="3200" dirty="0"/>
              <a:t>. </a:t>
            </a:r>
            <a:r>
              <a:rPr lang="ru-RU" sz="3200" dirty="0" err="1"/>
              <a:t>Ставлення</a:t>
            </a:r>
            <a:r>
              <a:rPr lang="ru-RU" sz="3200" dirty="0"/>
              <a:t> до </a:t>
            </a:r>
            <a:r>
              <a:rPr lang="ru-RU" sz="3200" dirty="0" err="1"/>
              <a:t>доленосних</a:t>
            </a:r>
            <a:r>
              <a:rPr lang="ru-RU" sz="3200" dirty="0"/>
              <a:t> </a:t>
            </a:r>
            <a:r>
              <a:rPr lang="ru-RU" sz="3200" dirty="0" err="1"/>
              <a:t>громадянських</a:t>
            </a:r>
            <a:r>
              <a:rPr lang="ru-RU" sz="3200" dirty="0"/>
              <a:t> </a:t>
            </a:r>
            <a:r>
              <a:rPr lang="ru-RU" sz="3200" dirty="0" err="1"/>
              <a:t>цінностей</a:t>
            </a:r>
            <a:r>
              <a:rPr lang="ru-RU" sz="3200" dirty="0"/>
              <a:t>,</a:t>
            </a:r>
            <a:br>
              <a:rPr lang="ru-RU" sz="3200" dirty="0"/>
            </a:br>
            <a:r>
              <a:rPr lang="ru-RU" sz="3200" dirty="0" err="1"/>
              <a:t>людських</a:t>
            </a:r>
            <a:r>
              <a:rPr lang="ru-RU" sz="3200" dirty="0"/>
              <a:t> </a:t>
            </a:r>
            <a:r>
              <a:rPr lang="ru-RU" sz="3200" dirty="0" err="1"/>
              <a:t>стосунків</a:t>
            </a:r>
            <a:r>
              <a:rPr lang="ru-RU" sz="3200" dirty="0"/>
              <a:t>, </a:t>
            </a:r>
            <a:r>
              <a:rPr lang="ru-RU" sz="3200" dirty="0" err="1"/>
              <a:t>праці</a:t>
            </a:r>
            <a:r>
              <a:rPr lang="ru-RU" sz="3200" dirty="0"/>
              <a:t> та </a:t>
            </a:r>
            <a:r>
              <a:rPr lang="ru-RU" sz="3200" dirty="0" err="1"/>
              <a:t>інших</a:t>
            </a:r>
            <a:r>
              <a:rPr lang="ru-RU" sz="3200" dirty="0"/>
              <a:t> </a:t>
            </a:r>
            <a:r>
              <a:rPr lang="ru-RU" sz="3200" dirty="0" err="1"/>
              <a:t>явищ</a:t>
            </a:r>
            <a:r>
              <a:rPr lang="ru-RU" sz="3200" dirty="0"/>
              <a:t> </a:t>
            </a:r>
            <a:r>
              <a:rPr lang="ru-RU" sz="3200" dirty="0" err="1"/>
              <a:t>суспільного</a:t>
            </a:r>
            <a:r>
              <a:rPr lang="ru-RU" sz="3200" dirty="0"/>
              <a:t> </a:t>
            </a:r>
            <a:r>
              <a:rPr lang="ru-RU" sz="3200" dirty="0" err="1"/>
              <a:t>життя</a:t>
            </a:r>
            <a:r>
              <a:rPr lang="ru-RU" sz="3200" dirty="0" smtClean="0"/>
              <a:t>:</a:t>
            </a:r>
            <a:br>
              <a:rPr lang="ru-RU" sz="3200" dirty="0" smtClean="0"/>
            </a:br>
            <a:endParaRPr lang="uk-UA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772816"/>
            <a:ext cx="69847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глибокі, стійкі патріотичні почуття, дієва настроєність на реальні</a:t>
            </a:r>
          </a:p>
          <a:p>
            <a:r>
              <a:rPr lang="uk-UA" dirty="0" smtClean="0"/>
              <a:t>справи, у яких реалізується громадянський обов’язок;</a:t>
            </a:r>
          </a:p>
          <a:p>
            <a:r>
              <a:rPr lang="uk-UA" dirty="0" smtClean="0"/>
              <a:t>повага патріотичних почуттів представників інших </a:t>
            </a:r>
            <a:r>
              <a:rPr lang="uk-UA" dirty="0" err="1" smtClean="0"/>
              <a:t>етно-національних</a:t>
            </a:r>
            <a:r>
              <a:rPr lang="uk-UA" dirty="0" smtClean="0"/>
              <a:t> спільнот, їх мови, традицій, культури;</a:t>
            </a:r>
          </a:p>
          <a:p>
            <a:r>
              <a:rPr lang="uk-UA" dirty="0" smtClean="0"/>
              <a:t>усвідомлення мови як неоціненного скарбу (немає мови — немає</a:t>
            </a:r>
          </a:p>
          <a:p>
            <a:r>
              <a:rPr lang="uk-UA" dirty="0" smtClean="0"/>
              <a:t>народу, нації), основи національної ідентичності та національної</a:t>
            </a:r>
          </a:p>
          <a:p>
            <a:r>
              <a:rPr lang="uk-UA" dirty="0" smtClean="0"/>
              <a:t>культури; розвинене соціальне мислення; власні погляди на політичні питання, </a:t>
            </a:r>
            <a:r>
              <a:rPr lang="uk-UA" dirty="0" err="1" smtClean="0"/>
              <a:t>питання</a:t>
            </a:r>
            <a:r>
              <a:rPr lang="uk-UA" dirty="0" smtClean="0"/>
              <a:t> історії, різні суспільні явища; непідвладність стороннім хибним впливам;</a:t>
            </a:r>
          </a:p>
          <a:p>
            <a:r>
              <a:rPr lang="uk-UA" dirty="0" smtClean="0"/>
              <a:t>переконаність у святості сімейних і родинних зв’язків, традицій,</a:t>
            </a:r>
          </a:p>
          <a:p>
            <a:r>
              <a:rPr lang="uk-UA" dirty="0" smtClean="0"/>
              <a:t>батьківської та синівської прив’язаності й поваги, любові, турботи, підтримки, реальної допомоги батькам, особливо на схилі їх літ;</a:t>
            </a:r>
          </a:p>
          <a:p>
            <a:r>
              <a:rPr lang="uk-UA" dirty="0" smtClean="0"/>
              <a:t>усвідомлення життєдайної, перетворювальної сили щоденної</a:t>
            </a:r>
          </a:p>
          <a:p>
            <a:r>
              <a:rPr lang="uk-UA" dirty="0" smtClean="0"/>
              <a:t>праці як умови самоствердження та самореалізації людини, її</a:t>
            </a:r>
          </a:p>
          <a:p>
            <a:r>
              <a:rPr lang="uk-UA" dirty="0" smtClean="0"/>
              <a:t>психічного, особистісного розвитку, як засобу творення добра;</a:t>
            </a:r>
          </a:p>
          <a:p>
            <a:r>
              <a:rPr lang="uk-UA" dirty="0" smtClean="0"/>
              <a:t>повага до суспільних норм, їх строге дотримання.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55000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ІV </a:t>
            </a:r>
            <a:r>
              <a:rPr lang="ru-RU" dirty="0" err="1"/>
              <a:t>група</a:t>
            </a:r>
            <a:r>
              <a:rPr lang="ru-RU" dirty="0"/>
              <a:t>.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основоположних</a:t>
            </a:r>
            <a:r>
              <a:rPr lang="ru-RU" dirty="0"/>
              <a:t> </a:t>
            </a:r>
            <a:r>
              <a:rPr lang="ru-RU" dirty="0" err="1"/>
              <a:t>особистісних</a:t>
            </a:r>
            <a:r>
              <a:rPr lang="ru-RU" dirty="0"/>
              <a:t> характеристик </a:t>
            </a:r>
            <a:r>
              <a:rPr lang="ru-RU" dirty="0" err="1"/>
              <a:t>людини</a:t>
            </a:r>
            <a:r>
              <a:rPr lang="ru-RU" dirty="0"/>
              <a:t>: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916832"/>
            <a:ext cx="49502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яскраво</a:t>
            </a:r>
            <a:r>
              <a:rPr lang="ru-RU" dirty="0" smtClean="0"/>
              <a:t> </a:t>
            </a:r>
            <a:r>
              <a:rPr lang="ru-RU" dirty="0" err="1" smtClean="0"/>
              <a:t>виражена</a:t>
            </a:r>
            <a:r>
              <a:rPr lang="ru-RU" dirty="0" smtClean="0"/>
              <a:t>, </a:t>
            </a:r>
            <a:r>
              <a:rPr lang="ru-RU" dirty="0" err="1" smtClean="0"/>
              <a:t>пристрасна</a:t>
            </a:r>
            <a:r>
              <a:rPr lang="ru-RU" dirty="0" smtClean="0"/>
              <a:t> потреба у </a:t>
            </a:r>
            <a:r>
              <a:rPr lang="ru-RU" dirty="0" err="1" smtClean="0"/>
              <a:t>справедливості</a:t>
            </a:r>
            <a:r>
              <a:rPr lang="ru-RU" dirty="0" smtClean="0"/>
              <a:t>; </a:t>
            </a:r>
            <a:r>
              <a:rPr lang="ru-RU" dirty="0" err="1" smtClean="0"/>
              <a:t>реальні</a:t>
            </a:r>
            <a:endParaRPr lang="ru-RU" dirty="0" smtClean="0"/>
          </a:p>
          <a:p>
            <a:r>
              <a:rPr lang="ru-RU" dirty="0" err="1" smtClean="0"/>
              <a:t>дії</a:t>
            </a:r>
            <a:r>
              <a:rPr lang="ru-RU" dirty="0" smtClean="0"/>
              <a:t> з метою </a:t>
            </a:r>
            <a:r>
              <a:rPr lang="ru-RU" dirty="0" err="1" smtClean="0"/>
              <a:t>утвердження</a:t>
            </a:r>
            <a:r>
              <a:rPr lang="ru-RU" dirty="0" smtClean="0"/>
              <a:t> </a:t>
            </a:r>
            <a:r>
              <a:rPr lang="ru-RU" dirty="0" err="1" smtClean="0"/>
              <a:t>правди</a:t>
            </a:r>
            <a:r>
              <a:rPr lang="ru-RU" dirty="0" smtClean="0"/>
              <a:t> як </a:t>
            </a:r>
            <a:r>
              <a:rPr lang="ru-RU" dirty="0" err="1" smtClean="0"/>
              <a:t>стосовно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, так і самого</a:t>
            </a:r>
          </a:p>
          <a:p>
            <a:r>
              <a:rPr lang="ru-RU" dirty="0" smtClean="0"/>
              <a:t>себе;</a:t>
            </a:r>
          </a:p>
          <a:p>
            <a:r>
              <a:rPr lang="ru-RU" dirty="0" err="1" smtClean="0"/>
              <a:t>толерантність</a:t>
            </a:r>
            <a:r>
              <a:rPr lang="ru-RU" dirty="0" smtClean="0"/>
              <a:t>, </a:t>
            </a:r>
            <a:r>
              <a:rPr lang="ru-RU" dirty="0" err="1" smtClean="0"/>
              <a:t>готовність</a:t>
            </a:r>
            <a:r>
              <a:rPr lang="ru-RU" dirty="0" smtClean="0"/>
              <a:t> </a:t>
            </a:r>
            <a:r>
              <a:rPr lang="ru-RU" dirty="0" err="1" smtClean="0"/>
              <a:t>поступитися</a:t>
            </a:r>
            <a:r>
              <a:rPr lang="ru-RU" dirty="0" smtClean="0"/>
              <a:t> —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не є </a:t>
            </a:r>
            <a:r>
              <a:rPr lang="ru-RU" dirty="0" err="1" smtClean="0"/>
              <a:t>безпринципністю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категоричний</a:t>
            </a:r>
            <a:r>
              <a:rPr lang="ru-RU" dirty="0" smtClean="0"/>
              <a:t> </a:t>
            </a:r>
            <a:r>
              <a:rPr lang="ru-RU" dirty="0" err="1" smtClean="0"/>
              <a:t>осуд</a:t>
            </a:r>
            <a:r>
              <a:rPr lang="ru-RU" dirty="0" smtClean="0"/>
              <a:t> таких рис як </a:t>
            </a:r>
            <a:r>
              <a:rPr lang="ru-RU" dirty="0" err="1" smtClean="0"/>
              <a:t>підлабузництво</a:t>
            </a:r>
            <a:r>
              <a:rPr lang="ru-RU" dirty="0" smtClean="0"/>
              <a:t>, </a:t>
            </a:r>
            <a:r>
              <a:rPr lang="ru-RU" dirty="0" err="1" smtClean="0"/>
              <a:t>хитрість</a:t>
            </a:r>
            <a:r>
              <a:rPr lang="ru-RU" dirty="0" smtClean="0"/>
              <a:t>, </a:t>
            </a:r>
            <a:r>
              <a:rPr lang="ru-RU" dirty="0" err="1" smtClean="0"/>
              <a:t>брехня</a:t>
            </a:r>
            <a:r>
              <a:rPr lang="ru-RU" dirty="0" smtClean="0"/>
              <a:t>, </a:t>
            </a:r>
            <a:r>
              <a:rPr lang="ru-RU" dirty="0" err="1" smtClean="0"/>
              <a:t>лестощі</a:t>
            </a:r>
            <a:r>
              <a:rPr lang="ru-RU" dirty="0" smtClean="0"/>
              <a:t>, </a:t>
            </a:r>
            <a:r>
              <a:rPr lang="ru-RU" dirty="0" err="1" smtClean="0"/>
              <a:t>лінощі</a:t>
            </a:r>
            <a:r>
              <a:rPr lang="ru-RU" dirty="0" smtClean="0"/>
              <a:t>, </a:t>
            </a:r>
            <a:r>
              <a:rPr lang="ru-RU" dirty="0" err="1" smtClean="0"/>
              <a:t>байдужість</a:t>
            </a:r>
            <a:r>
              <a:rPr lang="ru-RU" dirty="0" smtClean="0"/>
              <a:t>, </a:t>
            </a:r>
            <a:r>
              <a:rPr lang="ru-RU" dirty="0" err="1" smtClean="0"/>
              <a:t>споживацтво</a:t>
            </a:r>
            <a:r>
              <a:rPr lang="ru-RU" dirty="0" smtClean="0"/>
              <a:t>, </a:t>
            </a:r>
            <a:r>
              <a:rPr lang="ru-RU" dirty="0" err="1" smtClean="0"/>
              <a:t>пихатість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негативне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настирливого</a:t>
            </a:r>
            <a:r>
              <a:rPr lang="ru-RU" dirty="0" smtClean="0"/>
              <a:t> </a:t>
            </a:r>
            <a:r>
              <a:rPr lang="ru-RU" dirty="0" err="1" smtClean="0"/>
              <a:t>нав’язування</a:t>
            </a:r>
            <a:r>
              <a:rPr lang="ru-RU" dirty="0" smtClean="0"/>
              <a:t>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поглядів</a:t>
            </a:r>
            <a:r>
              <a:rPr lang="ru-RU" dirty="0" smtClean="0"/>
              <a:t>, думок, </a:t>
            </a:r>
            <a:r>
              <a:rPr lang="ru-RU" dirty="0" err="1" smtClean="0"/>
              <a:t>оцінок</a:t>
            </a:r>
            <a:r>
              <a:rPr lang="ru-RU" dirty="0" smtClean="0"/>
              <a:t> </a:t>
            </a:r>
            <a:r>
              <a:rPr lang="ru-RU" dirty="0" err="1" smtClean="0"/>
              <a:t>іншим</a:t>
            </a:r>
            <a:r>
              <a:rPr lang="ru-RU" dirty="0" smtClean="0"/>
              <a:t> людям;</a:t>
            </a:r>
          </a:p>
          <a:p>
            <a:r>
              <a:rPr lang="ru-RU" dirty="0" err="1" smtClean="0"/>
              <a:t>відраза</a:t>
            </a:r>
            <a:r>
              <a:rPr lang="ru-RU" dirty="0" smtClean="0"/>
              <a:t> до </a:t>
            </a:r>
            <a:r>
              <a:rPr lang="ru-RU" dirty="0" err="1" smtClean="0"/>
              <a:t>брутальності</a:t>
            </a:r>
            <a:r>
              <a:rPr lang="ru-RU" dirty="0" smtClean="0"/>
              <a:t>, </a:t>
            </a:r>
            <a:r>
              <a:rPr lang="ru-RU" dirty="0" err="1" smtClean="0"/>
              <a:t>лихослів’я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негативна </a:t>
            </a: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прагнень</a:t>
            </a:r>
            <a:r>
              <a:rPr lang="ru-RU" dirty="0" smtClean="0"/>
              <a:t> до </a:t>
            </a:r>
            <a:r>
              <a:rPr lang="ru-RU" dirty="0" err="1" smtClean="0"/>
              <a:t>накопичення</a:t>
            </a:r>
            <a:r>
              <a:rPr lang="ru-RU" dirty="0" smtClean="0"/>
              <a:t>, </a:t>
            </a:r>
            <a:r>
              <a:rPr lang="ru-RU" dirty="0" err="1" smtClean="0"/>
              <a:t>надмірного</a:t>
            </a:r>
            <a:r>
              <a:rPr lang="ru-RU" dirty="0" smtClean="0"/>
              <a:t> </a:t>
            </a:r>
            <a:r>
              <a:rPr lang="ru-RU" dirty="0" err="1" smtClean="0"/>
              <a:t>матеріального</a:t>
            </a:r>
            <a:r>
              <a:rPr lang="ru-RU" dirty="0" smtClean="0"/>
              <a:t> </a:t>
            </a:r>
            <a:r>
              <a:rPr lang="ru-RU" dirty="0" err="1" smtClean="0"/>
              <a:t>збагачення</a:t>
            </a:r>
            <a:r>
              <a:rPr lang="ru-RU" dirty="0" smtClean="0"/>
              <a:t> будь-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ціною</a:t>
            </a:r>
            <a:r>
              <a:rPr lang="ru-RU" dirty="0" smtClean="0"/>
              <a:t>, </a:t>
            </a:r>
            <a:r>
              <a:rPr lang="ru-RU" dirty="0" err="1" smtClean="0"/>
              <a:t>користолюбства</a:t>
            </a:r>
            <a:r>
              <a:rPr lang="ru-RU" dirty="0" smtClean="0"/>
              <a:t>, </a:t>
            </a:r>
            <a:r>
              <a:rPr lang="ru-RU" dirty="0" err="1" smtClean="0"/>
              <a:t>здирництва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59321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19256" cy="1114384"/>
          </a:xfrm>
        </p:spPr>
        <p:txBody>
          <a:bodyPr>
            <a:noAutofit/>
          </a:bodyPr>
          <a:lstStyle/>
          <a:p>
            <a:r>
              <a:rPr lang="ru-RU" sz="3200" dirty="0"/>
              <a:t>V </a:t>
            </a:r>
            <a:r>
              <a:rPr lang="ru-RU" sz="3200" dirty="0" err="1"/>
              <a:t>група</a:t>
            </a:r>
            <a:r>
              <a:rPr lang="ru-RU" sz="3200" dirty="0"/>
              <a:t>. </a:t>
            </a:r>
            <a:r>
              <a:rPr lang="ru-RU" sz="3200" dirty="0" err="1"/>
              <a:t>Ставлення</a:t>
            </a:r>
            <a:r>
              <a:rPr lang="ru-RU" sz="3200" dirty="0"/>
              <a:t> до </a:t>
            </a:r>
            <a:r>
              <a:rPr lang="ru-RU" sz="3200" dirty="0" err="1"/>
              <a:t>віри</a:t>
            </a:r>
            <a:r>
              <a:rPr lang="ru-RU" sz="3200" dirty="0"/>
              <a:t> у </a:t>
            </a:r>
            <a:r>
              <a:rPr lang="ru-RU" sz="3200" dirty="0" err="1"/>
              <a:t>вищу</a:t>
            </a:r>
            <a:r>
              <a:rPr lang="ru-RU" sz="3200" dirty="0"/>
              <a:t> </a:t>
            </a:r>
            <a:r>
              <a:rPr lang="ru-RU" sz="3200" dirty="0" err="1"/>
              <a:t>ідею</a:t>
            </a:r>
            <a:r>
              <a:rPr lang="ru-RU" sz="3200" dirty="0"/>
              <a:t>, </a:t>
            </a:r>
            <a:r>
              <a:rPr lang="ru-RU" sz="3200" dirty="0" err="1"/>
              <a:t>усвідомлення</a:t>
            </a:r>
            <a:r>
              <a:rPr lang="ru-RU" sz="3200" dirty="0"/>
              <a:t> </a:t>
            </a:r>
            <a:r>
              <a:rPr lang="ru-RU" sz="3200" dirty="0" err="1"/>
              <a:t>сенсу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err="1"/>
              <a:t>життя</a:t>
            </a:r>
            <a:r>
              <a:rPr lang="ru-RU" sz="3200" dirty="0" smtClean="0"/>
              <a:t>:</a:t>
            </a:r>
            <a:br>
              <a:rPr lang="ru-RU" sz="3200" dirty="0" smtClean="0"/>
            </a:br>
            <a:endParaRPr lang="uk-UA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1700808"/>
            <a:ext cx="51663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віра у вищу ідею, велич душі людської, духу, усього, що сотворила людина упродовж життя;</a:t>
            </a:r>
          </a:p>
          <a:p>
            <a:r>
              <a:rPr lang="uk-UA" dirty="0" smtClean="0"/>
              <a:t>потреба за допомогою власної діяльності, конкретних учинків</a:t>
            </a:r>
          </a:p>
          <a:p>
            <a:r>
              <a:rPr lang="uk-UA" dirty="0" smtClean="0"/>
              <a:t>долучатися до небуденних, важливих, а то й величних справ;</a:t>
            </a:r>
          </a:p>
          <a:p>
            <a:r>
              <a:rPr lang="uk-UA" dirty="0" smtClean="0"/>
              <a:t>віра у Бога-творця, безсмертя людської душі, що поєднується з</a:t>
            </a:r>
          </a:p>
          <a:p>
            <a:r>
              <a:rPr lang="uk-UA" dirty="0" smtClean="0"/>
              <a:t>моральністю людини і спонукає її до постійного самовдосконалення, звільнення від скверни, негідних учинків як необхідної</a:t>
            </a:r>
          </a:p>
          <a:p>
            <a:r>
              <a:rPr lang="uk-UA" dirty="0" smtClean="0"/>
              <a:t>умови творення добра, служіння людям, Вітчизні і досягнення</a:t>
            </a:r>
          </a:p>
          <a:p>
            <a:r>
              <a:rPr lang="uk-UA" dirty="0" smtClean="0"/>
              <a:t>завдяки цьому відчуття повноти щастя, сенсу життя;</a:t>
            </a:r>
          </a:p>
          <a:p>
            <a:r>
              <a:rPr lang="uk-UA" dirty="0" smtClean="0"/>
              <a:t>психологічна готовність до вияву вдячності, прощення, покаяння.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662776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1400" dirty="0"/>
              <a:t>Уже в ранньому дитинстві маленька людина здатна відчувати й захоплюватись красою всього, що оточує її: співом пташок, різнобарв’ям</a:t>
            </a:r>
            <a:br>
              <a:rPr lang="uk-UA" sz="1400" dirty="0"/>
            </a:br>
            <a:r>
              <a:rPr lang="uk-UA" sz="1400" dirty="0"/>
              <a:t>й ароматом квітів, дивовижною й незбагненною красою зоряного неба,</a:t>
            </a:r>
            <a:br>
              <a:rPr lang="uk-UA" sz="1400" dirty="0"/>
            </a:br>
            <a:r>
              <a:rPr lang="uk-UA" sz="1400" dirty="0"/>
              <a:t>життєдайною силою сонечка, чарівністю місячної ночі, про що їй лагідно співає матуся у колисковій…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Все </a:t>
            </a:r>
            <a:r>
              <a:rPr lang="uk-UA" dirty="0"/>
              <a:t>розпочинається з дитинства</a:t>
            </a:r>
          </a:p>
        </p:txBody>
      </p:sp>
    </p:spTree>
    <p:extLst>
      <p:ext uri="{BB962C8B-B14F-4D97-AF65-F5344CB8AC3E}">
        <p14:creationId xmlns:p14="http://schemas.microsoft.com/office/powerpoint/2010/main" val="26374862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Література: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836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М.Й. </a:t>
            </a:r>
            <a:r>
              <a:rPr lang="ru-RU" dirty="0" err="1" smtClean="0"/>
              <a:t>Боришевський</a:t>
            </a:r>
            <a:r>
              <a:rPr lang="ru-RU" dirty="0" smtClean="0"/>
              <a:t> </a:t>
            </a:r>
            <a:r>
              <a:rPr lang="ru-RU" dirty="0" err="1" smtClean="0"/>
              <a:t>Особистість</a:t>
            </a:r>
            <a:r>
              <a:rPr lang="ru-RU" dirty="0" smtClean="0"/>
              <a:t> у </a:t>
            </a:r>
            <a:r>
              <a:rPr lang="ru-RU" dirty="0" err="1" smtClean="0"/>
              <a:t>вимірах</a:t>
            </a:r>
            <a:r>
              <a:rPr lang="ru-RU" dirty="0" smtClean="0"/>
              <a:t> </a:t>
            </a:r>
            <a:r>
              <a:rPr lang="ru-RU" dirty="0" err="1" smtClean="0"/>
              <a:t>самосвідомості</a:t>
            </a:r>
            <a:r>
              <a:rPr lang="ru-RU" dirty="0" smtClean="0"/>
              <a:t> / Мирослав </a:t>
            </a:r>
            <a:r>
              <a:rPr lang="ru-RU" dirty="0" err="1" smtClean="0"/>
              <a:t>Боришевський</a:t>
            </a:r>
            <a:r>
              <a:rPr lang="ru-RU" dirty="0" smtClean="0"/>
              <a:t>. — К.; </a:t>
            </a:r>
            <a:r>
              <a:rPr lang="ru-RU" dirty="0" err="1" smtClean="0"/>
              <a:t>Суми</a:t>
            </a:r>
            <a:r>
              <a:rPr lang="ru-RU" dirty="0" smtClean="0"/>
              <a:t>: ПКП «</a:t>
            </a:r>
            <a:r>
              <a:rPr lang="ru-RU" dirty="0" err="1" smtClean="0"/>
              <a:t>Еллада</a:t>
            </a:r>
            <a:r>
              <a:rPr lang="ru-RU" dirty="0" smtClean="0"/>
              <a:t>», 2012. — 608 с.</a:t>
            </a:r>
          </a:p>
          <a:p>
            <a:r>
              <a:rPr lang="ru-RU" dirty="0" err="1" smtClean="0"/>
              <a:t>Виховання</a:t>
            </a:r>
            <a:r>
              <a:rPr lang="ru-RU" dirty="0" smtClean="0"/>
              <a:t> </a:t>
            </a:r>
            <a:r>
              <a:rPr lang="ru-RU" dirty="0" err="1" smtClean="0"/>
              <a:t>духовності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: </a:t>
            </a:r>
            <a:r>
              <a:rPr lang="ru-RU" dirty="0" err="1" smtClean="0"/>
              <a:t>навчально-методичний</a:t>
            </a:r>
            <a:r>
              <a:rPr lang="ru-RU" dirty="0" smtClean="0"/>
              <a:t> </a:t>
            </a:r>
            <a:r>
              <a:rPr lang="ru-RU" dirty="0" err="1" smtClean="0"/>
              <a:t>посібник</a:t>
            </a:r>
            <a:r>
              <a:rPr lang="ru-RU" dirty="0" smtClean="0"/>
              <a:t> / [М. Й. </a:t>
            </a:r>
            <a:r>
              <a:rPr lang="ru-RU" dirty="0" err="1" smtClean="0"/>
              <a:t>Боришевський</a:t>
            </a:r>
            <a:r>
              <a:rPr lang="ru-RU" dirty="0" smtClean="0"/>
              <a:t>, Л. І. Пилипенко, О. І. </a:t>
            </a:r>
            <a:r>
              <a:rPr lang="ru-RU" dirty="0" err="1" smtClean="0"/>
              <a:t>Пенькова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.] ; за</a:t>
            </a:r>
          </a:p>
          <a:p>
            <a:r>
              <a:rPr lang="ru-RU" dirty="0" err="1" smtClean="0"/>
              <a:t>заг</a:t>
            </a:r>
            <a:r>
              <a:rPr lang="ru-RU" dirty="0" smtClean="0"/>
              <a:t>. ред. М. Й. </a:t>
            </a:r>
            <a:r>
              <a:rPr lang="ru-RU" dirty="0" err="1" smtClean="0"/>
              <a:t>Боришевського</a:t>
            </a:r>
            <a:r>
              <a:rPr lang="ru-RU" dirty="0" smtClean="0"/>
              <a:t>. – </a:t>
            </a:r>
            <a:r>
              <a:rPr lang="ru-RU" dirty="0" err="1" smtClean="0"/>
              <a:t>Кіровоград</a:t>
            </a:r>
            <a:r>
              <a:rPr lang="ru-RU" dirty="0" smtClean="0"/>
              <a:t> : </a:t>
            </a:r>
            <a:r>
              <a:rPr lang="ru-RU" dirty="0" err="1" smtClean="0"/>
              <a:t>Імекс</a:t>
            </a:r>
            <a:r>
              <a:rPr lang="ru-RU" dirty="0" smtClean="0"/>
              <a:t>-ЛТД, 2013. – 104 с.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49277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Самосвідомість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916831"/>
            <a:ext cx="5886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Таким чином формується важлива складова особистості — її самосвідомість, яка віддзеркалює внутрішню сутність людини як суб’єкта, споглядає себе, духовний світ, оцінює свої можливості, здатності і</a:t>
            </a:r>
          </a:p>
          <a:p>
            <a:r>
              <a:rPr lang="uk-UA" dirty="0"/>
              <a:t>акти діяльності. Саме явище свідомості і постає як </a:t>
            </a:r>
            <a:r>
              <a:rPr lang="uk-UA"/>
              <a:t>певне </a:t>
            </a:r>
            <a:r>
              <a:rPr lang="uk-UA" smtClean="0"/>
              <a:t>синтетичне поняття</a:t>
            </a:r>
            <a:r>
              <a:rPr lang="uk-UA" dirty="0"/>
              <a:t>, що містить низку проявів психічного характеру, від безпосереднього буття «Я» як феномена </a:t>
            </a:r>
            <a:r>
              <a:rPr lang="uk-UA" dirty="0" err="1"/>
              <a:t>екзистенційного</a:t>
            </a:r>
            <a:r>
              <a:rPr lang="uk-UA" dirty="0"/>
              <a:t> до його подальшого переростання у більш складний феномен самоусвідомлення і </a:t>
            </a:r>
            <a:r>
              <a:rPr lang="uk-UA" dirty="0" smtClean="0"/>
              <a:t>подальшого </a:t>
            </a:r>
            <a:r>
              <a:rPr lang="uk-UA" dirty="0" err="1" smtClean="0"/>
              <a:t>імплікування</a:t>
            </a:r>
            <a:r>
              <a:rPr lang="uk-UA" dirty="0" smtClean="0"/>
              <a:t> </a:t>
            </a:r>
            <a:r>
              <a:rPr lang="uk-UA" dirty="0"/>
              <a:t>у свідомості властивостей емоційного, рефлексивного </a:t>
            </a:r>
            <a:r>
              <a:rPr lang="uk-UA" dirty="0" smtClean="0"/>
              <a:t>та іншого </a:t>
            </a:r>
            <a:r>
              <a:rPr lang="uk-UA" dirty="0"/>
              <a:t>характеру.</a:t>
            </a:r>
          </a:p>
        </p:txBody>
      </p:sp>
    </p:spTree>
    <p:extLst>
      <p:ext uri="{BB962C8B-B14F-4D97-AF65-F5344CB8AC3E}">
        <p14:creationId xmlns:p14="http://schemas.microsoft.com/office/powerpoint/2010/main" val="3437512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268760"/>
            <a:ext cx="64087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Важливу роль в процесі соціалізації дитини грають взаємини в колективах, в які входить особистість. В ході спілкування з членами колективу відбувається взаємний обмін думками й переживаннями, ідеями та інтересами, йде постійний взаємовплив і взаємодія, результатом</a:t>
            </a:r>
          </a:p>
          <a:p>
            <a:r>
              <a:rPr lang="uk-UA" dirty="0" smtClean="0"/>
              <a:t>якого і є духовний розвиток особистості. Емоційна насиченість безпосереднього спілкування дозволяє </a:t>
            </a:r>
            <a:r>
              <a:rPr lang="uk-UA" dirty="0" smtClean="0"/>
              <a:t>людині</a:t>
            </a:r>
            <a:r>
              <a:rPr lang="uk-UA" dirty="0" smtClean="0"/>
              <a:t> </a:t>
            </a:r>
            <a:r>
              <a:rPr lang="uk-UA" dirty="0" smtClean="0"/>
              <a:t>досить ефективно виконувати</a:t>
            </a:r>
          </a:p>
          <a:p>
            <a:r>
              <a:rPr lang="uk-UA" dirty="0" smtClean="0"/>
              <a:t>функцію соціалізації підростаючого покоління.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44259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0283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Таким чином формується важлива складова особистості — її самосвідомість, яка віддзеркалює внутрішню сутність людини як суб’єкта, споглядає себе, духовний світ, оцінює свої можливості, здатності </a:t>
            </a:r>
            <a:r>
              <a:rPr lang="uk-UA" dirty="0" smtClean="0"/>
              <a:t>і акти </a:t>
            </a:r>
            <a:r>
              <a:rPr lang="uk-UA" dirty="0"/>
              <a:t>діяльності. Саме явище свідомості і постає як певне синтетичне</a:t>
            </a:r>
          </a:p>
          <a:p>
            <a:r>
              <a:rPr lang="uk-UA" dirty="0"/>
              <a:t>поняття, що містить низку проявів психічного характеру, від безпосереднього буття «Я» як феномена </a:t>
            </a:r>
            <a:r>
              <a:rPr lang="uk-UA" dirty="0" err="1"/>
              <a:t>екзистенційного</a:t>
            </a:r>
            <a:r>
              <a:rPr lang="uk-UA" dirty="0"/>
              <a:t> до його подальшого переростання у більш складний феномен самоусвідомлення і подальшого</a:t>
            </a:r>
          </a:p>
          <a:p>
            <a:r>
              <a:rPr lang="uk-UA" dirty="0" err="1"/>
              <a:t>імплікування</a:t>
            </a:r>
            <a:r>
              <a:rPr lang="uk-UA" dirty="0"/>
              <a:t> у свідомості властивостей емоційного, рефлексивного та</a:t>
            </a:r>
          </a:p>
          <a:p>
            <a:r>
              <a:rPr lang="uk-UA" dirty="0"/>
              <a:t>іншого характеру.</a:t>
            </a:r>
          </a:p>
        </p:txBody>
      </p:sp>
    </p:spTree>
    <p:extLst>
      <p:ext uri="{BB962C8B-B14F-4D97-AF65-F5344CB8AC3E}">
        <p14:creationId xmlns:p14="http://schemas.microsoft.com/office/powerpoint/2010/main" val="3477150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484784"/>
            <a:ext cx="532859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Дослідники вікових особливостей підліткового і юнацького віку досить одностайно відзначають, що десь близько 12 років у підлітків</a:t>
            </a:r>
          </a:p>
          <a:p>
            <a:r>
              <a:rPr lang="uk-UA" dirty="0" smtClean="0"/>
              <a:t>виникає інтерес до власного внутрішнього світу, далі відбувається постійне ускладнення і поглиблення самопізнання, одночасно з’являється посилення його диференційованості й узагальненості, що у ранньому юнацькому віці (15-16 років) веде до становлення досить стійкого</a:t>
            </a:r>
          </a:p>
          <a:p>
            <a:r>
              <a:rPr lang="uk-UA" dirty="0" smtClean="0"/>
              <a:t>уявлення про себе як цілісну особистість, відмінну від інших людей.</a:t>
            </a:r>
          </a:p>
          <a:p>
            <a:r>
              <a:rPr lang="uk-UA" dirty="0" smtClean="0"/>
              <a:t>Саме на ґрунті такого уявлення про себе в 16-17 років виникає особлива особистісна функція — самовизначення. З точки зору самосвідомості</a:t>
            </a:r>
          </a:p>
          <a:p>
            <a:r>
              <a:rPr lang="uk-UA" dirty="0" smtClean="0"/>
              <a:t>суб’єкта вона характеризується усвідомленням себе як члена суспільства і конкретизується в новій суспільно значущій позиції 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6678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052736"/>
            <a:ext cx="59584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Підлітковий вік </a:t>
            </a:r>
            <a:r>
              <a:rPr lang="uk-UA" dirty="0" err="1" smtClean="0"/>
              <a:t>сензитивний</a:t>
            </a:r>
            <a:r>
              <a:rPr lang="uk-UA" dirty="0" smtClean="0"/>
              <a:t> до діяльності, у котрій відбувається</a:t>
            </a:r>
          </a:p>
          <a:p>
            <a:r>
              <a:rPr lang="uk-UA" dirty="0" smtClean="0"/>
              <a:t>інтенсивне оволодіння нормами соціального спілкування. Підліток</a:t>
            </a:r>
          </a:p>
          <a:p>
            <a:r>
              <a:rPr lang="uk-UA" dirty="0" smtClean="0"/>
              <a:t>вже намагається вийти за рамки суто учнівських справ у ту сферу, де</a:t>
            </a:r>
          </a:p>
          <a:p>
            <a:r>
              <a:rPr lang="uk-UA" dirty="0" smtClean="0"/>
              <a:t>він може проявити себе, самоствердитись.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47567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Підліткам притаманне усвідомлення своїх зростаючих можливостей, прагнення до самостійності,</a:t>
            </a:r>
          </a:p>
          <a:p>
            <a:r>
              <a:rPr lang="uk-UA" dirty="0"/>
              <a:t>до ствердження себе серед інших, потреба у визнанні з боку дорослих</a:t>
            </a:r>
          </a:p>
          <a:p>
            <a:r>
              <a:rPr lang="uk-UA" dirty="0"/>
              <a:t>своїх прав. Суттєву роль у цьому процесі відіграє громадська діяльність. Участь учнів у ній не тільки забезпечує їх визнання дорослими,</a:t>
            </a:r>
          </a:p>
          <a:p>
            <a:r>
              <a:rPr lang="uk-UA" dirty="0"/>
              <a:t>але й створює можливості для розширення форм спілкування, що розгортаються, набирають особливої ваги в системах «Я та інші люди», «Я</a:t>
            </a:r>
          </a:p>
          <a:p>
            <a:r>
              <a:rPr lang="uk-UA" dirty="0"/>
              <a:t>і колектив», «Я і суспільство». Завдяки цьому саме суспільна активність зумовлює основні новоутворення підліткового та значною мірою</a:t>
            </a:r>
          </a:p>
          <a:p>
            <a:r>
              <a:rPr lang="uk-UA" dirty="0"/>
              <a:t>і юнацького віку.</a:t>
            </a:r>
          </a:p>
        </p:txBody>
      </p:sp>
    </p:spTree>
    <p:extLst>
      <p:ext uri="{BB962C8B-B14F-4D97-AF65-F5344CB8AC3E}">
        <p14:creationId xmlns:p14="http://schemas.microsoft.com/office/powerpoint/2010/main" val="3106522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Підлітковий і юнацький вік — початок свідомого пошуку, визнання</a:t>
            </a:r>
          </a:p>
          <a:p>
            <a:r>
              <a:rPr lang="uk-UA" dirty="0" smtClean="0"/>
              <a:t>сенсу життя, напрямків життєтворчості. Спочатку це — неясна мрія, що</a:t>
            </a:r>
          </a:p>
          <a:p>
            <a:r>
              <a:rPr lang="uk-UA" dirty="0" smtClean="0"/>
              <a:t>поступово виростає в уявлення про певну життєву перспективу, майбутнє самовизначення, життєвий ідеал тощо. </a:t>
            </a:r>
            <a:r>
              <a:rPr lang="uk-UA" dirty="0" err="1" smtClean="0"/>
              <a:t>Смисложиттєві</a:t>
            </a:r>
            <a:r>
              <a:rPr lang="uk-UA" dirty="0" smtClean="0"/>
              <a:t> роздуми</a:t>
            </a:r>
          </a:p>
          <a:p>
            <a:r>
              <a:rPr lang="uk-UA" dirty="0" smtClean="0"/>
              <a:t>(соціальна рефлексія) часто спрямовані у майбутнє, на пізнання свого</a:t>
            </a:r>
          </a:p>
          <a:p>
            <a:r>
              <a:rPr lang="uk-UA" dirty="0" smtClean="0"/>
              <a:t>життєвого призначення, бо саме тут створюються життєві плани, які</a:t>
            </a:r>
          </a:p>
          <a:p>
            <a:r>
              <a:rPr lang="uk-UA" dirty="0" smtClean="0"/>
              <a:t>особистість має намір реалізувати у майбутньому. В юнацькому віці</a:t>
            </a:r>
          </a:p>
          <a:p>
            <a:r>
              <a:rPr lang="uk-UA" dirty="0" smtClean="0"/>
              <a:t>людина багато в чому започатковує свою долю, свій життєвий шлях.</a:t>
            </a:r>
          </a:p>
          <a:p>
            <a:r>
              <a:rPr lang="uk-UA" dirty="0" smtClean="0"/>
              <a:t>Саме тут формуються підвалини подальшого розвитку духовності особистості.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244138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242</TotalTime>
  <Words>2202</Words>
  <Application>Microsoft Office PowerPoint</Application>
  <PresentationFormat>Экран (4:3)</PresentationFormat>
  <Paragraphs>167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Волна</vt:lpstr>
      <vt:lpstr>Особистість у вимірі самосвідомості і духовності</vt:lpstr>
      <vt:lpstr>Самосвідомість</vt:lpstr>
      <vt:lpstr>Самосвідомість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Духовність </vt:lpstr>
      <vt:lpstr>Презентация PowerPoint</vt:lpstr>
      <vt:lpstr>Презентация PowerPoint</vt:lpstr>
      <vt:lpstr>Розвиток духовності</vt:lpstr>
      <vt:lpstr>Духовність варто розглядати як :</vt:lpstr>
      <vt:lpstr>Класифікація ознак духовності та особливості їхніх проявів у поведінці </vt:lpstr>
      <vt:lpstr>І група:Ставлення до інших: </vt:lpstr>
      <vt:lpstr>ІІ група. Ставлення до себе:</vt:lpstr>
      <vt:lpstr>ІІІ група. Ставлення до доленосних громадянських цінностей, людських стосунків, праці та інших явищ суспільного життя: </vt:lpstr>
      <vt:lpstr>ІV група. Ставлення до основоположних особистісних характеристик людини:</vt:lpstr>
      <vt:lpstr>V група. Ставлення до віри у вищу ідею, усвідомлення сенсу життя: </vt:lpstr>
      <vt:lpstr>Уже в ранньому дитинстві маленька людина здатна відчувати й захоплюватись красою всього, що оточує її: співом пташок, різнобарв’ям й ароматом квітів, дивовижною й незбагненною красою зоряного неба, життєдайною силою сонечка, чарівністю місячної ночі, про що їй лагідно співає матуся у колисковій…</vt:lpstr>
      <vt:lpstr>Література: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Особистість у вимірі самосвідомості і духовності</dc:title>
  <dc:creator>Слава Україні!</dc:creator>
  <cp:lastModifiedBy>Слава Україні!</cp:lastModifiedBy>
  <cp:revision>14</cp:revision>
  <dcterms:created xsi:type="dcterms:W3CDTF">2024-03-18T14:17:42Z</dcterms:created>
  <dcterms:modified xsi:type="dcterms:W3CDTF">2024-03-20T11:04:10Z</dcterms:modified>
</cp:coreProperties>
</file>