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ТЕМА:  </a:t>
            </a:r>
            <a:r>
              <a:rPr lang="ru-RU" sz="2800" dirty="0" err="1"/>
              <a:t>Інфляція</a:t>
            </a:r>
            <a:r>
              <a:rPr lang="ru-RU" sz="2800" dirty="0"/>
              <a:t>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92" y="1844824"/>
            <a:ext cx="8229600" cy="236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98072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Термін</a:t>
            </a:r>
            <a:r>
              <a:rPr lang="ru-RU" b="1" dirty="0"/>
              <a:t> “</a:t>
            </a:r>
            <a:r>
              <a:rPr lang="ru-RU" b="1" dirty="0" err="1"/>
              <a:t>інфляція</a:t>
            </a:r>
            <a:r>
              <a:rPr lang="ru-RU" b="1" dirty="0"/>
              <a:t>” (</a:t>
            </a:r>
            <a:r>
              <a:rPr lang="ru-RU" b="1" dirty="0" err="1"/>
              <a:t>від</a:t>
            </a:r>
            <a:r>
              <a:rPr lang="ru-RU" b="1" dirty="0"/>
              <a:t> лат. </a:t>
            </a:r>
            <a:r>
              <a:rPr lang="en-US" b="1" dirty="0" err="1"/>
              <a:t>Inflatio</a:t>
            </a:r>
            <a:r>
              <a:rPr lang="en-US" b="1" dirty="0"/>
              <a:t>) </a:t>
            </a:r>
            <a:r>
              <a:rPr lang="ru-RU" b="1" dirty="0"/>
              <a:t>буквально </a:t>
            </a:r>
            <a:r>
              <a:rPr lang="ru-RU" b="1" dirty="0" err="1"/>
              <a:t>означає</a:t>
            </a:r>
            <a:r>
              <a:rPr lang="ru-RU" b="1" dirty="0"/>
              <a:t> “</a:t>
            </a:r>
            <a:r>
              <a:rPr lang="ru-RU" b="1" dirty="0" err="1"/>
              <a:t>вздуття</a:t>
            </a:r>
            <a:r>
              <a:rPr lang="ru-RU" b="1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627767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/>
              <a:t>Основні</a:t>
            </a:r>
            <a:r>
              <a:rPr lang="ru-RU" sz="3600" dirty="0"/>
              <a:t> </a:t>
            </a:r>
            <a:r>
              <a:rPr lang="ru-RU" sz="3600" dirty="0" err="1"/>
              <a:t>форми</a:t>
            </a:r>
            <a:r>
              <a:rPr lang="ru-RU" sz="3600" dirty="0"/>
              <a:t> </a:t>
            </a:r>
            <a:r>
              <a:rPr lang="ru-RU" sz="3600" dirty="0" err="1"/>
              <a:t>боротьби</a:t>
            </a:r>
            <a:r>
              <a:rPr lang="ru-RU" sz="3600" dirty="0"/>
              <a:t> з </a:t>
            </a:r>
            <a:r>
              <a:rPr lang="ru-RU" sz="3600" dirty="0" err="1"/>
              <a:t>інфляцією</a:t>
            </a:r>
            <a:r>
              <a:rPr lang="ru-RU" sz="3600" dirty="0"/>
              <a:t> – </a:t>
            </a:r>
            <a:r>
              <a:rPr lang="ru-RU" sz="3600" dirty="0" err="1">
                <a:solidFill>
                  <a:srgbClr val="FF0000"/>
                </a:solidFill>
              </a:rPr>
              <a:t>грошові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реформи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/>
              <a:t>та </a:t>
            </a:r>
            <a:r>
              <a:rPr lang="ru-RU" sz="3600" dirty="0" err="1">
                <a:solidFill>
                  <a:srgbClr val="FF0000"/>
                </a:solidFill>
              </a:rPr>
              <a:t>антиінфляційна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політика</a:t>
            </a:r>
            <a:r>
              <a:rPr lang="ru-RU" sz="36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err="1"/>
              <a:t>Грошова</a:t>
            </a:r>
            <a:r>
              <a:rPr lang="ru-RU" b="1" dirty="0"/>
              <a:t> реформа </a:t>
            </a:r>
            <a:r>
              <a:rPr lang="ru-RU" dirty="0"/>
              <a:t>–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часткове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держава з метою </a:t>
            </a:r>
            <a:r>
              <a:rPr lang="ru-RU" dirty="0" err="1"/>
              <a:t>впорядкування</a:t>
            </a:r>
            <a:r>
              <a:rPr lang="ru-RU" dirty="0"/>
              <a:t> та </a:t>
            </a:r>
            <a:r>
              <a:rPr lang="ru-RU" dirty="0" err="1"/>
              <a:t>налагодження</a:t>
            </a:r>
            <a:r>
              <a:rPr lang="ru-RU" dirty="0"/>
              <a:t> грошового </a:t>
            </a:r>
            <a:r>
              <a:rPr lang="ru-RU" dirty="0" err="1"/>
              <a:t>обігу</a:t>
            </a:r>
            <a:r>
              <a:rPr lang="ru-RU" dirty="0"/>
              <a:t>. </a:t>
            </a:r>
            <a:r>
              <a:rPr lang="ru-RU" dirty="0" err="1"/>
              <a:t>Грошова</a:t>
            </a:r>
            <a:r>
              <a:rPr lang="ru-RU" dirty="0"/>
              <a:t> реформа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методами (</a:t>
            </a:r>
            <a:r>
              <a:rPr lang="ru-RU" dirty="0" err="1"/>
              <a:t>нуліфікація</a:t>
            </a:r>
            <a:r>
              <a:rPr lang="ru-RU" dirty="0"/>
              <a:t>, </a:t>
            </a:r>
            <a:r>
              <a:rPr lang="ru-RU" dirty="0" err="1"/>
              <a:t>реставрація</a:t>
            </a:r>
            <a:r>
              <a:rPr lang="ru-RU" dirty="0"/>
              <a:t>, </a:t>
            </a:r>
            <a:r>
              <a:rPr lang="ru-RU" dirty="0" err="1"/>
              <a:t>девальвація</a:t>
            </a:r>
            <a:r>
              <a:rPr lang="ru-RU" dirty="0"/>
              <a:t>, </a:t>
            </a:r>
            <a:r>
              <a:rPr lang="ru-RU" dirty="0" err="1"/>
              <a:t>деномінація</a:t>
            </a:r>
            <a:r>
              <a:rPr lang="ru-RU" dirty="0"/>
              <a:t>)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стану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ступеню</a:t>
            </a:r>
            <a:r>
              <a:rPr lang="ru-RU" dirty="0"/>
              <a:t> </a:t>
            </a:r>
            <a:r>
              <a:rPr lang="ru-RU" dirty="0" err="1"/>
              <a:t>знецінення</a:t>
            </a:r>
            <a:r>
              <a:rPr lang="ru-RU" dirty="0"/>
              <a:t> грошей,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</a:p>
          <a:p>
            <a:r>
              <a:rPr lang="ru-RU" dirty="0" err="1"/>
              <a:t>Антиінфляційна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– комплекс </a:t>
            </a:r>
            <a:r>
              <a:rPr lang="ru-RU" dirty="0" err="1"/>
              <a:t>заходів</a:t>
            </a:r>
            <a:r>
              <a:rPr lang="ru-RU" dirty="0"/>
              <a:t> державного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боротьбу</a:t>
            </a:r>
            <a:r>
              <a:rPr lang="ru-RU" dirty="0"/>
              <a:t> з </a:t>
            </a:r>
            <a:r>
              <a:rPr lang="ru-RU" dirty="0" err="1"/>
              <a:t>інфляцією</a:t>
            </a:r>
            <a:r>
              <a:rPr lang="ru-RU" dirty="0"/>
              <a:t>. </a:t>
            </a:r>
            <a:r>
              <a:rPr lang="ru-RU" dirty="0" err="1"/>
              <a:t>Історично</a:t>
            </a:r>
            <a:r>
              <a:rPr lang="ru-RU" dirty="0"/>
              <a:t> </a:t>
            </a:r>
            <a:r>
              <a:rPr lang="ru-RU" dirty="0" err="1"/>
              <a:t>сформувались</a:t>
            </a:r>
            <a:r>
              <a:rPr lang="ru-RU" dirty="0"/>
              <a:t> два </a:t>
            </a:r>
            <a:r>
              <a:rPr lang="ru-RU" dirty="0" err="1"/>
              <a:t>основних</a:t>
            </a:r>
            <a:r>
              <a:rPr lang="ru-RU" dirty="0"/>
              <a:t> шляхи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: </a:t>
            </a:r>
            <a:r>
              <a:rPr lang="ru-RU" dirty="0" err="1">
                <a:solidFill>
                  <a:srgbClr val="FF0000"/>
                </a:solidFill>
              </a:rPr>
              <a:t>дефляційна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політика</a:t>
            </a:r>
            <a:r>
              <a:rPr lang="ru-RU" dirty="0">
                <a:solidFill>
                  <a:srgbClr val="FF0000"/>
                </a:solidFill>
              </a:rPr>
              <a:t> (</a:t>
            </a:r>
            <a:r>
              <a:rPr lang="ru-RU" dirty="0" err="1">
                <a:solidFill>
                  <a:srgbClr val="FF0000"/>
                </a:solidFill>
              </a:rPr>
              <a:t>регулювання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попиту</a:t>
            </a:r>
            <a:r>
              <a:rPr lang="ru-RU" dirty="0">
                <a:solidFill>
                  <a:srgbClr val="FF0000"/>
                </a:solidFill>
              </a:rPr>
              <a:t>) та </a:t>
            </a:r>
            <a:r>
              <a:rPr lang="ru-RU" dirty="0" err="1">
                <a:solidFill>
                  <a:srgbClr val="FF0000"/>
                </a:solidFill>
              </a:rPr>
              <a:t>політика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доходів</a:t>
            </a:r>
            <a:r>
              <a:rPr lang="ru-RU" dirty="0">
                <a:solidFill>
                  <a:srgbClr val="FF0000"/>
                </a:solidFill>
              </a:rPr>
              <a:t>. </a:t>
            </a:r>
          </a:p>
          <a:p>
            <a:r>
              <a:rPr lang="ru-RU" dirty="0" err="1">
                <a:solidFill>
                  <a:srgbClr val="FF0000"/>
                </a:solidFill>
              </a:rPr>
              <a:t>Дефляційна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політика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базується</a:t>
            </a:r>
            <a:r>
              <a:rPr lang="ru-RU" dirty="0"/>
              <a:t> на методах </a:t>
            </a:r>
            <a:r>
              <a:rPr lang="ru-RU" dirty="0" err="1"/>
              <a:t>обмеження</a:t>
            </a:r>
            <a:r>
              <a:rPr lang="ru-RU" dirty="0"/>
              <a:t> грошового </a:t>
            </a:r>
            <a:r>
              <a:rPr lang="ru-RU" dirty="0" err="1"/>
              <a:t>попиту</a:t>
            </a:r>
            <a:r>
              <a:rPr lang="ru-RU" dirty="0"/>
              <a:t> через </a:t>
            </a:r>
            <a:r>
              <a:rPr lang="ru-RU" dirty="0" err="1"/>
              <a:t>грошово-кредитний</a:t>
            </a:r>
            <a:r>
              <a:rPr lang="ru-RU" dirty="0"/>
              <a:t> та </a:t>
            </a:r>
            <a:r>
              <a:rPr lang="ru-RU" dirty="0" err="1"/>
              <a:t>податковий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шляхом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відсоткової</a:t>
            </a:r>
            <a:r>
              <a:rPr lang="ru-RU" dirty="0"/>
              <a:t> ставки за кредит,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пресу</a:t>
            </a:r>
            <a:r>
              <a:rPr lang="ru-RU" dirty="0"/>
              <a:t>,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Особливість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дефляційної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вона, як правило,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уповільнення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та, </a:t>
            </a:r>
            <a:r>
              <a:rPr lang="ru-RU" dirty="0" err="1"/>
              <a:t>навіть</a:t>
            </a:r>
            <a:r>
              <a:rPr lang="ru-RU" dirty="0"/>
              <a:t>, </a:t>
            </a:r>
            <a:r>
              <a:rPr lang="ru-RU" dirty="0" err="1"/>
              <a:t>кризові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. Тому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урядів</a:t>
            </a:r>
            <a:r>
              <a:rPr lang="ru-RU" dirty="0"/>
              <a:t> при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 smtClean="0"/>
              <a:t>виявляли</a:t>
            </a:r>
            <a:r>
              <a:rPr lang="ru-RU" dirty="0" smtClean="0"/>
              <a:t> </a:t>
            </a:r>
            <a:r>
              <a:rPr lang="ru-RU" dirty="0" err="1"/>
              <a:t>стриманість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відмовлялись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. </a:t>
            </a:r>
          </a:p>
          <a:p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паралельний</a:t>
            </a:r>
            <a:r>
              <a:rPr lang="ru-RU" dirty="0"/>
              <a:t> контроль над </a:t>
            </a:r>
            <a:r>
              <a:rPr lang="ru-RU" dirty="0" err="1"/>
              <a:t>цінами</a:t>
            </a:r>
            <a:r>
              <a:rPr lang="ru-RU" dirty="0"/>
              <a:t> та </a:t>
            </a:r>
            <a:r>
              <a:rPr lang="ru-RU" dirty="0" err="1"/>
              <a:t>заробітною</a:t>
            </a:r>
            <a:r>
              <a:rPr lang="ru-RU" dirty="0"/>
              <a:t> платою шляхом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заморожування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меж </a:t>
            </a:r>
            <a:r>
              <a:rPr lang="ru-RU" dirty="0" err="1"/>
              <a:t>їх</a:t>
            </a:r>
            <a:r>
              <a:rPr lang="ru-RU" dirty="0"/>
              <a:t> росту. </a:t>
            </a:r>
          </a:p>
        </p:txBody>
      </p:sp>
    </p:spTree>
    <p:extLst>
      <p:ext uri="{BB962C8B-B14F-4D97-AF65-F5344CB8AC3E}">
        <p14:creationId xmlns:p14="http://schemas.microsoft.com/office/powerpoint/2010/main" val="49012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656184"/>
          </a:xfrm>
        </p:spPr>
        <p:txBody>
          <a:bodyPr>
            <a:normAutofit fontScale="90000"/>
          </a:bodyPr>
          <a:lstStyle/>
          <a:p>
            <a:r>
              <a:rPr lang="ru-RU" sz="2000" b="1" dirty="0" err="1"/>
              <a:t>Варіанти</a:t>
            </a:r>
            <a:r>
              <a:rPr lang="ru-RU" sz="2000" b="1" dirty="0"/>
              <a:t> </a:t>
            </a:r>
            <a:r>
              <a:rPr lang="ru-RU" sz="2000" dirty="0" err="1"/>
              <a:t>антиінфляційної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</a:t>
            </a:r>
            <a:r>
              <a:rPr lang="ru-RU" sz="2000" dirty="0" err="1"/>
              <a:t>обираються</a:t>
            </a:r>
            <a:r>
              <a:rPr lang="ru-RU" sz="2000" dirty="0"/>
              <a:t> в </a:t>
            </a:r>
            <a:r>
              <a:rPr lang="ru-RU" sz="2000" dirty="0" err="1"/>
              <a:t>залежності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пріоритетів</a:t>
            </a:r>
            <a:r>
              <a:rPr lang="ru-RU" sz="2000" dirty="0"/>
              <a:t>.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ставилося</a:t>
            </a:r>
            <a:r>
              <a:rPr lang="ru-RU" sz="2000" dirty="0"/>
              <a:t> </a:t>
            </a:r>
            <a:r>
              <a:rPr lang="ru-RU" sz="2000" dirty="0" err="1"/>
              <a:t>завдання</a:t>
            </a:r>
            <a:r>
              <a:rPr lang="ru-RU" sz="2000" dirty="0"/>
              <a:t> </a:t>
            </a:r>
            <a:r>
              <a:rPr lang="ru-RU" sz="2000" u="sng" dirty="0" err="1"/>
              <a:t>стримування</a:t>
            </a:r>
            <a:r>
              <a:rPr lang="ru-RU" sz="2000" u="sng" dirty="0"/>
              <a:t> </a:t>
            </a:r>
            <a:r>
              <a:rPr lang="ru-RU" sz="2000" b="1" u="sng" dirty="0" err="1"/>
              <a:t>економічного</a:t>
            </a:r>
            <a:r>
              <a:rPr lang="ru-RU" sz="2000" b="1" u="sng" dirty="0"/>
              <a:t> росту</a:t>
            </a:r>
            <a:r>
              <a:rPr lang="ru-RU" sz="2000" dirty="0"/>
              <a:t>, то проводилась </a:t>
            </a:r>
            <a:r>
              <a:rPr lang="ru-RU" sz="2000" u="sng" dirty="0" err="1"/>
              <a:t>дефляційна</a:t>
            </a:r>
            <a:r>
              <a:rPr lang="ru-RU" sz="2000" u="sng" dirty="0"/>
              <a:t> </a:t>
            </a:r>
            <a:r>
              <a:rPr lang="ru-RU" sz="2000" u="sng" dirty="0" err="1"/>
              <a:t>політика</a:t>
            </a:r>
            <a:r>
              <a:rPr lang="ru-RU" sz="2000" u="sng" dirty="0"/>
              <a:t>, </a:t>
            </a:r>
            <a:r>
              <a:rPr lang="ru-RU" sz="2000" u="sng" dirty="0" err="1"/>
              <a:t>якщо</a:t>
            </a:r>
            <a:r>
              <a:rPr lang="ru-RU" sz="2000" u="sng" dirty="0"/>
              <a:t> метою </a:t>
            </a:r>
            <a:r>
              <a:rPr lang="ru-RU" sz="2000" u="sng" dirty="0" err="1"/>
              <a:t>було</a:t>
            </a:r>
            <a:r>
              <a:rPr lang="ru-RU" sz="2000" u="sng" dirty="0"/>
              <a:t> </a:t>
            </a:r>
            <a:r>
              <a:rPr lang="ru-RU" sz="2000" u="sng" dirty="0" err="1"/>
              <a:t>стимулювання</a:t>
            </a:r>
            <a:r>
              <a:rPr lang="ru-RU" sz="2000" u="sng" dirty="0"/>
              <a:t> </a:t>
            </a:r>
            <a:r>
              <a:rPr lang="ru-RU" sz="2000" u="sng" dirty="0" err="1"/>
              <a:t>економічного</a:t>
            </a:r>
            <a:r>
              <a:rPr lang="ru-RU" sz="2000" u="sng" dirty="0"/>
              <a:t> </a:t>
            </a:r>
            <a:r>
              <a:rPr lang="ru-RU" sz="2000" u="sng" dirty="0" err="1"/>
              <a:t>зростання</a:t>
            </a:r>
            <a:r>
              <a:rPr lang="ru-RU" sz="2000" u="sng" dirty="0"/>
              <a:t>, то </a:t>
            </a:r>
            <a:r>
              <a:rPr lang="ru-RU" sz="2000" u="sng" dirty="0" err="1"/>
              <a:t>перевага</a:t>
            </a:r>
            <a:r>
              <a:rPr lang="ru-RU" sz="2000" u="sng" dirty="0"/>
              <a:t> </a:t>
            </a:r>
            <a:r>
              <a:rPr lang="ru-RU" sz="2000" u="sng" dirty="0" err="1"/>
              <a:t>віддавалась</a:t>
            </a:r>
            <a:r>
              <a:rPr lang="ru-RU" sz="2000" u="sng" dirty="0"/>
              <a:t> </a:t>
            </a:r>
            <a:r>
              <a:rPr lang="ru-RU" sz="2000" u="sng" dirty="0" err="1"/>
              <a:t>політиці</a:t>
            </a:r>
            <a:r>
              <a:rPr lang="ru-RU" sz="2000" u="sng" dirty="0"/>
              <a:t> </a:t>
            </a:r>
            <a:r>
              <a:rPr lang="ru-RU" sz="2000" u="sng" dirty="0" err="1"/>
              <a:t>доходів</a:t>
            </a:r>
            <a:r>
              <a:rPr lang="ru-RU" sz="2000" u="sng" dirty="0"/>
              <a:t>. </a:t>
            </a:r>
            <a:r>
              <a:rPr lang="ru-RU" sz="2000" dirty="0"/>
              <a:t>У </a:t>
            </a:r>
            <a:r>
              <a:rPr lang="ru-RU" sz="2000" dirty="0" err="1"/>
              <a:t>разі</a:t>
            </a:r>
            <a:r>
              <a:rPr lang="ru-RU" sz="2000" dirty="0"/>
              <a:t>, коли </a:t>
            </a:r>
            <a:r>
              <a:rPr lang="ru-RU" sz="2000" dirty="0" err="1"/>
              <a:t>кінцевою</a:t>
            </a:r>
            <a:r>
              <a:rPr lang="ru-RU" sz="2000" dirty="0"/>
              <a:t> метою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b="1" u="sng" dirty="0" err="1"/>
              <a:t>стримати</a:t>
            </a:r>
            <a:r>
              <a:rPr lang="ru-RU" sz="2000" b="1" u="sng" dirty="0"/>
              <a:t> </a:t>
            </a:r>
            <a:r>
              <a:rPr lang="ru-RU" sz="2000" b="1" u="sng" dirty="0" err="1"/>
              <a:t>інфляцію</a:t>
            </a:r>
            <a:r>
              <a:rPr lang="ru-RU" sz="2000" b="1" u="sng" dirty="0"/>
              <a:t> </a:t>
            </a:r>
            <a:r>
              <a:rPr lang="ru-RU" sz="2000" u="sng" dirty="0"/>
              <a:t>будь-</a:t>
            </a:r>
            <a:r>
              <a:rPr lang="ru-RU" sz="2000" u="sng" dirty="0" err="1"/>
              <a:t>якою</a:t>
            </a:r>
            <a:r>
              <a:rPr lang="ru-RU" sz="2000" u="sng" dirty="0"/>
              <a:t> </a:t>
            </a:r>
            <a:r>
              <a:rPr lang="ru-RU" sz="2000" u="sng" dirty="0" err="1"/>
              <a:t>ціною</a:t>
            </a:r>
            <a:r>
              <a:rPr lang="ru-RU" sz="2000" dirty="0"/>
              <a:t>, – </a:t>
            </a:r>
            <a:r>
              <a:rPr lang="ru-RU" sz="2000" dirty="0" err="1"/>
              <a:t>паралельно</a:t>
            </a:r>
            <a:r>
              <a:rPr lang="ru-RU" sz="2000" dirty="0"/>
              <a:t> </a:t>
            </a:r>
            <a:r>
              <a:rPr lang="ru-RU" sz="2000" dirty="0" err="1"/>
              <a:t>використовувались</a:t>
            </a:r>
            <a:r>
              <a:rPr lang="ru-RU" sz="2000" dirty="0"/>
              <a:t> </a:t>
            </a:r>
            <a:r>
              <a:rPr lang="ru-RU" sz="2000" dirty="0" err="1"/>
              <a:t>обидва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антиінфляційної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b="1" dirty="0" err="1" smtClean="0"/>
              <a:t>Індексація</a:t>
            </a:r>
            <a:r>
              <a:rPr lang="ru-RU" sz="1800" dirty="0" smtClean="0"/>
              <a:t> </a:t>
            </a:r>
            <a:r>
              <a:rPr lang="ru-RU" sz="1800" dirty="0"/>
              <a:t>(</a:t>
            </a:r>
            <a:r>
              <a:rPr lang="ru-RU" sz="1800" dirty="0" err="1"/>
              <a:t>повна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часткова</a:t>
            </a:r>
            <a:r>
              <a:rPr lang="ru-RU" sz="1800" dirty="0"/>
              <a:t>) </a:t>
            </a:r>
            <a:r>
              <a:rPr lang="ru-RU" sz="1800" dirty="0" err="1"/>
              <a:t>означає</a:t>
            </a:r>
            <a:r>
              <a:rPr lang="ru-RU" sz="1800" dirty="0"/>
              <a:t> </a:t>
            </a:r>
            <a:r>
              <a:rPr lang="ru-RU" sz="1800" dirty="0" err="1"/>
              <a:t>компенсацію</a:t>
            </a:r>
            <a:r>
              <a:rPr lang="ru-RU" sz="1800" dirty="0"/>
              <a:t> </a:t>
            </a:r>
            <a:r>
              <a:rPr lang="ru-RU" sz="1800" dirty="0" err="1"/>
              <a:t>збитків</a:t>
            </a:r>
            <a:r>
              <a:rPr lang="ru-RU" sz="1800" dirty="0"/>
              <a:t> у </a:t>
            </a:r>
            <a:r>
              <a:rPr lang="ru-RU" sz="1800" dirty="0" err="1"/>
              <a:t>результаті</a:t>
            </a:r>
            <a:r>
              <a:rPr lang="ru-RU" sz="1800" dirty="0"/>
              <a:t> </a:t>
            </a:r>
            <a:r>
              <a:rPr lang="ru-RU" sz="1800" dirty="0" err="1"/>
              <a:t>знецінення</a:t>
            </a:r>
            <a:r>
              <a:rPr lang="ru-RU" sz="1800" dirty="0"/>
              <a:t> грошей.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5085184"/>
          </a:xfrm>
        </p:spPr>
        <p:txBody>
          <a:bodyPr>
            <a:noAutofit/>
          </a:bodyPr>
          <a:lstStyle/>
          <a:p>
            <a:r>
              <a:rPr lang="ru-RU" sz="1800" b="1" dirty="0" err="1">
                <a:solidFill>
                  <a:srgbClr val="FF0000"/>
                </a:solidFill>
              </a:rPr>
              <a:t>Особливості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 err="1">
                <a:solidFill>
                  <a:srgbClr val="FF0000"/>
                </a:solidFill>
              </a:rPr>
              <a:t>інфляційних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 err="1">
                <a:solidFill>
                  <a:srgbClr val="FF0000"/>
                </a:solidFill>
              </a:rPr>
              <a:t>процесів</a:t>
            </a:r>
            <a:r>
              <a:rPr lang="ru-RU" sz="1800" b="1" dirty="0">
                <a:solidFill>
                  <a:srgbClr val="FF0000"/>
                </a:solidFill>
              </a:rPr>
              <a:t> в </a:t>
            </a:r>
            <a:r>
              <a:rPr lang="ru-RU" sz="1800" b="1" dirty="0" err="1" smtClean="0">
                <a:solidFill>
                  <a:srgbClr val="FF0000"/>
                </a:solidFill>
              </a:rPr>
              <a:t>Україні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- </a:t>
            </a:r>
            <a:r>
              <a:rPr lang="ru-RU" sz="1600" dirty="0" err="1"/>
              <a:t>розробку</a:t>
            </a:r>
            <a:r>
              <a:rPr lang="ru-RU" sz="1600" dirty="0"/>
              <a:t> та </a:t>
            </a:r>
            <a:r>
              <a:rPr lang="ru-RU" sz="1600" dirty="0" err="1"/>
              <a:t>втілення</a:t>
            </a:r>
            <a:r>
              <a:rPr lang="ru-RU" sz="1600" dirty="0"/>
              <a:t> в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комплексних</a:t>
            </a:r>
            <a:r>
              <a:rPr lang="ru-RU" sz="1600" dirty="0"/>
              <a:t> </a:t>
            </a:r>
            <a:r>
              <a:rPr lang="ru-RU" sz="1600" dirty="0" err="1"/>
              <a:t>державних</a:t>
            </a:r>
            <a:r>
              <a:rPr lang="ru-RU" sz="1600" dirty="0"/>
              <a:t> </a:t>
            </a:r>
            <a:r>
              <a:rPr lang="ru-RU" sz="1600" dirty="0" err="1"/>
              <a:t>програм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економіки</a:t>
            </a:r>
            <a:r>
              <a:rPr lang="ru-RU" sz="1600" dirty="0"/>
              <a:t>, в першу </a:t>
            </a:r>
            <a:r>
              <a:rPr lang="ru-RU" sz="1600" dirty="0" err="1"/>
              <a:t>чергу</a:t>
            </a:r>
            <a:r>
              <a:rPr lang="ru-RU" sz="1600" dirty="0"/>
              <a:t> </a:t>
            </a:r>
            <a:r>
              <a:rPr lang="ru-RU" sz="1600" dirty="0" err="1"/>
              <a:t>галузей</a:t>
            </a:r>
            <a:r>
              <a:rPr lang="ru-RU" sz="1600" dirty="0"/>
              <a:t> і </a:t>
            </a:r>
            <a:r>
              <a:rPr lang="ru-RU" sz="1600" dirty="0" err="1"/>
              <a:t>підприємств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сприяють</a:t>
            </a:r>
            <a:r>
              <a:rPr lang="ru-RU" sz="1600" dirty="0"/>
              <a:t> </a:t>
            </a:r>
            <a:r>
              <a:rPr lang="ru-RU" sz="1600" dirty="0" err="1"/>
              <a:t>становленню</a:t>
            </a:r>
            <a:r>
              <a:rPr lang="ru-RU" sz="1600" dirty="0"/>
              <a:t> конкурентного, </a:t>
            </a:r>
            <a:r>
              <a:rPr lang="ru-RU" sz="1600" dirty="0" err="1"/>
              <a:t>високотехнологічного</a:t>
            </a:r>
            <a:r>
              <a:rPr lang="ru-RU" sz="1600" dirty="0"/>
              <a:t> та </a:t>
            </a:r>
            <a:r>
              <a:rPr lang="ru-RU" sz="1600" dirty="0" err="1"/>
              <a:t>наукомісткого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r>
              <a:rPr lang="ru-RU" sz="1600" dirty="0"/>
              <a:t>;</a:t>
            </a:r>
          </a:p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dirty="0"/>
              <a:t>- </a:t>
            </a:r>
            <a:r>
              <a:rPr lang="ru-RU" sz="1600" dirty="0" err="1"/>
              <a:t>проведення</a:t>
            </a:r>
            <a:r>
              <a:rPr lang="ru-RU" sz="1600" dirty="0"/>
              <a:t> </a:t>
            </a:r>
            <a:r>
              <a:rPr lang="ru-RU" sz="1600" dirty="0" err="1"/>
              <a:t>послідовної</a:t>
            </a:r>
            <a:r>
              <a:rPr lang="ru-RU" sz="1600" dirty="0"/>
              <a:t> </a:t>
            </a:r>
            <a:r>
              <a:rPr lang="ru-RU" sz="1600" dirty="0" err="1"/>
              <a:t>антимонопольної</a:t>
            </a:r>
            <a:r>
              <a:rPr lang="ru-RU" sz="1600" dirty="0"/>
              <a:t> </a:t>
            </a:r>
            <a:r>
              <a:rPr lang="ru-RU" sz="1600" dirty="0" err="1"/>
              <a:t>політики</a:t>
            </a:r>
            <a:r>
              <a:rPr lang="ru-RU" sz="1600" dirty="0"/>
              <a:t> та </a:t>
            </a:r>
            <a:r>
              <a:rPr lang="ru-RU" sz="1600" dirty="0" err="1"/>
              <a:t>створення</a:t>
            </a:r>
            <a:r>
              <a:rPr lang="ru-RU" sz="1600" dirty="0"/>
              <a:t> </a:t>
            </a:r>
            <a:r>
              <a:rPr lang="ru-RU" sz="1600" dirty="0" err="1"/>
              <a:t>широкої</a:t>
            </a:r>
            <a:r>
              <a:rPr lang="ru-RU" sz="1600" dirty="0"/>
              <a:t> </a:t>
            </a:r>
            <a:r>
              <a:rPr lang="ru-RU" sz="1600" dirty="0" err="1"/>
              <a:t>мережі</a:t>
            </a:r>
            <a:r>
              <a:rPr lang="ru-RU" sz="1600" dirty="0"/>
              <a:t> </a:t>
            </a:r>
            <a:r>
              <a:rPr lang="ru-RU" sz="1600" dirty="0" err="1"/>
              <a:t>економічної</a:t>
            </a:r>
            <a:r>
              <a:rPr lang="ru-RU" sz="1600" dirty="0"/>
              <a:t> </a:t>
            </a:r>
            <a:r>
              <a:rPr lang="ru-RU" sz="1600" dirty="0" err="1"/>
              <a:t>інформації</a:t>
            </a:r>
            <a:r>
              <a:rPr lang="ru-RU" sz="1600" dirty="0"/>
              <a:t> для </a:t>
            </a:r>
            <a:r>
              <a:rPr lang="ru-RU" sz="1600" dirty="0" err="1"/>
              <a:t>підприємств</a:t>
            </a:r>
            <a:r>
              <a:rPr lang="ru-RU" sz="1600" dirty="0"/>
              <a:t>;</a:t>
            </a:r>
          </a:p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dirty="0"/>
              <a:t>- </a:t>
            </a:r>
            <a:r>
              <a:rPr lang="ru-RU" sz="1600" dirty="0" err="1"/>
              <a:t>посилення</a:t>
            </a:r>
            <a:r>
              <a:rPr lang="ru-RU" sz="1600" dirty="0"/>
              <a:t> </a:t>
            </a:r>
            <a:r>
              <a:rPr lang="ru-RU" sz="1600" dirty="0" err="1"/>
              <a:t>стимулів</a:t>
            </a:r>
            <a:r>
              <a:rPr lang="ru-RU" sz="1600" dirty="0"/>
              <a:t> </a:t>
            </a:r>
            <a:r>
              <a:rPr lang="ru-RU" sz="1600" dirty="0" err="1"/>
              <a:t>виробничого</a:t>
            </a:r>
            <a:r>
              <a:rPr lang="ru-RU" sz="1600" dirty="0"/>
              <a:t> </a:t>
            </a:r>
            <a:r>
              <a:rPr lang="ru-RU" sz="1600" dirty="0" err="1"/>
              <a:t>накопичення</a:t>
            </a:r>
            <a:r>
              <a:rPr lang="ru-RU" sz="1600" dirty="0"/>
              <a:t>, </a:t>
            </a:r>
            <a:r>
              <a:rPr lang="ru-RU" sz="1600" dirty="0" err="1"/>
              <a:t>включаючи</a:t>
            </a:r>
            <a:r>
              <a:rPr lang="ru-RU" sz="1600" dirty="0"/>
              <a:t> </a:t>
            </a:r>
            <a:r>
              <a:rPr lang="ru-RU" sz="1600" dirty="0" err="1"/>
              <a:t>субсидії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здатні</a:t>
            </a:r>
            <a:r>
              <a:rPr lang="ru-RU" sz="1600" dirty="0"/>
              <a:t> </a:t>
            </a:r>
            <a:r>
              <a:rPr lang="ru-RU" sz="1600" dirty="0" err="1"/>
              <a:t>підтримати</a:t>
            </a:r>
            <a:r>
              <a:rPr lang="ru-RU" sz="1600" dirty="0"/>
              <a:t> </a:t>
            </a:r>
            <a:r>
              <a:rPr lang="ru-RU" sz="1600" dirty="0" err="1"/>
              <a:t>процес</a:t>
            </a:r>
            <a:r>
              <a:rPr lang="ru-RU" sz="1600" dirty="0"/>
              <a:t> </a:t>
            </a:r>
            <a:r>
              <a:rPr lang="ru-RU" sz="1600" dirty="0" err="1"/>
              <a:t>накопичення</a:t>
            </a:r>
            <a:r>
              <a:rPr lang="ru-RU" sz="1600" dirty="0"/>
              <a:t> </a:t>
            </a:r>
            <a:r>
              <a:rPr lang="ru-RU" sz="1600" dirty="0" err="1"/>
              <a:t>коштів</a:t>
            </a:r>
            <a:r>
              <a:rPr lang="ru-RU" sz="1600" dirty="0"/>
              <a:t> у </a:t>
            </a:r>
            <a:r>
              <a:rPr lang="ru-RU" sz="1600" dirty="0" err="1"/>
              <a:t>підприємців</a:t>
            </a:r>
            <a:r>
              <a:rPr lang="ru-RU" sz="1600" dirty="0"/>
              <a:t> та </a:t>
            </a:r>
            <a:r>
              <a:rPr lang="ru-RU" sz="1600" dirty="0" err="1"/>
              <a:t>населення</a:t>
            </a:r>
            <a:r>
              <a:rPr lang="ru-RU" sz="1600" dirty="0"/>
              <a:t>;</a:t>
            </a:r>
          </a:p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dirty="0"/>
              <a:t>- </a:t>
            </a:r>
            <a:r>
              <a:rPr lang="ru-RU" sz="1600" dirty="0" err="1"/>
              <a:t>зміну</a:t>
            </a:r>
            <a:r>
              <a:rPr lang="ru-RU" sz="1600" dirty="0"/>
              <a:t> </a:t>
            </a:r>
            <a:r>
              <a:rPr lang="ru-RU" sz="1600" dirty="0" err="1"/>
              <a:t>структури</a:t>
            </a:r>
            <a:r>
              <a:rPr lang="ru-RU" sz="1600" dirty="0"/>
              <a:t> </a:t>
            </a:r>
            <a:r>
              <a:rPr lang="ru-RU" sz="1600" dirty="0" err="1"/>
              <a:t>виробничих</a:t>
            </a:r>
            <a:r>
              <a:rPr lang="ru-RU" sz="1600" dirty="0"/>
              <a:t> </a:t>
            </a:r>
            <a:r>
              <a:rPr lang="ru-RU" sz="1600" dirty="0" err="1"/>
              <a:t>фондів</a:t>
            </a:r>
            <a:r>
              <a:rPr lang="ru-RU" sz="1600" dirty="0"/>
              <a:t> з метою </a:t>
            </a:r>
            <a:r>
              <a:rPr lang="ru-RU" sz="1600" dirty="0" err="1"/>
              <a:t>розширення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r>
              <a:rPr lang="ru-RU" sz="1600" dirty="0"/>
              <a:t> </a:t>
            </a:r>
            <a:r>
              <a:rPr lang="ru-RU" sz="1600" dirty="0" err="1"/>
              <a:t>товарів</a:t>
            </a:r>
            <a:r>
              <a:rPr lang="ru-RU" sz="1600" dirty="0"/>
              <a:t> народного </a:t>
            </a:r>
            <a:r>
              <a:rPr lang="ru-RU" sz="1600" dirty="0" err="1"/>
              <a:t>споживання</a:t>
            </a:r>
            <a:r>
              <a:rPr lang="ru-RU" sz="1600" dirty="0"/>
              <a:t>, </a:t>
            </a:r>
            <a:r>
              <a:rPr lang="ru-RU" sz="1600" dirty="0" err="1"/>
              <a:t>тобто</a:t>
            </a:r>
            <a:r>
              <a:rPr lang="ru-RU" sz="1600" dirty="0"/>
              <a:t> </a:t>
            </a:r>
            <a:r>
              <a:rPr lang="ru-RU" sz="1600" dirty="0" err="1"/>
              <a:t>створення</a:t>
            </a:r>
            <a:r>
              <a:rPr lang="ru-RU" sz="1600" dirty="0"/>
              <a:t> умов для переливу </a:t>
            </a:r>
            <a:r>
              <a:rPr lang="ru-RU" sz="1600" dirty="0" err="1"/>
              <a:t>капіталу</a:t>
            </a:r>
            <a:r>
              <a:rPr lang="ru-RU" sz="1600" dirty="0"/>
              <a:t> з </a:t>
            </a:r>
            <a:r>
              <a:rPr lang="ru-RU" sz="1600" dirty="0" err="1"/>
              <a:t>однієї</a:t>
            </a:r>
            <a:r>
              <a:rPr lang="ru-RU" sz="1600" dirty="0"/>
              <a:t> до </a:t>
            </a:r>
            <a:r>
              <a:rPr lang="ru-RU" sz="1600" dirty="0" err="1"/>
              <a:t>іншої</a:t>
            </a:r>
            <a:r>
              <a:rPr lang="ru-RU" sz="1600" dirty="0"/>
              <a:t> </a:t>
            </a:r>
            <a:r>
              <a:rPr lang="ru-RU" sz="1600" dirty="0" err="1"/>
              <a:t>галузі</a:t>
            </a:r>
            <a:r>
              <a:rPr lang="ru-RU" sz="1600" dirty="0"/>
              <a:t> </a:t>
            </a:r>
            <a:r>
              <a:rPr lang="ru-RU" sz="1600" dirty="0" err="1"/>
              <a:t>суспільного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r>
              <a:rPr lang="ru-RU" sz="1600" dirty="0"/>
              <a:t>;</a:t>
            </a:r>
          </a:p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dirty="0"/>
              <a:t>- </a:t>
            </a:r>
            <a:r>
              <a:rPr lang="ru-RU" sz="1600" dirty="0" err="1"/>
              <a:t>стимулювання</a:t>
            </a:r>
            <a:r>
              <a:rPr lang="ru-RU" sz="1600" dirty="0"/>
              <a:t> </a:t>
            </a:r>
            <a:r>
              <a:rPr lang="ru-RU" sz="1600" dirty="0" err="1"/>
              <a:t>кредитної</a:t>
            </a:r>
            <a:r>
              <a:rPr lang="ru-RU" sz="1600" dirty="0"/>
              <a:t> та </a:t>
            </a:r>
            <a:r>
              <a:rPr lang="ru-RU" sz="1600" dirty="0" err="1"/>
              <a:t>інвестиційної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банків</a:t>
            </a:r>
            <a:r>
              <a:rPr lang="ru-RU" sz="1600" dirty="0"/>
              <a:t> та </a:t>
            </a:r>
            <a:r>
              <a:rPr lang="ru-RU" sz="1600" dirty="0" err="1"/>
              <a:t>обмеження</a:t>
            </a:r>
            <a:r>
              <a:rPr lang="ru-RU" sz="1600" dirty="0"/>
              <a:t> </a:t>
            </a:r>
            <a:r>
              <a:rPr lang="ru-RU" sz="1600" dirty="0" err="1"/>
              <a:t>покриття</a:t>
            </a:r>
            <a:r>
              <a:rPr lang="ru-RU" sz="1600" dirty="0"/>
              <a:t> </a:t>
            </a:r>
            <a:r>
              <a:rPr lang="ru-RU" sz="1600" dirty="0" err="1"/>
              <a:t>дефіциту</a:t>
            </a:r>
            <a:r>
              <a:rPr lang="ru-RU" sz="1600" dirty="0"/>
              <a:t> </a:t>
            </a:r>
            <a:r>
              <a:rPr lang="ru-RU" sz="1600" dirty="0" err="1"/>
              <a:t>коштів</a:t>
            </a:r>
            <a:r>
              <a:rPr lang="ru-RU" sz="1600" dirty="0"/>
              <a:t> за </a:t>
            </a:r>
            <a:r>
              <a:rPr lang="ru-RU" sz="1600" dirty="0" err="1"/>
              <a:t>рахунок</a:t>
            </a:r>
            <a:r>
              <a:rPr lang="ru-RU" sz="1600" dirty="0"/>
              <a:t> </a:t>
            </a:r>
            <a:r>
              <a:rPr lang="ru-RU" sz="1600" dirty="0" err="1"/>
              <a:t>банківського</a:t>
            </a:r>
            <a:r>
              <a:rPr lang="ru-RU" sz="1600" dirty="0"/>
              <a:t> кредиту;</a:t>
            </a:r>
          </a:p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dirty="0"/>
              <a:t>- </a:t>
            </a:r>
            <a:r>
              <a:rPr lang="ru-RU" sz="1600" dirty="0" err="1"/>
              <a:t>вдосконалення</a:t>
            </a:r>
            <a:r>
              <a:rPr lang="ru-RU" sz="1600" dirty="0"/>
              <a:t> </a:t>
            </a:r>
            <a:r>
              <a:rPr lang="ru-RU" sz="1600" dirty="0" err="1"/>
              <a:t>податкової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; </a:t>
            </a:r>
            <a:r>
              <a:rPr lang="ru-RU" sz="1600" dirty="0" err="1"/>
              <a:t>особливу</a:t>
            </a:r>
            <a:r>
              <a:rPr lang="ru-RU" sz="1600" dirty="0"/>
              <a:t> </a:t>
            </a:r>
            <a:r>
              <a:rPr lang="ru-RU" sz="1600" dirty="0" err="1"/>
              <a:t>увагу</a:t>
            </a:r>
            <a:r>
              <a:rPr lang="ru-RU" sz="1600" dirty="0"/>
              <a:t> </a:t>
            </a:r>
            <a:r>
              <a:rPr lang="ru-RU" sz="1600" dirty="0" err="1"/>
              <a:t>приділяють</a:t>
            </a:r>
            <a:r>
              <a:rPr lang="ru-RU" sz="1600" dirty="0"/>
              <a:t> </a:t>
            </a:r>
            <a:r>
              <a:rPr lang="ru-RU" sz="1600" dirty="0" err="1"/>
              <a:t>регулюючій</a:t>
            </a:r>
            <a:r>
              <a:rPr lang="ru-RU" sz="1600" dirty="0"/>
              <a:t> </a:t>
            </a:r>
            <a:r>
              <a:rPr lang="ru-RU" sz="1600" dirty="0" err="1"/>
              <a:t>ролі</a:t>
            </a:r>
            <a:r>
              <a:rPr lang="ru-RU" sz="1600" dirty="0"/>
              <a:t> </a:t>
            </a:r>
            <a:r>
              <a:rPr lang="ru-RU" sz="1600" dirty="0" err="1"/>
              <a:t>податків</a:t>
            </a:r>
            <a:r>
              <a:rPr lang="ru-RU" sz="1600" dirty="0"/>
              <a:t>;</a:t>
            </a:r>
          </a:p>
          <a:p>
            <a:pPr marL="0" indent="0">
              <a:buNone/>
            </a:pPr>
            <a:r>
              <a:rPr lang="ru-RU" sz="1600" dirty="0" smtClean="0"/>
              <a:t>  </a:t>
            </a:r>
            <a:r>
              <a:rPr lang="ru-RU" sz="1600" dirty="0"/>
              <a:t>- </a:t>
            </a:r>
            <a:r>
              <a:rPr lang="ru-RU" sz="1600" dirty="0" err="1"/>
              <a:t>створення</a:t>
            </a:r>
            <a:r>
              <a:rPr lang="ru-RU" sz="1600" dirty="0"/>
              <a:t> умов для </a:t>
            </a:r>
            <a:r>
              <a:rPr lang="ru-RU" sz="1600" dirty="0" err="1"/>
              <a:t>припинення</a:t>
            </a:r>
            <a:r>
              <a:rPr lang="ru-RU" sz="1600" dirty="0"/>
              <a:t> </a:t>
            </a:r>
            <a:r>
              <a:rPr lang="ru-RU" sz="1600" dirty="0" err="1"/>
              <a:t>імпорту</a:t>
            </a:r>
            <a:r>
              <a:rPr lang="ru-RU" sz="1600" dirty="0"/>
              <a:t> </a:t>
            </a:r>
            <a:r>
              <a:rPr lang="ru-RU" sz="1600" dirty="0" err="1"/>
              <a:t>інфляції</a:t>
            </a:r>
            <a:r>
              <a:rPr lang="ru-RU" sz="1600" dirty="0"/>
              <a:t>. З </a:t>
            </a:r>
            <a:r>
              <a:rPr lang="ru-RU" sz="1600" dirty="0" err="1"/>
              <a:t>цією</a:t>
            </a:r>
            <a:r>
              <a:rPr lang="ru-RU" sz="1600" dirty="0"/>
              <a:t> метою </a:t>
            </a:r>
            <a:r>
              <a:rPr lang="ru-RU" sz="1600" dirty="0" err="1"/>
              <a:t>забезпечити</a:t>
            </a:r>
            <a:r>
              <a:rPr lang="ru-RU" sz="1600" dirty="0"/>
              <a:t> </a:t>
            </a:r>
            <a:r>
              <a:rPr lang="ru-RU" sz="1600" dirty="0" err="1"/>
              <a:t>перетворення</a:t>
            </a:r>
            <a:r>
              <a:rPr lang="ru-RU" sz="1600" dirty="0"/>
              <a:t> </a:t>
            </a:r>
            <a:r>
              <a:rPr lang="ru-RU" sz="1600" dirty="0" err="1"/>
              <a:t>закордонних</a:t>
            </a:r>
            <a:r>
              <a:rPr lang="ru-RU" sz="1600" dirty="0"/>
              <a:t> </a:t>
            </a:r>
            <a:r>
              <a:rPr lang="ru-RU" sz="1600" dirty="0" err="1"/>
              <a:t>доларових</a:t>
            </a:r>
            <a:r>
              <a:rPr lang="ru-RU" sz="1600" dirty="0"/>
              <a:t> </a:t>
            </a:r>
            <a:r>
              <a:rPr lang="ru-RU" sz="1600" dirty="0" err="1"/>
              <a:t>запасів</a:t>
            </a:r>
            <a:r>
              <a:rPr lang="ru-RU" sz="1600" dirty="0"/>
              <a:t> у </a:t>
            </a:r>
            <a:r>
              <a:rPr lang="ru-RU" sz="1600" dirty="0" err="1"/>
              <a:t>товари</a:t>
            </a:r>
            <a:r>
              <a:rPr lang="ru-RU" sz="1600" dirty="0"/>
              <a:t> </a:t>
            </a:r>
            <a:r>
              <a:rPr lang="ru-RU" sz="1600" dirty="0" err="1"/>
              <a:t>виробничого</a:t>
            </a:r>
            <a:r>
              <a:rPr lang="ru-RU" sz="1600" dirty="0"/>
              <a:t> </a:t>
            </a:r>
            <a:r>
              <a:rPr lang="ru-RU" sz="1600" dirty="0" err="1"/>
              <a:t>призначення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, </a:t>
            </a:r>
            <a:r>
              <a:rPr lang="ru-RU" sz="1600" dirty="0" err="1"/>
              <a:t>потрапивши</a:t>
            </a:r>
            <a:r>
              <a:rPr lang="ru-RU" sz="1600" dirty="0"/>
              <a:t> у нашу </a:t>
            </a:r>
            <a:r>
              <a:rPr lang="ru-RU" sz="1600" dirty="0" err="1"/>
              <a:t>країну</a:t>
            </a:r>
            <a:r>
              <a:rPr lang="ru-RU" sz="1600" dirty="0"/>
              <a:t>, </a:t>
            </a:r>
            <a:r>
              <a:rPr lang="ru-RU" sz="1600" dirty="0" err="1"/>
              <a:t>були</a:t>
            </a:r>
            <a:r>
              <a:rPr lang="ru-RU" sz="1600" dirty="0"/>
              <a:t> б в </a:t>
            </a:r>
            <a:r>
              <a:rPr lang="ru-RU" sz="1600" dirty="0" err="1"/>
              <a:t>змозі</a:t>
            </a:r>
            <a:r>
              <a:rPr lang="ru-RU" sz="1600" dirty="0"/>
              <a:t> </a:t>
            </a:r>
            <a:r>
              <a:rPr lang="ru-RU" sz="1600" dirty="0" err="1"/>
              <a:t>пожвавити</a:t>
            </a:r>
            <a:r>
              <a:rPr lang="ru-RU" sz="1600" dirty="0"/>
              <a:t> </a:t>
            </a:r>
            <a:r>
              <a:rPr lang="ru-RU" sz="1600" dirty="0" err="1"/>
              <a:t>інвестиційний</a:t>
            </a:r>
            <a:r>
              <a:rPr lang="ru-RU" sz="1600" dirty="0"/>
              <a:t> </a:t>
            </a:r>
            <a:r>
              <a:rPr lang="ru-RU" sz="1600" dirty="0" err="1"/>
              <a:t>процес</a:t>
            </a:r>
            <a:r>
              <a:rPr lang="ru-RU" sz="1600" dirty="0"/>
              <a:t>;</a:t>
            </a:r>
          </a:p>
          <a:p>
            <a:pPr marL="0" indent="0">
              <a:buNone/>
            </a:pPr>
            <a:r>
              <a:rPr lang="ru-RU" sz="1600" dirty="0" smtClean="0"/>
              <a:t>   </a:t>
            </a:r>
            <a:r>
              <a:rPr lang="ru-RU" sz="1600" dirty="0"/>
              <a:t>- </a:t>
            </a:r>
            <a:r>
              <a:rPr lang="ru-RU" sz="1600" dirty="0" err="1"/>
              <a:t>підвищення</a:t>
            </a:r>
            <a:r>
              <a:rPr lang="ru-RU" sz="1600" dirty="0"/>
              <a:t> </a:t>
            </a:r>
            <a:r>
              <a:rPr lang="ru-RU" sz="1600" dirty="0" err="1"/>
              <a:t>ефективності</a:t>
            </a:r>
            <a:r>
              <a:rPr lang="ru-RU" sz="1600" dirty="0"/>
              <a:t> </a:t>
            </a:r>
            <a:r>
              <a:rPr lang="ru-RU" sz="1600" dirty="0" err="1"/>
              <a:t>грошово-кредитної</a:t>
            </a:r>
            <a:r>
              <a:rPr lang="ru-RU" sz="1600" dirty="0"/>
              <a:t> </a:t>
            </a:r>
            <a:r>
              <a:rPr lang="ru-RU" sz="1600" dirty="0" err="1"/>
              <a:t>політики</a:t>
            </a:r>
            <a:r>
              <a:rPr lang="ru-RU" sz="1600" dirty="0"/>
              <a:t>, яка повинна </a:t>
            </a:r>
            <a:r>
              <a:rPr lang="ru-RU" sz="1600" dirty="0" err="1"/>
              <a:t>забезпечити</a:t>
            </a:r>
            <a:r>
              <a:rPr lang="ru-RU" sz="1600" dirty="0"/>
              <a:t> </a:t>
            </a:r>
            <a:r>
              <a:rPr lang="ru-RU" sz="1600" dirty="0" err="1"/>
              <a:t>тісний</a:t>
            </a:r>
            <a:r>
              <a:rPr lang="ru-RU" sz="1600" dirty="0"/>
              <a:t> </a:t>
            </a:r>
            <a:r>
              <a:rPr lang="ru-RU" sz="1600" dirty="0" err="1"/>
              <a:t>взаємозв’язок</a:t>
            </a:r>
            <a:r>
              <a:rPr lang="ru-RU" sz="1600" dirty="0"/>
              <a:t> </a:t>
            </a:r>
            <a:r>
              <a:rPr lang="ru-RU" sz="1600" dirty="0" err="1"/>
              <a:t>усіх</a:t>
            </a:r>
            <a:r>
              <a:rPr lang="ru-RU" sz="1600" dirty="0"/>
              <a:t> </a:t>
            </a:r>
            <a:r>
              <a:rPr lang="ru-RU" sz="1600" dirty="0" err="1"/>
              <a:t>елементів</a:t>
            </a:r>
            <a:r>
              <a:rPr lang="ru-RU" sz="1600" dirty="0"/>
              <a:t> </a:t>
            </a:r>
            <a:r>
              <a:rPr lang="ru-RU" sz="1600" dirty="0" err="1"/>
              <a:t>ринкового</a:t>
            </a:r>
            <a:r>
              <a:rPr lang="ru-RU" sz="1600" dirty="0"/>
              <a:t> </a:t>
            </a:r>
            <a:r>
              <a:rPr lang="ru-RU" sz="1600" dirty="0" err="1"/>
              <a:t>механізму</a:t>
            </a:r>
            <a:r>
              <a:rPr lang="ru-RU" sz="1600" dirty="0"/>
              <a:t> товарно-</a:t>
            </a:r>
            <a:r>
              <a:rPr lang="ru-RU" sz="1600" dirty="0" err="1"/>
              <a:t>грошових</a:t>
            </a:r>
            <a:r>
              <a:rPr lang="ru-RU" sz="1600" dirty="0"/>
              <a:t> </a:t>
            </a:r>
            <a:r>
              <a:rPr lang="ru-RU" sz="1600" dirty="0" err="1"/>
              <a:t>відносин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327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060848"/>
            <a:ext cx="8086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Негрошові</a:t>
            </a:r>
            <a:r>
              <a:rPr lang="ru-RU" b="1" dirty="0"/>
              <a:t> </a:t>
            </a:r>
            <a:r>
              <a:rPr lang="ru-RU" b="1" dirty="0" err="1"/>
              <a:t>фактори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диспропорцій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циклічний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монополізація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незбалансованість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, державно-</a:t>
            </a:r>
            <a:r>
              <a:rPr lang="ru-RU" dirty="0" err="1"/>
              <a:t>монополістичне</a:t>
            </a:r>
            <a:r>
              <a:rPr lang="ru-RU" dirty="0"/>
              <a:t> </a:t>
            </a:r>
            <a:r>
              <a:rPr lang="ru-RU" dirty="0" err="1"/>
              <a:t>ціноутворення</a:t>
            </a:r>
            <a:r>
              <a:rPr lang="ru-RU" dirty="0"/>
              <a:t>, </a:t>
            </a:r>
            <a:r>
              <a:rPr lang="ru-RU" dirty="0" err="1"/>
              <a:t>кредитна</a:t>
            </a:r>
            <a:r>
              <a:rPr lang="ru-RU" dirty="0"/>
              <a:t> </a:t>
            </a:r>
            <a:r>
              <a:rPr lang="ru-RU" dirty="0" err="1"/>
              <a:t>експансія</a:t>
            </a:r>
            <a:r>
              <a:rPr lang="ru-RU" dirty="0"/>
              <a:t>, </a:t>
            </a:r>
            <a:r>
              <a:rPr lang="ru-RU" dirty="0" err="1"/>
              <a:t>екстраординарні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соціально-політичного</a:t>
            </a:r>
            <a:r>
              <a:rPr lang="ru-RU" dirty="0"/>
              <a:t> характеру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До </a:t>
            </a:r>
            <a:r>
              <a:rPr lang="ru-RU" b="1" dirty="0" err="1"/>
              <a:t>грошових</a:t>
            </a:r>
            <a:r>
              <a:rPr lang="ru-RU" b="1" dirty="0"/>
              <a:t> </a:t>
            </a:r>
            <a:r>
              <a:rPr lang="ru-RU" dirty="0" err="1"/>
              <a:t>відносять</a:t>
            </a:r>
            <a:r>
              <a:rPr lang="ru-RU" dirty="0"/>
              <a:t> кризу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: </a:t>
            </a:r>
            <a:r>
              <a:rPr lang="ru-RU" dirty="0" err="1"/>
              <a:t>дефіцит</a:t>
            </a:r>
            <a:r>
              <a:rPr lang="ru-RU" dirty="0"/>
              <a:t> бюджету, </a:t>
            </a:r>
            <a:r>
              <a:rPr lang="ru-RU" dirty="0" err="1"/>
              <a:t>зростання</a:t>
            </a:r>
            <a:r>
              <a:rPr lang="ru-RU" dirty="0"/>
              <a:t> державного боргу, </a:t>
            </a:r>
            <a:r>
              <a:rPr lang="ru-RU" dirty="0" err="1"/>
              <a:t>емісія</a:t>
            </a:r>
            <a:r>
              <a:rPr lang="ru-RU" dirty="0"/>
              <a:t> грошей,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знарядь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кредитної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грошей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698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54" y="1600200"/>
            <a:ext cx="752669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63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000" dirty="0" err="1"/>
              <a:t>Форми</a:t>
            </a:r>
            <a:r>
              <a:rPr lang="ru-RU" sz="2000" dirty="0"/>
              <a:t> та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інфляції</a:t>
            </a:r>
            <a:r>
              <a:rPr lang="ru-RU" sz="20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192688"/>
          </a:xfrm>
        </p:spPr>
        <p:txBody>
          <a:bodyPr>
            <a:noAutofit/>
          </a:bodyPr>
          <a:lstStyle/>
          <a:p>
            <a:r>
              <a:rPr lang="ru-RU" sz="1400" dirty="0" err="1"/>
              <a:t>Розрізняють</a:t>
            </a:r>
            <a:r>
              <a:rPr lang="ru-RU" sz="1400" dirty="0"/>
              <a:t> </a:t>
            </a:r>
            <a:r>
              <a:rPr lang="ru-RU" sz="1400" b="1" dirty="0" err="1">
                <a:solidFill>
                  <a:srgbClr val="FF0000"/>
                </a:solidFill>
              </a:rPr>
              <a:t>відкриту</a:t>
            </a:r>
            <a:r>
              <a:rPr lang="ru-RU" sz="1400" b="1" dirty="0">
                <a:solidFill>
                  <a:srgbClr val="FF0000"/>
                </a:solidFill>
              </a:rPr>
              <a:t> та </a:t>
            </a:r>
            <a:r>
              <a:rPr lang="ru-RU" sz="1400" b="1" dirty="0" err="1">
                <a:solidFill>
                  <a:srgbClr val="FF0000"/>
                </a:solidFill>
              </a:rPr>
              <a:t>подавлену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dirty="0" err="1"/>
              <a:t>інфляцію</a:t>
            </a:r>
            <a:r>
              <a:rPr lang="ru-RU" sz="1400" dirty="0"/>
              <a:t>.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b="1" dirty="0" err="1" smtClean="0"/>
              <a:t>Відкрита</a:t>
            </a:r>
            <a:r>
              <a:rPr lang="ru-RU" sz="1400" dirty="0" smtClean="0"/>
              <a:t> </a:t>
            </a:r>
            <a:r>
              <a:rPr lang="ru-RU" sz="1400" dirty="0" err="1"/>
              <a:t>проявляється</a:t>
            </a:r>
            <a:r>
              <a:rPr lang="ru-RU" sz="1400" dirty="0"/>
              <a:t> у </a:t>
            </a:r>
            <a:r>
              <a:rPr lang="ru-RU" sz="1400" dirty="0" err="1"/>
              <a:t>збільшенні</a:t>
            </a:r>
            <a:r>
              <a:rPr lang="ru-RU" sz="1400" dirty="0"/>
              <a:t> </a:t>
            </a:r>
            <a:r>
              <a:rPr lang="ru-RU" sz="1400" dirty="0" err="1"/>
              <a:t>цін</a:t>
            </a:r>
            <a:r>
              <a:rPr lang="ru-RU" sz="1400" dirty="0"/>
              <a:t>, подавлена – у </a:t>
            </a:r>
            <a:r>
              <a:rPr lang="ru-RU" sz="1400" dirty="0" err="1"/>
              <a:t>виникненні</a:t>
            </a:r>
            <a:r>
              <a:rPr lang="ru-RU" sz="1400" dirty="0"/>
              <a:t> </a:t>
            </a:r>
            <a:r>
              <a:rPr lang="ru-RU" sz="1400" dirty="0" err="1"/>
              <a:t>дефіциту</a:t>
            </a:r>
            <a:r>
              <a:rPr lang="ru-RU" sz="1400" dirty="0"/>
              <a:t> </a:t>
            </a:r>
            <a:r>
              <a:rPr lang="ru-RU" sz="1400" dirty="0" err="1"/>
              <a:t>товарів</a:t>
            </a:r>
            <a:r>
              <a:rPr lang="ru-RU" sz="1400" dirty="0"/>
              <a:t> та </a:t>
            </a:r>
            <a:r>
              <a:rPr lang="ru-RU" sz="1400" dirty="0" err="1"/>
              <a:t>погіршенні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. В </a:t>
            </a:r>
            <a:r>
              <a:rPr lang="ru-RU" sz="1400" dirty="0" err="1"/>
              <a:t>умовах</a:t>
            </a:r>
            <a:r>
              <a:rPr lang="ru-RU" sz="1400" dirty="0"/>
              <a:t> </a:t>
            </a:r>
            <a:r>
              <a:rPr lang="ru-RU" sz="1400" b="1" dirty="0" err="1"/>
              <a:t>подавленої</a:t>
            </a:r>
            <a:r>
              <a:rPr lang="ru-RU" sz="1400" dirty="0"/>
              <a:t> </a:t>
            </a:r>
            <a:r>
              <a:rPr lang="ru-RU" sz="1400" dirty="0" err="1"/>
              <a:t>інфляції</a:t>
            </a:r>
            <a:r>
              <a:rPr lang="ru-RU" sz="1400" dirty="0"/>
              <a:t> </a:t>
            </a:r>
            <a:r>
              <a:rPr lang="ru-RU" sz="1400" dirty="0" err="1"/>
              <a:t>ціни</a:t>
            </a:r>
            <a:r>
              <a:rPr lang="ru-RU" sz="1400" dirty="0"/>
              <a:t> </a:t>
            </a:r>
            <a:r>
              <a:rPr lang="ru-RU" sz="1400" dirty="0" err="1"/>
              <a:t>контролюються</a:t>
            </a:r>
            <a:r>
              <a:rPr lang="ru-RU" sz="1400" dirty="0"/>
              <a:t> державою, тому </a:t>
            </a:r>
            <a:r>
              <a:rPr lang="ru-RU" sz="1400" dirty="0" err="1"/>
              <a:t>підвищений</a:t>
            </a:r>
            <a:r>
              <a:rPr lang="ru-RU" sz="1400" dirty="0"/>
              <a:t> попит на </a:t>
            </a:r>
            <a:r>
              <a:rPr lang="ru-RU" sz="1400" dirty="0" err="1"/>
              <a:t>товари</a:t>
            </a:r>
            <a:r>
              <a:rPr lang="ru-RU" sz="1400" dirty="0"/>
              <a:t> </a:t>
            </a:r>
            <a:r>
              <a:rPr lang="ru-RU" sz="1400" dirty="0" err="1"/>
              <a:t>виражається</a:t>
            </a:r>
            <a:r>
              <a:rPr lang="ru-RU" sz="1400" dirty="0"/>
              <a:t> в </a:t>
            </a:r>
            <a:r>
              <a:rPr lang="ru-RU" sz="1400" dirty="0" err="1"/>
              <a:t>появі</a:t>
            </a:r>
            <a:r>
              <a:rPr lang="ru-RU" sz="1400" dirty="0"/>
              <a:t> </a:t>
            </a:r>
            <a:r>
              <a:rPr lang="ru-RU" sz="1400" dirty="0" err="1"/>
              <a:t>розриву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попитом та </a:t>
            </a:r>
            <a:r>
              <a:rPr lang="ru-RU" sz="1400" dirty="0" err="1"/>
              <a:t>пропозицією</a:t>
            </a:r>
            <a:r>
              <a:rPr lang="ru-RU" sz="1400" dirty="0"/>
              <a:t> і, як </a:t>
            </a:r>
            <a:r>
              <a:rPr lang="ru-RU" sz="1400" dirty="0" err="1"/>
              <a:t>наслідок</a:t>
            </a:r>
            <a:r>
              <a:rPr lang="ru-RU" sz="1400" dirty="0"/>
              <a:t>, у </a:t>
            </a:r>
            <a:r>
              <a:rPr lang="ru-RU" sz="1400" dirty="0" err="1"/>
              <a:t>відхиленні</a:t>
            </a:r>
            <a:r>
              <a:rPr lang="ru-RU" sz="1400" dirty="0"/>
              <a:t> </a:t>
            </a:r>
            <a:r>
              <a:rPr lang="ru-RU" sz="1400" dirty="0" err="1"/>
              <a:t>адміністративно-регульованої</a:t>
            </a:r>
            <a:r>
              <a:rPr lang="ru-RU" sz="1400" dirty="0"/>
              <a:t> </a:t>
            </a:r>
            <a:r>
              <a:rPr lang="ru-RU" sz="1400" dirty="0" err="1"/>
              <a:t>ціни</a:t>
            </a:r>
            <a:r>
              <a:rPr lang="ru-RU" sz="1400" dirty="0"/>
              <a:t> </a:t>
            </a:r>
            <a:r>
              <a:rPr lang="ru-RU" sz="1400" dirty="0" err="1"/>
              <a:t>рівноваги</a:t>
            </a:r>
            <a:r>
              <a:rPr lang="ru-RU" sz="1400" dirty="0"/>
              <a:t>. 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державна</a:t>
            </a:r>
            <a:r>
              <a:rPr lang="ru-RU" sz="1400" dirty="0"/>
              <a:t> </a:t>
            </a:r>
            <a:r>
              <a:rPr lang="ru-RU" sz="1400" dirty="0" err="1"/>
              <a:t>ціна</a:t>
            </a:r>
            <a:r>
              <a:rPr lang="ru-RU" sz="1400" dirty="0"/>
              <a:t> є </a:t>
            </a:r>
            <a:r>
              <a:rPr lang="ru-RU" sz="1400" dirty="0" err="1"/>
              <a:t>нижчою</a:t>
            </a:r>
            <a:r>
              <a:rPr lang="ru-RU" sz="1400" dirty="0"/>
              <a:t> за </a:t>
            </a:r>
            <a:r>
              <a:rPr lang="ru-RU" sz="1400" dirty="0" err="1"/>
              <a:t>рівноважну</a:t>
            </a:r>
            <a:r>
              <a:rPr lang="ru-RU" sz="1400" dirty="0"/>
              <a:t>, </a:t>
            </a:r>
            <a:r>
              <a:rPr lang="ru-RU" sz="1400" dirty="0" err="1"/>
              <a:t>зникають</a:t>
            </a:r>
            <a:r>
              <a:rPr lang="ru-RU" sz="1400" dirty="0"/>
              <a:t> </a:t>
            </a:r>
            <a:r>
              <a:rPr lang="ru-RU" sz="1400" dirty="0" err="1"/>
              <a:t>стимули</a:t>
            </a:r>
            <a:r>
              <a:rPr lang="ru-RU" sz="1400" dirty="0"/>
              <a:t> для </a:t>
            </a:r>
            <a:r>
              <a:rPr lang="ru-RU" sz="1400" dirty="0" err="1"/>
              <a:t>збільшення</a:t>
            </a:r>
            <a:r>
              <a:rPr lang="ru-RU" sz="1400" dirty="0"/>
              <a:t> </a:t>
            </a:r>
            <a:r>
              <a:rPr lang="ru-RU" sz="1400" dirty="0" err="1"/>
              <a:t>кількості</a:t>
            </a:r>
            <a:r>
              <a:rPr lang="ru-RU" sz="1400" dirty="0"/>
              <a:t> та </a:t>
            </a:r>
            <a:r>
              <a:rPr lang="ru-RU" sz="1400" dirty="0" err="1"/>
              <a:t>підвищення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/>
              <a:t>товарів</a:t>
            </a:r>
            <a:r>
              <a:rPr lang="ru-RU" sz="1400" dirty="0"/>
              <a:t>. </a:t>
            </a:r>
            <a:r>
              <a:rPr lang="ru-RU" sz="1400" dirty="0" err="1"/>
              <a:t>Наслідком</a:t>
            </a:r>
            <a:r>
              <a:rPr lang="ru-RU" sz="1400" dirty="0"/>
              <a:t> </a:t>
            </a:r>
            <a:r>
              <a:rPr lang="ru-RU" sz="1400" dirty="0" err="1"/>
              <a:t>цього</a:t>
            </a:r>
            <a:r>
              <a:rPr lang="ru-RU" sz="1400" dirty="0"/>
              <a:t> є </a:t>
            </a:r>
            <a:r>
              <a:rPr lang="ru-RU" sz="1400" dirty="0" err="1"/>
              <a:t>виникнення</a:t>
            </a:r>
            <a:r>
              <a:rPr lang="ru-RU" sz="1400" dirty="0"/>
              <a:t> </a:t>
            </a:r>
            <a:r>
              <a:rPr lang="ru-RU" sz="1400" dirty="0" err="1"/>
              <a:t>дефіциту</a:t>
            </a:r>
            <a:r>
              <a:rPr lang="ru-RU" sz="1400" dirty="0"/>
              <a:t> та </a:t>
            </a:r>
            <a:r>
              <a:rPr lang="ru-RU" sz="1400" dirty="0" err="1"/>
              <a:t>збільшення</a:t>
            </a:r>
            <a:r>
              <a:rPr lang="ru-RU" sz="1400" dirty="0"/>
              <a:t> </a:t>
            </a:r>
            <a:r>
              <a:rPr lang="ru-RU" sz="1400" dirty="0" err="1"/>
              <a:t>негрошових</a:t>
            </a:r>
            <a:r>
              <a:rPr lang="ru-RU" sz="1400" dirty="0"/>
              <a:t> </a:t>
            </a:r>
            <a:r>
              <a:rPr lang="ru-RU" sz="1400" dirty="0" err="1"/>
              <a:t>витрат</a:t>
            </a:r>
            <a:r>
              <a:rPr lang="ru-RU" sz="1400" dirty="0"/>
              <a:t> </a:t>
            </a:r>
            <a:r>
              <a:rPr lang="ru-RU" sz="1400" dirty="0" err="1"/>
              <a:t>споживачів</a:t>
            </a:r>
            <a:r>
              <a:rPr lang="ru-RU" sz="1400" dirty="0"/>
              <a:t> (див. рис</a:t>
            </a:r>
            <a:r>
              <a:rPr lang="ru-RU" sz="1400" dirty="0" smtClean="0"/>
              <a:t>.).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 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/>
              <a:t>держава </a:t>
            </a:r>
            <a:r>
              <a:rPr lang="ru-RU" sz="1400" dirty="0" err="1"/>
              <a:t>встановлює</a:t>
            </a:r>
            <a:r>
              <a:rPr lang="ru-RU" sz="1400" dirty="0"/>
              <a:t> </a:t>
            </a:r>
            <a:r>
              <a:rPr lang="ru-RU" sz="1400" dirty="0" err="1"/>
              <a:t>ціни</a:t>
            </a:r>
            <a:r>
              <a:rPr lang="ru-RU" sz="1400" dirty="0"/>
              <a:t> на </a:t>
            </a:r>
            <a:r>
              <a:rPr lang="ru-RU" sz="1400" dirty="0" err="1"/>
              <a:t>рівні</a:t>
            </a:r>
            <a:r>
              <a:rPr lang="ru-RU" sz="1400" dirty="0"/>
              <a:t>, </a:t>
            </a:r>
            <a:r>
              <a:rPr lang="ru-RU" sz="1400" dirty="0" err="1"/>
              <a:t>нижчому</a:t>
            </a:r>
            <a:r>
              <a:rPr lang="ru-RU" sz="1400" dirty="0"/>
              <a:t> за </a:t>
            </a:r>
            <a:r>
              <a:rPr lang="ru-RU" sz="1400" dirty="0" err="1"/>
              <a:t>рівноважний</a:t>
            </a:r>
            <a:r>
              <a:rPr lang="ru-RU" sz="1400" dirty="0"/>
              <a:t> (</a:t>
            </a:r>
            <a:r>
              <a:rPr lang="en-US" sz="1400" dirty="0"/>
              <a:t>P2 &lt; </a:t>
            </a:r>
            <a:r>
              <a:rPr lang="en-US" sz="1400" dirty="0" err="1"/>
              <a:t>Pe</a:t>
            </a:r>
            <a:r>
              <a:rPr lang="en-US" sz="1400" dirty="0"/>
              <a:t>), </a:t>
            </a:r>
            <a:r>
              <a:rPr lang="ru-RU" sz="1400" dirty="0"/>
              <a:t>то </a:t>
            </a:r>
            <a:r>
              <a:rPr lang="ru-RU" sz="1400" dirty="0" err="1"/>
              <a:t>виникає</a:t>
            </a:r>
            <a:r>
              <a:rPr lang="ru-RU" sz="1400" dirty="0"/>
              <a:t> </a:t>
            </a:r>
            <a:r>
              <a:rPr lang="ru-RU" sz="1400" dirty="0" err="1"/>
              <a:t>дефіцит</a:t>
            </a:r>
            <a:r>
              <a:rPr lang="ru-RU" sz="1400" dirty="0"/>
              <a:t> у </a:t>
            </a:r>
            <a:r>
              <a:rPr lang="ru-RU" sz="1400" dirty="0" err="1"/>
              <a:t>розмірі</a:t>
            </a:r>
            <a:r>
              <a:rPr lang="ru-RU" sz="1400" dirty="0"/>
              <a:t> (</a:t>
            </a:r>
            <a:r>
              <a:rPr lang="en-US" sz="1400" dirty="0"/>
              <a:t>Q2–Q1). </a:t>
            </a:r>
            <a:r>
              <a:rPr lang="ru-RU" sz="1400" dirty="0"/>
              <a:t>За </a:t>
            </a:r>
            <a:r>
              <a:rPr lang="ru-RU" sz="1400" dirty="0" err="1"/>
              <a:t>ціною</a:t>
            </a:r>
            <a:r>
              <a:rPr lang="ru-RU" sz="1400" dirty="0"/>
              <a:t> </a:t>
            </a:r>
            <a:r>
              <a:rPr lang="en-US" sz="1400" dirty="0"/>
              <a:t>P2 </a:t>
            </a:r>
            <a:r>
              <a:rPr lang="ru-RU" sz="1400" dirty="0" err="1"/>
              <a:t>покупці</a:t>
            </a:r>
            <a:r>
              <a:rPr lang="ru-RU" sz="1400" dirty="0"/>
              <a:t> </a:t>
            </a:r>
            <a:r>
              <a:rPr lang="ru-RU" sz="1400" dirty="0" err="1"/>
              <a:t>згодні</a:t>
            </a:r>
            <a:r>
              <a:rPr lang="ru-RU" sz="1400" dirty="0"/>
              <a:t> </a:t>
            </a:r>
            <a:r>
              <a:rPr lang="ru-RU" sz="1400" dirty="0" err="1"/>
              <a:t>купити</a:t>
            </a:r>
            <a:r>
              <a:rPr lang="ru-RU" sz="1400" dirty="0"/>
              <a:t> </a:t>
            </a:r>
            <a:r>
              <a:rPr lang="en-US" sz="1400" dirty="0"/>
              <a:t>Q2 </a:t>
            </a:r>
            <a:r>
              <a:rPr lang="ru-RU" sz="1400" dirty="0" err="1"/>
              <a:t>товарів</a:t>
            </a:r>
            <a:r>
              <a:rPr lang="ru-RU" sz="1400" dirty="0"/>
              <a:t>, а </a:t>
            </a:r>
            <a:r>
              <a:rPr lang="ru-RU" sz="1400" dirty="0" err="1"/>
              <a:t>продавці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продати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en-US" sz="1400" dirty="0"/>
              <a:t>Q1. </a:t>
            </a:r>
            <a:r>
              <a:rPr lang="ru-RU" sz="1400" dirty="0"/>
              <a:t>У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обсяг</a:t>
            </a:r>
            <a:r>
              <a:rPr lang="ru-RU" sz="1400" dirty="0"/>
              <a:t> </a:t>
            </a:r>
            <a:r>
              <a:rPr lang="ru-RU" sz="1400" dirty="0" err="1"/>
              <a:t>реалізованої</a:t>
            </a:r>
            <a:r>
              <a:rPr lang="ru-RU" sz="1400" dirty="0"/>
              <a:t> </a:t>
            </a:r>
            <a:r>
              <a:rPr lang="ru-RU" sz="1400" dirty="0" err="1"/>
              <a:t>продукції</a:t>
            </a:r>
            <a:r>
              <a:rPr lang="ru-RU" sz="1400" dirty="0"/>
              <a:t> </a:t>
            </a:r>
            <a:r>
              <a:rPr lang="ru-RU" sz="1400" dirty="0" err="1"/>
              <a:t>дорівнює</a:t>
            </a:r>
            <a:r>
              <a:rPr lang="ru-RU" sz="1400" dirty="0"/>
              <a:t> </a:t>
            </a:r>
            <a:r>
              <a:rPr lang="en-US" sz="1400" dirty="0"/>
              <a:t>P2  Q1 (</a:t>
            </a:r>
            <a:r>
              <a:rPr lang="ru-RU" sz="1400" dirty="0" err="1"/>
              <a:t>площа</a:t>
            </a:r>
            <a:r>
              <a:rPr lang="ru-RU" sz="1400" dirty="0"/>
              <a:t> </a:t>
            </a:r>
            <a:r>
              <a:rPr lang="ru-RU" sz="1400" dirty="0" err="1"/>
              <a:t>прямокутника</a:t>
            </a:r>
            <a:r>
              <a:rPr lang="ru-RU" sz="1400" dirty="0"/>
              <a:t> О </a:t>
            </a:r>
            <a:r>
              <a:rPr lang="en-US" sz="1400" dirty="0"/>
              <a:t>P2 A Q1). </a:t>
            </a:r>
            <a:r>
              <a:rPr lang="ru-RU" sz="1400" dirty="0"/>
              <a:t>Але реальна </a:t>
            </a:r>
            <a:r>
              <a:rPr lang="ru-RU" sz="1400" dirty="0" err="1"/>
              <a:t>ціна</a:t>
            </a:r>
            <a:r>
              <a:rPr lang="ru-RU" sz="1400" dirty="0"/>
              <a:t> при </a:t>
            </a:r>
            <a:r>
              <a:rPr lang="ru-RU" sz="1400" dirty="0" err="1"/>
              <a:t>виробництві</a:t>
            </a:r>
            <a:r>
              <a:rPr lang="ru-RU" sz="1400" dirty="0"/>
              <a:t> </a:t>
            </a:r>
            <a:r>
              <a:rPr lang="en-US" sz="1400" dirty="0"/>
              <a:t>Q1 </a:t>
            </a:r>
            <a:r>
              <a:rPr lang="ru-RU" sz="1400" dirty="0" err="1"/>
              <a:t>дорівнює</a:t>
            </a:r>
            <a:r>
              <a:rPr lang="ru-RU" sz="1400" dirty="0"/>
              <a:t> </a:t>
            </a:r>
            <a:r>
              <a:rPr lang="en-US" sz="1400" dirty="0"/>
              <a:t>P1. </a:t>
            </a:r>
            <a:r>
              <a:rPr lang="ru-RU" sz="1400" dirty="0"/>
              <a:t>В </a:t>
            </a:r>
            <a:r>
              <a:rPr lang="ru-RU" sz="1400" dirty="0" err="1"/>
              <a:t>умовах</a:t>
            </a:r>
            <a:r>
              <a:rPr lang="ru-RU" sz="1400" dirty="0"/>
              <a:t> </a:t>
            </a:r>
            <a:r>
              <a:rPr lang="ru-RU" sz="1400" dirty="0" err="1"/>
              <a:t>дефіциту</a:t>
            </a:r>
            <a:r>
              <a:rPr lang="ru-RU" sz="1400" dirty="0"/>
              <a:t> </a:t>
            </a:r>
            <a:r>
              <a:rPr lang="ru-RU" sz="1400" dirty="0" err="1"/>
              <a:t>виникнуть</a:t>
            </a:r>
            <a:r>
              <a:rPr lang="ru-RU" sz="1400" dirty="0"/>
              <a:t> </a:t>
            </a:r>
            <a:r>
              <a:rPr lang="ru-RU" sz="1400" dirty="0" err="1"/>
              <a:t>черги</a:t>
            </a:r>
            <a:r>
              <a:rPr lang="ru-RU" sz="1400" dirty="0"/>
              <a:t> і </a:t>
            </a:r>
            <a:r>
              <a:rPr lang="ru-RU" sz="1400" dirty="0" err="1"/>
              <a:t>повна</a:t>
            </a:r>
            <a:r>
              <a:rPr lang="ru-RU" sz="1400" dirty="0"/>
              <a:t> </a:t>
            </a:r>
            <a:r>
              <a:rPr lang="ru-RU" sz="1400" dirty="0" err="1"/>
              <a:t>ціна</a:t>
            </a:r>
            <a:r>
              <a:rPr lang="ru-RU" sz="1400" dirty="0"/>
              <a:t> буде </a:t>
            </a:r>
            <a:r>
              <a:rPr lang="ru-RU" sz="1400" dirty="0" err="1"/>
              <a:t>дорівнювати</a:t>
            </a:r>
            <a:r>
              <a:rPr lang="ru-RU" sz="1400" dirty="0"/>
              <a:t>: </a:t>
            </a:r>
          </a:p>
          <a:p>
            <a:r>
              <a:rPr lang="en-US" sz="1400" dirty="0"/>
              <a:t>P = P2 + </a:t>
            </a:r>
            <a:r>
              <a:rPr lang="en-US" sz="1400" dirty="0" smtClean="0"/>
              <a:t>W*T</a:t>
            </a:r>
            <a:r>
              <a:rPr lang="uk-UA" sz="1400" dirty="0" smtClean="0"/>
              <a:t>     </a:t>
            </a:r>
            <a:r>
              <a:rPr lang="en-US" sz="1400" dirty="0" smtClean="0"/>
              <a:t> </a:t>
            </a:r>
            <a:r>
              <a:rPr lang="ru-RU" sz="1400" dirty="0"/>
              <a:t>де, Р – реальна </a:t>
            </a:r>
            <a:r>
              <a:rPr lang="ru-RU" sz="1400" dirty="0" err="1"/>
              <a:t>повна</a:t>
            </a:r>
            <a:r>
              <a:rPr lang="ru-RU" sz="1400" dirty="0"/>
              <a:t> </a:t>
            </a:r>
            <a:r>
              <a:rPr lang="ru-RU" sz="1400" dirty="0" err="1"/>
              <a:t>ціна</a:t>
            </a:r>
            <a:r>
              <a:rPr lang="ru-RU" sz="1400" dirty="0" smtClean="0"/>
              <a:t>;  </a:t>
            </a:r>
            <a:r>
              <a:rPr lang="en-US" sz="1400" dirty="0"/>
              <a:t>P2 – </a:t>
            </a:r>
            <a:r>
              <a:rPr lang="ru-RU" sz="1400" dirty="0" err="1"/>
              <a:t>законодавчо</a:t>
            </a:r>
            <a:r>
              <a:rPr lang="ru-RU" sz="1400" dirty="0"/>
              <a:t> </a:t>
            </a:r>
            <a:r>
              <a:rPr lang="ru-RU" sz="1400" dirty="0" err="1"/>
              <a:t>встановлена</a:t>
            </a:r>
            <a:r>
              <a:rPr lang="ru-RU" sz="1400" dirty="0"/>
              <a:t> </a:t>
            </a:r>
            <a:r>
              <a:rPr lang="ru-RU" sz="1400" dirty="0" err="1"/>
              <a:t>ціна</a:t>
            </a:r>
            <a:r>
              <a:rPr lang="ru-RU" sz="1400" dirty="0"/>
              <a:t>; </a:t>
            </a:r>
            <a:r>
              <a:rPr lang="ru-RU" sz="1400" dirty="0" smtClean="0"/>
              <a:t>  </a:t>
            </a:r>
            <a:r>
              <a:rPr lang="en-US" sz="1400" dirty="0"/>
              <a:t>w – </a:t>
            </a:r>
            <a:r>
              <a:rPr lang="ru-RU" sz="1400" dirty="0" err="1"/>
              <a:t>часова</a:t>
            </a:r>
            <a:r>
              <a:rPr lang="ru-RU" sz="1400" dirty="0"/>
              <a:t> ставка </a:t>
            </a:r>
            <a:r>
              <a:rPr lang="ru-RU" sz="1400" dirty="0" err="1"/>
              <a:t>заробітної</a:t>
            </a:r>
            <a:r>
              <a:rPr lang="ru-RU" sz="1400" dirty="0"/>
              <a:t> плати</a:t>
            </a:r>
            <a:r>
              <a:rPr lang="ru-RU" sz="1400" dirty="0" smtClean="0"/>
              <a:t>;   </a:t>
            </a:r>
            <a:r>
              <a:rPr lang="en-US" sz="1400" dirty="0"/>
              <a:t>t – </a:t>
            </a:r>
            <a:r>
              <a:rPr lang="ru-RU" sz="1400" dirty="0"/>
              <a:t>час, </a:t>
            </a:r>
            <a:r>
              <a:rPr lang="ru-RU" sz="1400" dirty="0" err="1"/>
              <a:t>витрачений</a:t>
            </a:r>
            <a:r>
              <a:rPr lang="ru-RU" sz="1400" dirty="0"/>
              <a:t> у </a:t>
            </a:r>
            <a:r>
              <a:rPr lang="ru-RU" sz="1400" dirty="0" err="1"/>
              <a:t>чергах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заможні</a:t>
            </a:r>
            <a:r>
              <a:rPr lang="ru-RU" sz="1400" dirty="0"/>
              <a:t> </a:t>
            </a:r>
            <a:r>
              <a:rPr lang="ru-RU" sz="1400" dirty="0" err="1"/>
              <a:t>громадяни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прагнути</a:t>
            </a:r>
            <a:r>
              <a:rPr lang="ru-RU" sz="1400" dirty="0"/>
              <a:t> </a:t>
            </a:r>
            <a:r>
              <a:rPr lang="ru-RU" sz="1400" dirty="0" err="1"/>
              <a:t>обійти</a:t>
            </a:r>
            <a:r>
              <a:rPr lang="ru-RU" sz="1400" dirty="0"/>
              <a:t> </a:t>
            </a:r>
            <a:r>
              <a:rPr lang="ru-RU" sz="1400" dirty="0" err="1"/>
              <a:t>чергу</a:t>
            </a:r>
            <a:r>
              <a:rPr lang="ru-RU" sz="1400" dirty="0"/>
              <a:t>, </a:t>
            </a:r>
            <a:r>
              <a:rPr lang="ru-RU" sz="1400" dirty="0" err="1"/>
              <a:t>знаходячи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економні</a:t>
            </a:r>
            <a:r>
              <a:rPr lang="ru-RU" sz="1400" dirty="0"/>
              <a:t> (з </a:t>
            </a:r>
            <a:r>
              <a:rPr lang="ru-RU" sz="1400" dirty="0" err="1"/>
              <a:t>їх</a:t>
            </a:r>
            <a:r>
              <a:rPr lang="ru-RU" sz="1400" dirty="0"/>
              <a:t> точки </a:t>
            </a:r>
            <a:r>
              <a:rPr lang="ru-RU" sz="1400" dirty="0" err="1"/>
              <a:t>зору</a:t>
            </a:r>
            <a:r>
              <a:rPr lang="ru-RU" sz="1400" dirty="0"/>
              <a:t>) шляхи </a:t>
            </a:r>
            <a:r>
              <a:rPr lang="ru-RU" sz="1400" dirty="0" err="1"/>
              <a:t>придбання</a:t>
            </a:r>
            <a:r>
              <a:rPr lang="ru-RU" sz="1400" dirty="0"/>
              <a:t> товару.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призведе</a:t>
            </a:r>
            <a:r>
              <a:rPr lang="ru-RU" sz="1400" dirty="0"/>
              <a:t> до </a:t>
            </a:r>
            <a:r>
              <a:rPr lang="ru-RU" sz="1400" dirty="0" err="1"/>
              <a:t>зростання</a:t>
            </a:r>
            <a:r>
              <a:rPr lang="ru-RU" sz="1400" dirty="0"/>
              <a:t> </a:t>
            </a:r>
            <a:r>
              <a:rPr lang="ru-RU" sz="1400" dirty="0" err="1"/>
              <a:t>ціни</a:t>
            </a:r>
            <a:r>
              <a:rPr lang="ru-RU" sz="1400" dirty="0"/>
              <a:t> з </a:t>
            </a:r>
            <a:r>
              <a:rPr lang="en-US" sz="1400" dirty="0"/>
              <a:t>P2 </a:t>
            </a:r>
            <a:r>
              <a:rPr lang="ru-RU" sz="1400" dirty="0"/>
              <a:t>до Р1. </a:t>
            </a:r>
            <a:r>
              <a:rPr lang="ru-RU" sz="1400" dirty="0" err="1"/>
              <a:t>Додаткові</a:t>
            </a:r>
            <a:r>
              <a:rPr lang="ru-RU" sz="1400" dirty="0"/>
              <a:t> </a:t>
            </a:r>
            <a:r>
              <a:rPr lang="ru-RU" sz="1400" dirty="0" err="1"/>
              <a:t>витрати</a:t>
            </a:r>
            <a:r>
              <a:rPr lang="ru-RU" sz="1400" dirty="0"/>
              <a:t> </a:t>
            </a:r>
            <a:r>
              <a:rPr lang="ru-RU" sz="1400" dirty="0" err="1"/>
              <a:t>залишаться</a:t>
            </a:r>
            <a:r>
              <a:rPr lang="ru-RU" sz="1400" dirty="0"/>
              <a:t> в </a:t>
            </a:r>
            <a:r>
              <a:rPr lang="ru-RU" sz="1400" dirty="0" err="1"/>
              <a:t>сфері</a:t>
            </a:r>
            <a:r>
              <a:rPr lang="ru-RU" sz="1400" dirty="0"/>
              <a:t> </a:t>
            </a:r>
            <a:r>
              <a:rPr lang="ru-RU" sz="1400" dirty="0" err="1"/>
              <a:t>торгівлі</a:t>
            </a:r>
            <a:r>
              <a:rPr lang="ru-RU" sz="1400" dirty="0"/>
              <a:t>, так і не </a:t>
            </a:r>
            <a:r>
              <a:rPr lang="ru-RU" sz="1400" dirty="0" err="1"/>
              <a:t>дійшовши</a:t>
            </a:r>
            <a:r>
              <a:rPr lang="ru-RU" sz="1400" dirty="0"/>
              <a:t> до </a:t>
            </a:r>
            <a:r>
              <a:rPr lang="ru-RU" sz="1400" dirty="0" err="1"/>
              <a:t>виробника</a:t>
            </a:r>
            <a:r>
              <a:rPr lang="ru-RU" sz="1400" dirty="0"/>
              <a:t>. Тому вони </a:t>
            </a:r>
            <a:r>
              <a:rPr lang="ru-RU" sz="1400" dirty="0" err="1"/>
              <a:t>стануть</a:t>
            </a:r>
            <a:r>
              <a:rPr lang="ru-RU" sz="1400" dirty="0"/>
              <a:t> </a:t>
            </a:r>
            <a:r>
              <a:rPr lang="ru-RU" sz="1400" dirty="0" err="1"/>
              <a:t>мертвими</a:t>
            </a:r>
            <a:r>
              <a:rPr lang="ru-RU" sz="1400" dirty="0"/>
              <a:t> </a:t>
            </a:r>
            <a:r>
              <a:rPr lang="ru-RU" sz="1400" dirty="0" err="1"/>
              <a:t>витратами</a:t>
            </a:r>
            <a:r>
              <a:rPr lang="ru-RU" sz="1400" dirty="0"/>
              <a:t> (</a:t>
            </a:r>
            <a:r>
              <a:rPr lang="en-US" sz="1400" dirty="0" err="1"/>
              <a:t>deadweiqht</a:t>
            </a:r>
            <a:r>
              <a:rPr lang="en-US" sz="1400" dirty="0"/>
              <a:t>), </a:t>
            </a:r>
            <a:r>
              <a:rPr lang="ru-RU" sz="1400" dirty="0"/>
              <a:t>так як не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стимулювати</a:t>
            </a:r>
            <a:r>
              <a:rPr lang="ru-RU" sz="1400" dirty="0"/>
              <a:t> </a:t>
            </a:r>
            <a:r>
              <a:rPr lang="ru-RU" sz="1400" dirty="0" err="1"/>
              <a:t>господарюючих</a:t>
            </a:r>
            <a:r>
              <a:rPr lang="ru-RU" sz="1400" dirty="0"/>
              <a:t> </a:t>
            </a:r>
            <a:r>
              <a:rPr lang="ru-RU" sz="1400" dirty="0" err="1"/>
              <a:t>суб’єктів</a:t>
            </a:r>
            <a:r>
              <a:rPr lang="ru-RU" sz="1400" dirty="0"/>
              <a:t> </a:t>
            </a:r>
            <a:r>
              <a:rPr lang="ru-RU" sz="1400" dirty="0" err="1"/>
              <a:t>ефективніше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. </a:t>
            </a:r>
          </a:p>
          <a:p>
            <a:endParaRPr lang="ru-RU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23312"/>
            <a:ext cx="6192688" cy="2025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08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35280" cy="293833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err="1"/>
              <a:t>Відкрита</a:t>
            </a:r>
            <a:r>
              <a:rPr lang="ru-RU" sz="1800" b="1" dirty="0"/>
              <a:t> </a:t>
            </a:r>
            <a:r>
              <a:rPr lang="ru-RU" sz="1800" b="1" dirty="0" err="1"/>
              <a:t>інфляція</a:t>
            </a:r>
            <a:r>
              <a:rPr lang="ru-RU" sz="1800" b="1" dirty="0"/>
              <a:t> </a:t>
            </a:r>
            <a:r>
              <a:rPr lang="ru-RU" sz="1800" dirty="0" err="1"/>
              <a:t>приймає</a:t>
            </a:r>
            <a:r>
              <a:rPr lang="ru-RU" sz="1800" dirty="0"/>
              <a:t> </a:t>
            </a:r>
            <a:r>
              <a:rPr lang="ru-RU" sz="1800" dirty="0" err="1"/>
              <a:t>різні</a:t>
            </a:r>
            <a:r>
              <a:rPr lang="ru-RU" sz="1800" dirty="0"/>
              <a:t> </a:t>
            </a:r>
            <a:r>
              <a:rPr lang="ru-RU" sz="1800" b="1" dirty="0" err="1"/>
              <a:t>форми</a:t>
            </a:r>
            <a:r>
              <a:rPr lang="ru-RU" sz="1800" b="1" dirty="0"/>
              <a:t>:</a:t>
            </a:r>
            <a:r>
              <a:rPr lang="ru-RU" sz="1800" dirty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err="1" smtClean="0"/>
              <a:t>повзучу</a:t>
            </a:r>
            <a:r>
              <a:rPr lang="ru-RU" sz="1800" dirty="0" smtClean="0"/>
              <a:t> </a:t>
            </a:r>
            <a:r>
              <a:rPr lang="ru-RU" sz="1800" dirty="0"/>
              <a:t>(коли </a:t>
            </a:r>
            <a:r>
              <a:rPr lang="ru-RU" sz="1800" dirty="0" err="1"/>
              <a:t>ціни</a:t>
            </a:r>
            <a:r>
              <a:rPr lang="ru-RU" sz="1800" dirty="0"/>
              <a:t> </a:t>
            </a:r>
            <a:r>
              <a:rPr lang="ru-RU" sz="1800" dirty="0" err="1"/>
              <a:t>змінюються</a:t>
            </a:r>
            <a:r>
              <a:rPr lang="ru-RU" sz="1800" dirty="0"/>
              <a:t> </a:t>
            </a:r>
            <a:r>
              <a:rPr lang="ru-RU" sz="1800" dirty="0" err="1"/>
              <a:t>повільно</a:t>
            </a:r>
            <a:r>
              <a:rPr lang="ru-RU" sz="1800" dirty="0"/>
              <a:t> – до 10 % в </a:t>
            </a:r>
            <a:r>
              <a:rPr lang="ru-RU" sz="1800" dirty="0" err="1"/>
              <a:t>рік</a:t>
            </a:r>
            <a:r>
              <a:rPr lang="ru-RU" sz="1800" dirty="0"/>
              <a:t>),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err="1" smtClean="0"/>
              <a:t>галопуючу</a:t>
            </a:r>
            <a:r>
              <a:rPr lang="ru-RU" sz="1800" dirty="0" smtClean="0"/>
              <a:t> </a:t>
            </a:r>
            <a:r>
              <a:rPr lang="ru-RU" sz="1800" dirty="0"/>
              <a:t>(коли </a:t>
            </a:r>
            <a:r>
              <a:rPr lang="ru-RU" sz="1800" dirty="0" err="1"/>
              <a:t>зростання</a:t>
            </a:r>
            <a:r>
              <a:rPr lang="ru-RU" sz="1800" dirty="0"/>
              <a:t> </a:t>
            </a:r>
            <a:r>
              <a:rPr lang="ru-RU" sz="1800" dirty="0" err="1"/>
              <a:t>цін</a:t>
            </a:r>
            <a:r>
              <a:rPr lang="ru-RU" sz="1800" dirty="0"/>
              <a:t> </a:t>
            </a:r>
            <a:r>
              <a:rPr lang="ru-RU" sz="1800" dirty="0" err="1"/>
              <a:t>набуває</a:t>
            </a:r>
            <a:r>
              <a:rPr lang="ru-RU" sz="1800" dirty="0"/>
              <a:t> </a:t>
            </a:r>
            <a:r>
              <a:rPr lang="ru-RU" sz="1800" dirty="0" err="1"/>
              <a:t>стрімкого</a:t>
            </a:r>
            <a:r>
              <a:rPr lang="ru-RU" sz="1800" dirty="0"/>
              <a:t> характеру</a:t>
            </a:r>
            <a:r>
              <a:rPr lang="ru-RU" sz="1800" dirty="0" smtClean="0"/>
              <a:t>)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/>
              <a:t>і форму </a:t>
            </a:r>
            <a:r>
              <a:rPr lang="ru-RU" sz="1800" b="1" dirty="0" err="1"/>
              <a:t>гіперінфляції</a:t>
            </a:r>
            <a:r>
              <a:rPr lang="ru-RU" sz="1800" b="1" dirty="0"/>
              <a:t> </a:t>
            </a:r>
            <a:r>
              <a:rPr lang="ru-RU" sz="1800" dirty="0"/>
              <a:t>(</a:t>
            </a:r>
            <a:r>
              <a:rPr lang="ru-RU" sz="1800" dirty="0" err="1"/>
              <a:t>зростання</a:t>
            </a:r>
            <a:r>
              <a:rPr lang="ru-RU" sz="1800" dirty="0"/>
              <a:t> </a:t>
            </a:r>
            <a:r>
              <a:rPr lang="ru-RU" sz="1800" dirty="0" err="1"/>
              <a:t>цін</a:t>
            </a:r>
            <a:r>
              <a:rPr lang="ru-RU" sz="1800" dirty="0"/>
              <a:t> </a:t>
            </a:r>
            <a:r>
              <a:rPr lang="ru-RU" sz="1800" dirty="0" err="1"/>
              <a:t>складає</a:t>
            </a:r>
            <a:r>
              <a:rPr lang="ru-RU" sz="1800" dirty="0"/>
              <a:t> </a:t>
            </a:r>
            <a:r>
              <a:rPr lang="ru-RU" sz="1800" dirty="0" err="1"/>
              <a:t>зазвичай</a:t>
            </a:r>
            <a:r>
              <a:rPr lang="ru-RU" sz="1800" dirty="0"/>
              <a:t> </a:t>
            </a:r>
            <a:r>
              <a:rPr lang="ru-RU" sz="1800" dirty="0" err="1"/>
              <a:t>більше</a:t>
            </a:r>
            <a:r>
              <a:rPr lang="ru-RU" sz="1800" dirty="0"/>
              <a:t> 1000 % на </a:t>
            </a:r>
            <a:r>
              <a:rPr lang="ru-RU" sz="1800" dirty="0" err="1"/>
              <a:t>рік</a:t>
            </a:r>
            <a:r>
              <a:rPr lang="ru-RU" sz="1800" dirty="0"/>
              <a:t>), яка </a:t>
            </a:r>
            <a:r>
              <a:rPr lang="ru-RU" sz="1800" dirty="0" err="1"/>
              <a:t>призводить</a:t>
            </a:r>
            <a:r>
              <a:rPr lang="ru-RU" sz="1800" dirty="0"/>
              <a:t> в </a:t>
            </a:r>
            <a:r>
              <a:rPr lang="ru-RU" sz="1800" dirty="0" err="1"/>
              <a:t>кінцевому</a:t>
            </a:r>
            <a:r>
              <a:rPr lang="ru-RU" sz="1800" dirty="0"/>
              <a:t> </a:t>
            </a:r>
            <a:r>
              <a:rPr lang="ru-RU" sz="1800" dirty="0" err="1"/>
              <a:t>результаті</a:t>
            </a:r>
            <a:r>
              <a:rPr lang="ru-RU" sz="1800" dirty="0"/>
              <a:t> до </a:t>
            </a:r>
            <a:r>
              <a:rPr lang="ru-RU" sz="1800" dirty="0" err="1"/>
              <a:t>повного</a:t>
            </a:r>
            <a:r>
              <a:rPr lang="ru-RU" sz="1800" dirty="0"/>
              <a:t> </a:t>
            </a:r>
            <a:r>
              <a:rPr lang="ru-RU" sz="1800" dirty="0" err="1"/>
              <a:t>розладу</a:t>
            </a:r>
            <a:r>
              <a:rPr lang="ru-RU" sz="1800" dirty="0"/>
              <a:t> грошового </a:t>
            </a:r>
            <a:r>
              <a:rPr lang="ru-RU" sz="1800" dirty="0" err="1"/>
              <a:t>обігу</a:t>
            </a:r>
            <a:r>
              <a:rPr lang="ru-RU" sz="1800" dirty="0"/>
              <a:t>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Гіперінфляція</a:t>
            </a:r>
            <a:r>
              <a:rPr lang="ru-RU" sz="1800" dirty="0" smtClean="0"/>
              <a:t> </a:t>
            </a:r>
            <a:r>
              <a:rPr lang="ru-RU" sz="1800" dirty="0" err="1"/>
              <a:t>вражала</a:t>
            </a:r>
            <a:r>
              <a:rPr lang="ru-RU" sz="1800" dirty="0"/>
              <a:t> </a:t>
            </a:r>
            <a:r>
              <a:rPr lang="ru-RU" sz="1800" dirty="0" err="1"/>
              <a:t>економіки</a:t>
            </a:r>
            <a:r>
              <a:rPr lang="ru-RU" sz="1800" dirty="0"/>
              <a:t> </a:t>
            </a:r>
            <a:r>
              <a:rPr lang="ru-RU" sz="1800" dirty="0" err="1"/>
              <a:t>багатьох</a:t>
            </a:r>
            <a:r>
              <a:rPr lang="ru-RU" sz="1800" dirty="0"/>
              <a:t> </a:t>
            </a:r>
            <a:r>
              <a:rPr lang="ru-RU" sz="1800" dirty="0" err="1"/>
              <a:t>країн</a:t>
            </a:r>
            <a:r>
              <a:rPr lang="ru-RU" sz="1800" dirty="0"/>
              <a:t>. </a:t>
            </a:r>
            <a:r>
              <a:rPr lang="ru-RU" sz="1800" dirty="0" err="1"/>
              <a:t>Потужної</a:t>
            </a:r>
            <a:r>
              <a:rPr lang="ru-RU" sz="1800" dirty="0"/>
              <a:t> </a:t>
            </a:r>
            <a:r>
              <a:rPr lang="ru-RU" sz="1800" dirty="0" err="1"/>
              <a:t>гіперінфляції</a:t>
            </a:r>
            <a:r>
              <a:rPr lang="ru-RU" sz="1800" dirty="0"/>
              <a:t> </a:t>
            </a:r>
            <a:r>
              <a:rPr lang="ru-RU" sz="1800" dirty="0" err="1"/>
              <a:t>зазнала</a:t>
            </a:r>
            <a:r>
              <a:rPr lang="ru-RU" sz="1800" dirty="0"/>
              <a:t>, </a:t>
            </a:r>
            <a:r>
              <a:rPr lang="ru-RU" sz="1800" dirty="0" err="1"/>
              <a:t>наприклад</a:t>
            </a:r>
            <a:r>
              <a:rPr lang="ru-RU" sz="1800" dirty="0"/>
              <a:t>, </a:t>
            </a:r>
            <a:r>
              <a:rPr lang="ru-RU" sz="1800" dirty="0" err="1"/>
              <a:t>Німеччина</a:t>
            </a:r>
            <a:r>
              <a:rPr lang="ru-RU" sz="1800" dirty="0"/>
              <a:t> 1920-х </a:t>
            </a:r>
            <a:r>
              <a:rPr lang="ru-RU" sz="1800" dirty="0" err="1"/>
              <a:t>рр</a:t>
            </a:r>
            <a:r>
              <a:rPr lang="ru-RU" sz="1800" dirty="0"/>
              <a:t>. У 1950–70-і роки </a:t>
            </a:r>
            <a:r>
              <a:rPr lang="ru-RU" sz="1800" dirty="0" err="1"/>
              <a:t>гіперінфляцію</a:t>
            </a:r>
            <a:r>
              <a:rPr lang="ru-RU" sz="1800" dirty="0"/>
              <a:t> пережили </a:t>
            </a:r>
            <a:r>
              <a:rPr lang="ru-RU" sz="1800" dirty="0" err="1"/>
              <a:t>багато</a:t>
            </a:r>
            <a:r>
              <a:rPr lang="ru-RU" sz="1800" dirty="0"/>
              <a:t> </a:t>
            </a:r>
            <a:r>
              <a:rPr lang="ru-RU" sz="1800" dirty="0" err="1"/>
              <a:t>країн</a:t>
            </a:r>
            <a:r>
              <a:rPr lang="ru-RU" sz="1800" dirty="0"/>
              <a:t> </a:t>
            </a:r>
            <a:r>
              <a:rPr lang="ru-RU" sz="1800" dirty="0" err="1"/>
              <a:t>Латинської</a:t>
            </a:r>
            <a:r>
              <a:rPr lang="ru-RU" sz="1800" dirty="0"/>
              <a:t> Америки, у 80-і </a:t>
            </a:r>
            <a:r>
              <a:rPr lang="ru-RU" sz="1800" dirty="0" err="1"/>
              <a:t>рр</a:t>
            </a:r>
            <a:r>
              <a:rPr lang="ru-RU" sz="1800" dirty="0"/>
              <a:t>. – </a:t>
            </a:r>
            <a:r>
              <a:rPr lang="ru-RU" sz="1800" dirty="0" err="1"/>
              <a:t>Югославія</a:t>
            </a:r>
            <a:r>
              <a:rPr lang="ru-RU" sz="1800" dirty="0"/>
              <a:t> та </a:t>
            </a:r>
            <a:r>
              <a:rPr lang="ru-RU" sz="1800" dirty="0" err="1"/>
              <a:t>Ізраїль</a:t>
            </a:r>
            <a:r>
              <a:rPr lang="ru-RU" sz="1800" dirty="0"/>
              <a:t>, на початку 90-х </a:t>
            </a:r>
            <a:r>
              <a:rPr lang="ru-RU" sz="1800" dirty="0" err="1"/>
              <a:t>рр</a:t>
            </a:r>
            <a:r>
              <a:rPr lang="ru-RU" sz="1800" dirty="0"/>
              <a:t>. – </a:t>
            </a:r>
            <a:r>
              <a:rPr lang="ru-RU" sz="1800" dirty="0" err="1"/>
              <a:t>Росія</a:t>
            </a:r>
            <a:r>
              <a:rPr lang="ru-RU" sz="1800" dirty="0"/>
              <a:t>, </a:t>
            </a:r>
            <a:r>
              <a:rPr lang="ru-RU" sz="1800" dirty="0" err="1"/>
              <a:t>Україна</a:t>
            </a:r>
            <a:r>
              <a:rPr lang="ru-RU" sz="1800" dirty="0"/>
              <a:t> та </a:t>
            </a:r>
            <a:r>
              <a:rPr lang="ru-RU" sz="1800" dirty="0" err="1"/>
              <a:t>інші</a:t>
            </a:r>
            <a:r>
              <a:rPr lang="ru-RU" sz="1800" dirty="0"/>
              <a:t> </a:t>
            </a:r>
            <a:r>
              <a:rPr lang="ru-RU" sz="1800" dirty="0" err="1"/>
              <a:t>країни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виникли</a:t>
            </a:r>
            <a:r>
              <a:rPr lang="ru-RU" sz="1800" dirty="0"/>
              <a:t> в </a:t>
            </a:r>
            <a:r>
              <a:rPr lang="ru-RU" sz="1800" dirty="0" err="1"/>
              <a:t>результаті</a:t>
            </a:r>
            <a:r>
              <a:rPr lang="ru-RU" sz="1800" dirty="0"/>
              <a:t> </a:t>
            </a:r>
            <a:r>
              <a:rPr lang="ru-RU" sz="1800" dirty="0" err="1"/>
              <a:t>розпаду</a:t>
            </a:r>
            <a:r>
              <a:rPr lang="ru-RU" sz="1800" dirty="0"/>
              <a:t> СРСР. 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6"/>
            <a:ext cx="8229600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9810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В </a:t>
            </a:r>
            <a:r>
              <a:rPr lang="ru-RU" sz="1800" dirty="0" err="1"/>
              <a:t>залежності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причин,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викликають</a:t>
            </a:r>
            <a:r>
              <a:rPr lang="ru-RU" sz="1800" dirty="0"/>
              <a:t> </a:t>
            </a:r>
            <a:r>
              <a:rPr lang="ru-RU" sz="1800" dirty="0" err="1"/>
              <a:t>інфляційні</a:t>
            </a:r>
            <a:r>
              <a:rPr lang="ru-RU" sz="1800" dirty="0"/>
              <a:t> </a:t>
            </a:r>
            <a:r>
              <a:rPr lang="ru-RU" sz="1800" dirty="0" err="1"/>
              <a:t>процеси</a:t>
            </a:r>
            <a:r>
              <a:rPr lang="ru-RU" sz="1800" dirty="0"/>
              <a:t>, </a:t>
            </a:r>
            <a:r>
              <a:rPr lang="ru-RU" sz="1800" dirty="0" err="1"/>
              <a:t>розрізняють</a:t>
            </a:r>
            <a:r>
              <a:rPr lang="ru-RU" sz="1800" dirty="0"/>
              <a:t> </a:t>
            </a:r>
            <a:r>
              <a:rPr lang="ru-RU" sz="1800" dirty="0" err="1" smtClean="0"/>
              <a:t>інфляцію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b="1" dirty="0" err="1">
                <a:solidFill>
                  <a:srgbClr val="FF0000"/>
                </a:solidFill>
              </a:rPr>
              <a:t>попиту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dirty="0"/>
              <a:t>та </a:t>
            </a:r>
            <a:r>
              <a:rPr lang="ru-RU" sz="1800" dirty="0" err="1"/>
              <a:t>інфляцію</a:t>
            </a:r>
            <a:r>
              <a:rPr lang="ru-RU" sz="1800" dirty="0"/>
              <a:t> </a:t>
            </a:r>
            <a:r>
              <a:rPr lang="ru-RU" sz="1800" b="1" dirty="0" err="1">
                <a:solidFill>
                  <a:srgbClr val="FF0000"/>
                </a:solidFill>
              </a:rPr>
              <a:t>витрат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 err="1">
                <a:solidFill>
                  <a:srgbClr val="FF0000"/>
                </a:solidFill>
              </a:rPr>
              <a:t>виробництва</a:t>
            </a:r>
            <a:r>
              <a:rPr lang="ru-RU" sz="1800" dirty="0"/>
              <a:t>. 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836712"/>
            <a:ext cx="9001000" cy="5832648"/>
          </a:xfrm>
        </p:spPr>
        <p:txBody>
          <a:bodyPr>
            <a:noAutofit/>
          </a:bodyPr>
          <a:lstStyle/>
          <a:p>
            <a:r>
              <a:rPr lang="ru-RU" sz="1800" b="1" dirty="0" err="1">
                <a:solidFill>
                  <a:srgbClr val="FF0000"/>
                </a:solidFill>
              </a:rPr>
              <a:t>Інфляція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 err="1">
                <a:solidFill>
                  <a:srgbClr val="FF0000"/>
                </a:solidFill>
              </a:rPr>
              <a:t>попиту</a:t>
            </a:r>
            <a:r>
              <a:rPr lang="ru-RU" sz="1800" b="1" dirty="0">
                <a:solidFill>
                  <a:srgbClr val="FF0000"/>
                </a:solidFill>
              </a:rPr>
              <a:t>. </a:t>
            </a:r>
            <a:r>
              <a:rPr lang="ru-RU" sz="1800" dirty="0" err="1"/>
              <a:t>Традиційно</a:t>
            </a:r>
            <a:r>
              <a:rPr lang="ru-RU" sz="1800" dirty="0"/>
              <a:t> вона </a:t>
            </a:r>
            <a:r>
              <a:rPr lang="ru-RU" sz="1800" dirty="0" err="1"/>
              <a:t>виникає</a:t>
            </a:r>
            <a:r>
              <a:rPr lang="ru-RU" sz="1800" dirty="0"/>
              <a:t> при </a:t>
            </a:r>
            <a:r>
              <a:rPr lang="ru-RU" sz="1800" dirty="0" err="1"/>
              <a:t>надмірному</a:t>
            </a:r>
            <a:r>
              <a:rPr lang="ru-RU" sz="1800" dirty="0"/>
              <a:t> </a:t>
            </a:r>
            <a:r>
              <a:rPr lang="ru-RU" sz="1800" dirty="0" err="1"/>
              <a:t>попиті</a:t>
            </a:r>
            <a:r>
              <a:rPr lang="ru-RU" sz="1800" dirty="0"/>
              <a:t>. Попит на </a:t>
            </a:r>
            <a:r>
              <a:rPr lang="ru-RU" sz="1800" dirty="0" err="1"/>
              <a:t>товари</a:t>
            </a:r>
            <a:r>
              <a:rPr lang="ru-RU" sz="1800" dirty="0"/>
              <a:t> </a:t>
            </a:r>
            <a:r>
              <a:rPr lang="ru-RU" sz="1800" dirty="0" err="1"/>
              <a:t>більший</a:t>
            </a:r>
            <a:r>
              <a:rPr lang="ru-RU" sz="1800" dirty="0"/>
              <a:t>, </a:t>
            </a:r>
            <a:r>
              <a:rPr lang="ru-RU" sz="1800" dirty="0" err="1"/>
              <a:t>ніж</a:t>
            </a:r>
            <a:r>
              <a:rPr lang="ru-RU" sz="1800" dirty="0"/>
              <a:t> </a:t>
            </a:r>
            <a:r>
              <a:rPr lang="ru-RU" sz="1800" dirty="0" err="1"/>
              <a:t>пропозиція</a:t>
            </a:r>
            <a:r>
              <a:rPr lang="ru-RU" sz="1800" dirty="0"/>
              <a:t> </a:t>
            </a:r>
            <a:r>
              <a:rPr lang="ru-RU" sz="1800" dirty="0" err="1"/>
              <a:t>товарів</a:t>
            </a:r>
            <a:r>
              <a:rPr lang="ru-RU" sz="1800" dirty="0"/>
              <a:t>, в </a:t>
            </a:r>
            <a:r>
              <a:rPr lang="ru-RU" sz="1800" dirty="0" err="1"/>
              <a:t>зв’язку</a:t>
            </a:r>
            <a:r>
              <a:rPr lang="ru-RU" sz="1800" dirty="0"/>
              <a:t> з </a:t>
            </a:r>
            <a:r>
              <a:rPr lang="ru-RU" sz="1800" dirty="0" err="1"/>
              <a:t>тим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виробничий</a:t>
            </a:r>
            <a:r>
              <a:rPr lang="ru-RU" sz="1800" dirty="0"/>
              <a:t> сектор не в </a:t>
            </a:r>
            <a:r>
              <a:rPr lang="ru-RU" sz="1800" dirty="0" err="1"/>
              <a:t>змозі</a:t>
            </a:r>
            <a:r>
              <a:rPr lang="ru-RU" sz="1800" dirty="0"/>
              <a:t> </a:t>
            </a:r>
            <a:r>
              <a:rPr lang="ru-RU" sz="1800" dirty="0" err="1"/>
              <a:t>задовольнити</a:t>
            </a:r>
            <a:r>
              <a:rPr lang="ru-RU" sz="1800" dirty="0"/>
              <a:t> потреби </a:t>
            </a:r>
            <a:r>
              <a:rPr lang="ru-RU" sz="1800" dirty="0" err="1"/>
              <a:t>населення</a:t>
            </a:r>
            <a:r>
              <a:rPr lang="ru-RU" sz="1800" dirty="0"/>
              <a:t>. </a:t>
            </a:r>
            <a:r>
              <a:rPr lang="ru-RU" sz="1800" dirty="0" err="1"/>
              <a:t>Цей</a:t>
            </a:r>
            <a:r>
              <a:rPr lang="ru-RU" sz="1800" dirty="0"/>
              <a:t> </a:t>
            </a:r>
            <a:r>
              <a:rPr lang="ru-RU" sz="1800" dirty="0" err="1"/>
              <a:t>надлишок</a:t>
            </a:r>
            <a:r>
              <a:rPr lang="ru-RU" sz="1800" dirty="0"/>
              <a:t> </a:t>
            </a:r>
            <a:r>
              <a:rPr lang="ru-RU" sz="1800" dirty="0" err="1"/>
              <a:t>попиту</a:t>
            </a:r>
            <a:r>
              <a:rPr lang="ru-RU" sz="1800" dirty="0"/>
              <a:t> </a:t>
            </a:r>
            <a:r>
              <a:rPr lang="ru-RU" sz="1800" dirty="0" err="1"/>
              <a:t>призводить</a:t>
            </a:r>
            <a:r>
              <a:rPr lang="ru-RU" sz="1800" dirty="0"/>
              <a:t> до </a:t>
            </a:r>
            <a:r>
              <a:rPr lang="ru-RU" sz="1800" dirty="0" err="1"/>
              <a:t>зростання</a:t>
            </a:r>
            <a:r>
              <a:rPr lang="ru-RU" sz="1800" dirty="0"/>
              <a:t> </a:t>
            </a:r>
            <a:r>
              <a:rPr lang="ru-RU" sz="1800" dirty="0" err="1"/>
              <a:t>цін</a:t>
            </a:r>
            <a:r>
              <a:rPr lang="ru-RU" sz="1800" dirty="0"/>
              <a:t>. </a:t>
            </a:r>
            <a:r>
              <a:rPr lang="ru-RU" sz="1800" dirty="0" err="1"/>
              <a:t>Спостерігається</a:t>
            </a:r>
            <a:r>
              <a:rPr lang="ru-RU" sz="1800" dirty="0"/>
              <a:t> </a:t>
            </a:r>
            <a:r>
              <a:rPr lang="ru-RU" sz="1800" dirty="0" err="1"/>
              <a:t>наявність</a:t>
            </a:r>
            <a:r>
              <a:rPr lang="ru-RU" sz="1800" dirty="0"/>
              <a:t> </a:t>
            </a:r>
            <a:r>
              <a:rPr lang="ru-RU" sz="1800" dirty="0" err="1"/>
              <a:t>великої</a:t>
            </a:r>
            <a:r>
              <a:rPr lang="ru-RU" sz="1800" dirty="0"/>
              <a:t> </a:t>
            </a:r>
            <a:r>
              <a:rPr lang="ru-RU" sz="1800" dirty="0" err="1"/>
              <a:t>кількості</a:t>
            </a:r>
            <a:r>
              <a:rPr lang="ru-RU" sz="1800" dirty="0"/>
              <a:t> грошей при </a:t>
            </a:r>
            <a:r>
              <a:rPr lang="ru-RU" sz="1800" dirty="0" err="1"/>
              <a:t>малій</a:t>
            </a:r>
            <a:r>
              <a:rPr lang="ru-RU" sz="1800" dirty="0"/>
              <a:t> </a:t>
            </a:r>
            <a:r>
              <a:rPr lang="ru-RU" sz="1800" dirty="0" err="1"/>
              <a:t>кількості</a:t>
            </a:r>
            <a:r>
              <a:rPr lang="ru-RU" sz="1800" dirty="0"/>
              <a:t> </a:t>
            </a:r>
            <a:r>
              <a:rPr lang="ru-RU" sz="1800" dirty="0" err="1"/>
              <a:t>товарів</a:t>
            </a:r>
            <a:r>
              <a:rPr lang="ru-RU" sz="1800" dirty="0"/>
              <a:t>. </a:t>
            </a:r>
            <a:r>
              <a:rPr lang="ru-RU" sz="1800" dirty="0" err="1"/>
              <a:t>Інфляція</a:t>
            </a:r>
            <a:r>
              <a:rPr lang="ru-RU" sz="1800" dirty="0"/>
              <a:t> </a:t>
            </a:r>
            <a:r>
              <a:rPr lang="ru-RU" sz="1800" dirty="0" err="1"/>
              <a:t>попиту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бути </a:t>
            </a:r>
            <a:r>
              <a:rPr lang="ru-RU" sz="1800" dirty="0" err="1" smtClean="0"/>
              <a:t>зумовлена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r>
              <a:rPr lang="ru-RU" sz="1800" dirty="0" smtClean="0"/>
              <a:t>- </a:t>
            </a:r>
            <a:r>
              <a:rPr lang="ru-RU" sz="1800" dirty="0" err="1" smtClean="0"/>
              <a:t>мілітаризацією</a:t>
            </a:r>
            <a:r>
              <a:rPr lang="ru-RU" sz="1800" dirty="0" smtClean="0"/>
              <a:t> </a:t>
            </a:r>
            <a:r>
              <a:rPr lang="ru-RU" sz="1800" dirty="0" err="1"/>
              <a:t>економіки</a:t>
            </a:r>
            <a:r>
              <a:rPr lang="ru-RU" sz="1800" dirty="0"/>
              <a:t> та </a:t>
            </a:r>
            <a:r>
              <a:rPr lang="ru-RU" sz="1800" dirty="0" err="1"/>
              <a:t>збільшенням</a:t>
            </a:r>
            <a:r>
              <a:rPr lang="ru-RU" sz="1800" dirty="0"/>
              <a:t> </a:t>
            </a:r>
            <a:r>
              <a:rPr lang="ru-RU" sz="1800" dirty="0" err="1"/>
              <a:t>військових</a:t>
            </a:r>
            <a:r>
              <a:rPr lang="ru-RU" sz="1800" dirty="0"/>
              <a:t> </a:t>
            </a:r>
            <a:r>
              <a:rPr lang="ru-RU" sz="1800" dirty="0" err="1"/>
              <a:t>витрат</a:t>
            </a:r>
            <a:r>
              <a:rPr lang="ru-RU" sz="1800" dirty="0"/>
              <a:t>. </a:t>
            </a:r>
            <a:r>
              <a:rPr lang="ru-RU" sz="1800" dirty="0" err="1"/>
              <a:t>Військова</a:t>
            </a:r>
            <a:r>
              <a:rPr lang="ru-RU" sz="1800" dirty="0"/>
              <a:t> </a:t>
            </a:r>
            <a:r>
              <a:rPr lang="ru-RU" sz="1800" dirty="0" err="1"/>
              <a:t>техніка</a:t>
            </a:r>
            <a:r>
              <a:rPr lang="ru-RU" sz="1800" dirty="0"/>
              <a:t> та </a:t>
            </a:r>
            <a:r>
              <a:rPr lang="ru-RU" sz="1800" dirty="0" err="1"/>
              <a:t>військова</a:t>
            </a:r>
            <a:r>
              <a:rPr lang="ru-RU" sz="1800" dirty="0"/>
              <a:t> </a:t>
            </a:r>
            <a:r>
              <a:rPr lang="ru-RU" sz="1800" dirty="0" err="1"/>
              <a:t>продукція</a:t>
            </a:r>
            <a:r>
              <a:rPr lang="ru-RU" sz="1800" dirty="0"/>
              <a:t> не </a:t>
            </a:r>
            <a:r>
              <a:rPr lang="ru-RU" sz="1800" dirty="0" err="1"/>
              <a:t>функціонують</a:t>
            </a:r>
            <a:r>
              <a:rPr lang="ru-RU" sz="1800" dirty="0"/>
              <a:t> на ринку,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придбає</a:t>
            </a:r>
            <a:r>
              <a:rPr lang="ru-RU" sz="1800" dirty="0"/>
              <a:t> держава та </a:t>
            </a:r>
            <a:r>
              <a:rPr lang="ru-RU" sz="1800" dirty="0" err="1"/>
              <a:t>направляє</a:t>
            </a:r>
            <a:r>
              <a:rPr lang="ru-RU" sz="1800" dirty="0"/>
              <a:t> у запас. </a:t>
            </a:r>
            <a:r>
              <a:rPr lang="ru-RU" sz="1800" dirty="0" err="1"/>
              <a:t>Гроші</a:t>
            </a:r>
            <a:r>
              <a:rPr lang="ru-RU" sz="1800" dirty="0"/>
              <a:t> для </a:t>
            </a:r>
            <a:r>
              <a:rPr lang="ru-RU" sz="1800" dirty="0" err="1"/>
              <a:t>обслуговування</a:t>
            </a:r>
            <a:r>
              <a:rPr lang="ru-RU" sz="1800" dirty="0"/>
              <a:t> </a:t>
            </a:r>
            <a:r>
              <a:rPr lang="ru-RU" sz="1800" dirty="0" err="1"/>
              <a:t>цієї</a:t>
            </a:r>
            <a:r>
              <a:rPr lang="ru-RU" sz="1800" dirty="0"/>
              <a:t> </a:t>
            </a:r>
            <a:r>
              <a:rPr lang="ru-RU" sz="1800" dirty="0" err="1"/>
              <a:t>продукції</a:t>
            </a:r>
            <a:r>
              <a:rPr lang="ru-RU" sz="1800" dirty="0"/>
              <a:t> по </a:t>
            </a:r>
            <a:r>
              <a:rPr lang="ru-RU" sz="1800" dirty="0" err="1"/>
              <a:t>суті</a:t>
            </a:r>
            <a:r>
              <a:rPr lang="ru-RU" sz="1800" dirty="0"/>
              <a:t> не </a:t>
            </a:r>
            <a:r>
              <a:rPr lang="ru-RU" sz="1800" dirty="0" err="1"/>
              <a:t>потрібні</a:t>
            </a:r>
            <a:r>
              <a:rPr lang="ru-RU" sz="1800" dirty="0"/>
              <a:t>, </a:t>
            </a:r>
            <a:r>
              <a:rPr lang="ru-RU" sz="1800" dirty="0" err="1"/>
              <a:t>оскільки</a:t>
            </a:r>
            <a:r>
              <a:rPr lang="ru-RU" sz="1800" dirty="0"/>
              <a:t> вона не переходить </a:t>
            </a:r>
            <a:r>
              <a:rPr lang="ru-RU" sz="1800" dirty="0" err="1"/>
              <a:t>із</a:t>
            </a:r>
            <a:r>
              <a:rPr lang="ru-RU" sz="1800" dirty="0"/>
              <a:t> рук в руки;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- </a:t>
            </a:r>
            <a:r>
              <a:rPr lang="ru-RU" sz="1800" dirty="0" err="1" smtClean="0"/>
              <a:t>дефіцитом</a:t>
            </a:r>
            <a:r>
              <a:rPr lang="ru-RU" sz="1800" dirty="0" smtClean="0"/>
              <a:t> </a:t>
            </a:r>
            <a:r>
              <a:rPr lang="ru-RU" sz="1800" dirty="0"/>
              <a:t>бюджету та </a:t>
            </a:r>
            <a:r>
              <a:rPr lang="ru-RU" sz="1800" dirty="0" err="1"/>
              <a:t>зростанням</a:t>
            </a:r>
            <a:r>
              <a:rPr lang="ru-RU" sz="1800" dirty="0"/>
              <a:t> державного боргу. </a:t>
            </a:r>
            <a:r>
              <a:rPr lang="ru-RU" sz="1800" dirty="0" err="1"/>
              <a:t>Покриття</a:t>
            </a:r>
            <a:r>
              <a:rPr lang="ru-RU" sz="1800" dirty="0"/>
              <a:t> </a:t>
            </a:r>
            <a:r>
              <a:rPr lang="ru-RU" sz="1800" dirty="0" err="1"/>
              <a:t>дефіциту</a:t>
            </a:r>
            <a:r>
              <a:rPr lang="ru-RU" sz="1800" dirty="0"/>
              <a:t> </a:t>
            </a:r>
            <a:r>
              <a:rPr lang="ru-RU" sz="1800" dirty="0" err="1"/>
              <a:t>здійснюється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державними</a:t>
            </a:r>
            <a:r>
              <a:rPr lang="ru-RU" sz="1800" dirty="0"/>
              <a:t> </a:t>
            </a:r>
            <a:r>
              <a:rPr lang="ru-RU" sz="1800" dirty="0" err="1"/>
              <a:t>позиками</a:t>
            </a:r>
            <a:r>
              <a:rPr lang="ru-RU" sz="1800" dirty="0"/>
              <a:t>,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емісією</a:t>
            </a:r>
            <a:r>
              <a:rPr lang="ru-RU" sz="1800" dirty="0"/>
              <a:t> банкнот,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дає</a:t>
            </a:r>
            <a:r>
              <a:rPr lang="ru-RU" sz="1800" dirty="0"/>
              <a:t> </a:t>
            </a:r>
            <a:r>
              <a:rPr lang="ru-RU" sz="1800" dirty="0" err="1"/>
              <a:t>державі</a:t>
            </a:r>
            <a:r>
              <a:rPr lang="ru-RU" sz="1800" dirty="0"/>
              <a:t> </a:t>
            </a:r>
            <a:r>
              <a:rPr lang="ru-RU" sz="1800" dirty="0" err="1"/>
              <a:t>додаткові</a:t>
            </a:r>
            <a:r>
              <a:rPr lang="ru-RU" sz="1800" dirty="0"/>
              <a:t> </a:t>
            </a:r>
            <a:r>
              <a:rPr lang="ru-RU" sz="1800" dirty="0" err="1"/>
              <a:t>кошти</a:t>
            </a:r>
            <a:r>
              <a:rPr lang="ru-RU" sz="1800" dirty="0"/>
              <a:t>, а </a:t>
            </a:r>
            <a:r>
              <a:rPr lang="ru-RU" sz="1800" dirty="0" err="1"/>
              <a:t>отже</a:t>
            </a:r>
            <a:r>
              <a:rPr lang="ru-RU" sz="1800" dirty="0"/>
              <a:t>, і </a:t>
            </a:r>
            <a:r>
              <a:rPr lang="ru-RU" sz="1800" dirty="0" err="1"/>
              <a:t>додатковий</a:t>
            </a:r>
            <a:r>
              <a:rPr lang="ru-RU" sz="1800" dirty="0"/>
              <a:t> попит;</a:t>
            </a:r>
          </a:p>
          <a:p>
            <a:pPr marL="0" indent="0">
              <a:buNone/>
            </a:pPr>
            <a:r>
              <a:rPr lang="ru-RU" sz="1800" dirty="0" smtClean="0"/>
              <a:t>- кредитною </a:t>
            </a:r>
            <a:r>
              <a:rPr lang="ru-RU" sz="1800" dirty="0" err="1"/>
              <a:t>експансією</a:t>
            </a:r>
            <a:r>
              <a:rPr lang="ru-RU" sz="1800" dirty="0"/>
              <a:t> </a:t>
            </a:r>
            <a:r>
              <a:rPr lang="ru-RU" sz="1800" dirty="0" err="1"/>
              <a:t>банків</a:t>
            </a:r>
            <a:r>
              <a:rPr lang="ru-RU" sz="1800" dirty="0"/>
              <a:t>. </a:t>
            </a:r>
            <a:r>
              <a:rPr lang="ru-RU" sz="1800" dirty="0" err="1"/>
              <a:t>Розширення</a:t>
            </a:r>
            <a:r>
              <a:rPr lang="ru-RU" sz="1800" dirty="0"/>
              <a:t> </a:t>
            </a:r>
            <a:r>
              <a:rPr lang="ru-RU" sz="1800" dirty="0" err="1"/>
              <a:t>кредитних</a:t>
            </a:r>
            <a:r>
              <a:rPr lang="ru-RU" sz="1800" dirty="0"/>
              <a:t> </a:t>
            </a:r>
            <a:r>
              <a:rPr lang="ru-RU" sz="1800" dirty="0" err="1"/>
              <a:t>операцій</a:t>
            </a:r>
            <a:r>
              <a:rPr lang="ru-RU" sz="1800" dirty="0"/>
              <a:t> </a:t>
            </a:r>
            <a:r>
              <a:rPr lang="ru-RU" sz="1800" dirty="0" err="1"/>
              <a:t>банків</a:t>
            </a:r>
            <a:r>
              <a:rPr lang="ru-RU" sz="1800" dirty="0"/>
              <a:t> та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кредитних</a:t>
            </a:r>
            <a:r>
              <a:rPr lang="ru-RU" sz="1800" dirty="0"/>
              <a:t> </a:t>
            </a:r>
            <a:r>
              <a:rPr lang="ru-RU" sz="1800" dirty="0" err="1"/>
              <a:t>закладів</a:t>
            </a:r>
            <a:r>
              <a:rPr lang="ru-RU" sz="1800" dirty="0"/>
              <a:t> </a:t>
            </a:r>
            <a:r>
              <a:rPr lang="ru-RU" sz="1800" dirty="0" err="1"/>
              <a:t>призводить</a:t>
            </a:r>
            <a:r>
              <a:rPr lang="ru-RU" sz="1800" dirty="0"/>
              <a:t> до </a:t>
            </a:r>
            <a:r>
              <a:rPr lang="ru-RU" sz="1800" dirty="0" err="1"/>
              <a:t>збільшення</a:t>
            </a:r>
            <a:r>
              <a:rPr lang="ru-RU" sz="1800" dirty="0"/>
              <a:t> </a:t>
            </a:r>
            <a:r>
              <a:rPr lang="ru-RU" sz="1800" dirty="0" err="1"/>
              <a:t>кредитних</a:t>
            </a:r>
            <a:r>
              <a:rPr lang="ru-RU" sz="1800" dirty="0"/>
              <a:t> </a:t>
            </a:r>
            <a:r>
              <a:rPr lang="ru-RU" sz="1800" dirty="0" err="1"/>
              <a:t>знарядь</a:t>
            </a:r>
            <a:r>
              <a:rPr lang="ru-RU" sz="1800" dirty="0"/>
              <a:t> </a:t>
            </a:r>
            <a:r>
              <a:rPr lang="ru-RU" sz="1800" dirty="0" err="1"/>
              <a:t>обігу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створюють</a:t>
            </a:r>
            <a:r>
              <a:rPr lang="ru-RU" sz="1800" dirty="0"/>
              <a:t> </a:t>
            </a:r>
            <a:r>
              <a:rPr lang="ru-RU" sz="1800" dirty="0" err="1"/>
              <a:t>додаткові</a:t>
            </a:r>
            <a:r>
              <a:rPr lang="ru-RU" sz="1800" dirty="0"/>
              <a:t> </a:t>
            </a:r>
            <a:r>
              <a:rPr lang="ru-RU" sz="1800" dirty="0" err="1"/>
              <a:t>вимоги</a:t>
            </a:r>
            <a:r>
              <a:rPr lang="ru-RU" sz="1800" dirty="0"/>
              <a:t> на </a:t>
            </a:r>
            <a:r>
              <a:rPr lang="ru-RU" sz="1800" dirty="0" err="1"/>
              <a:t>товари</a:t>
            </a:r>
            <a:r>
              <a:rPr lang="ru-RU" sz="1800" dirty="0"/>
              <a:t> та </a:t>
            </a:r>
            <a:r>
              <a:rPr lang="ru-RU" sz="1800" dirty="0" err="1"/>
              <a:t>послуги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 smtClean="0"/>
              <a:t>- </a:t>
            </a:r>
            <a:r>
              <a:rPr lang="ru-RU" sz="1800" dirty="0" err="1" smtClean="0"/>
              <a:t>припливом</a:t>
            </a:r>
            <a:r>
              <a:rPr lang="ru-RU" sz="1800" dirty="0" smtClean="0"/>
              <a:t> </a:t>
            </a:r>
            <a:r>
              <a:rPr lang="ru-RU" sz="1800" dirty="0" err="1"/>
              <a:t>іноземної</a:t>
            </a:r>
            <a:r>
              <a:rPr lang="ru-RU" sz="1800" dirty="0"/>
              <a:t> </a:t>
            </a:r>
            <a:r>
              <a:rPr lang="ru-RU" sz="1800" dirty="0" err="1"/>
              <a:t>валюти</a:t>
            </a:r>
            <a:r>
              <a:rPr lang="ru-RU" sz="1800" dirty="0"/>
              <a:t> в </a:t>
            </a:r>
            <a:r>
              <a:rPr lang="ru-RU" sz="1800" dirty="0" err="1"/>
              <a:t>країну</a:t>
            </a:r>
            <a:r>
              <a:rPr lang="ru-RU" sz="1800" dirty="0"/>
              <a:t>, яка за </a:t>
            </a:r>
            <a:r>
              <a:rPr lang="ru-RU" sz="1800" dirty="0" err="1"/>
              <a:t>допомогою</a:t>
            </a:r>
            <a:r>
              <a:rPr lang="ru-RU" sz="1800" dirty="0"/>
              <a:t> </a:t>
            </a:r>
            <a:r>
              <a:rPr lang="ru-RU" sz="1800" dirty="0" err="1"/>
              <a:t>обміну</a:t>
            </a:r>
            <a:r>
              <a:rPr lang="ru-RU" sz="1800" dirty="0"/>
              <a:t> на </a:t>
            </a:r>
            <a:r>
              <a:rPr lang="ru-RU" sz="1800" dirty="0" err="1"/>
              <a:t>національну</a:t>
            </a:r>
            <a:r>
              <a:rPr lang="ru-RU" sz="1800" dirty="0"/>
              <a:t> </a:t>
            </a:r>
            <a:r>
              <a:rPr lang="ru-RU" sz="1800" dirty="0" err="1"/>
              <a:t>грошову</a:t>
            </a:r>
            <a:r>
              <a:rPr lang="ru-RU" sz="1800" dirty="0"/>
              <a:t> </a:t>
            </a:r>
            <a:r>
              <a:rPr lang="ru-RU" sz="1800" dirty="0" err="1"/>
              <a:t>одиницю</a:t>
            </a:r>
            <a:r>
              <a:rPr lang="ru-RU" sz="1800" dirty="0"/>
              <a:t> </a:t>
            </a:r>
            <a:r>
              <a:rPr lang="ru-RU" sz="1800" dirty="0" err="1"/>
              <a:t>викликає</a:t>
            </a:r>
            <a:r>
              <a:rPr lang="ru-RU" sz="1800" dirty="0"/>
              <a:t> </a:t>
            </a:r>
            <a:r>
              <a:rPr lang="ru-RU" sz="1800" dirty="0" err="1"/>
              <a:t>загальне</a:t>
            </a:r>
            <a:r>
              <a:rPr lang="ru-RU" sz="1800" dirty="0"/>
              <a:t> </a:t>
            </a:r>
            <a:r>
              <a:rPr lang="ru-RU" sz="1800" dirty="0" err="1"/>
              <a:t>зростання</a:t>
            </a:r>
            <a:r>
              <a:rPr lang="ru-RU" sz="1800" dirty="0"/>
              <a:t> </a:t>
            </a:r>
            <a:r>
              <a:rPr lang="ru-RU" sz="1800" dirty="0" err="1"/>
              <a:t>обсягу</a:t>
            </a:r>
            <a:r>
              <a:rPr lang="ru-RU" sz="1800" dirty="0"/>
              <a:t> </a:t>
            </a:r>
            <a:r>
              <a:rPr lang="ru-RU" sz="1800" dirty="0" err="1"/>
              <a:t>грошової</a:t>
            </a:r>
            <a:r>
              <a:rPr lang="ru-RU" sz="1800" dirty="0"/>
              <a:t> </a:t>
            </a:r>
            <a:r>
              <a:rPr lang="ru-RU" sz="1800" dirty="0" err="1"/>
              <a:t>маси</a:t>
            </a:r>
            <a:r>
              <a:rPr lang="ru-RU" sz="1800" dirty="0"/>
              <a:t>, а </a:t>
            </a:r>
            <a:r>
              <a:rPr lang="ru-RU" sz="1800" dirty="0" err="1"/>
              <a:t>отже</a:t>
            </a:r>
            <a:r>
              <a:rPr lang="ru-RU" sz="1800" dirty="0"/>
              <a:t>, і </a:t>
            </a:r>
            <a:r>
              <a:rPr lang="ru-RU" sz="1800" dirty="0" err="1"/>
              <a:t>надлишковий</a:t>
            </a:r>
            <a:r>
              <a:rPr lang="ru-RU" sz="1800" dirty="0"/>
              <a:t> </a:t>
            </a:r>
            <a:r>
              <a:rPr lang="ru-RU" sz="1800" dirty="0" smtClean="0"/>
              <a:t>попит.</a:t>
            </a:r>
          </a:p>
          <a:p>
            <a:pPr marL="0" indent="0" algn="just">
              <a:buNone/>
            </a:pPr>
            <a:r>
              <a:rPr lang="ru-RU" sz="1800" dirty="0" smtClean="0"/>
              <a:t>                          </a:t>
            </a:r>
            <a:r>
              <a:rPr lang="ru-RU" sz="1800" b="1" dirty="0" err="1" smtClean="0"/>
              <a:t>Отже</a:t>
            </a:r>
            <a:r>
              <a:rPr lang="ru-RU" sz="1800" b="1" dirty="0"/>
              <a:t>, </a:t>
            </a:r>
            <a:r>
              <a:rPr lang="ru-RU" sz="1800" dirty="0" err="1"/>
              <a:t>інфляція</a:t>
            </a:r>
            <a:r>
              <a:rPr lang="ru-RU" sz="1800" dirty="0"/>
              <a:t> </a:t>
            </a:r>
            <a:r>
              <a:rPr lang="ru-RU" sz="1800" dirty="0" err="1"/>
              <a:t>попиту</a:t>
            </a:r>
            <a:r>
              <a:rPr lang="ru-RU" sz="1800" dirty="0"/>
              <a:t> </a:t>
            </a:r>
            <a:r>
              <a:rPr lang="ru-RU" sz="1800" dirty="0" err="1"/>
              <a:t>спостерігається</a:t>
            </a:r>
            <a:r>
              <a:rPr lang="ru-RU" sz="1800" dirty="0"/>
              <a:t> </a:t>
            </a:r>
            <a:r>
              <a:rPr lang="ru-RU" sz="1800" dirty="0" err="1"/>
              <a:t>тоді</a:t>
            </a:r>
            <a:r>
              <a:rPr lang="ru-RU" sz="1800" dirty="0"/>
              <a:t>, коли </a:t>
            </a:r>
            <a:r>
              <a:rPr lang="ru-RU" sz="1800" dirty="0" err="1"/>
              <a:t>зростання</a:t>
            </a:r>
            <a:r>
              <a:rPr lang="ru-RU" sz="1800" dirty="0"/>
              <a:t> </a:t>
            </a:r>
            <a:r>
              <a:rPr lang="ru-RU" sz="1800" dirty="0" err="1"/>
              <a:t>рівня</a:t>
            </a:r>
            <a:r>
              <a:rPr lang="ru-RU" sz="1800" dirty="0"/>
              <a:t> </a:t>
            </a:r>
            <a:r>
              <a:rPr lang="ru-RU" sz="1800" dirty="0" err="1"/>
              <a:t>цін</a:t>
            </a:r>
            <a:r>
              <a:rPr lang="ru-RU" sz="1800" dirty="0"/>
              <a:t> </a:t>
            </a:r>
            <a:r>
              <a:rPr lang="ru-RU" sz="1800" dirty="0" err="1"/>
              <a:t>відбувається</a:t>
            </a:r>
            <a:r>
              <a:rPr lang="ru-RU" sz="1800" dirty="0"/>
              <a:t> </a:t>
            </a:r>
            <a:r>
              <a:rPr lang="ru-RU" sz="1800" dirty="0" err="1"/>
              <a:t>під</a:t>
            </a:r>
            <a:r>
              <a:rPr lang="ru-RU" sz="1800" dirty="0"/>
              <a:t> </a:t>
            </a:r>
            <a:r>
              <a:rPr lang="ru-RU" sz="1800" dirty="0" err="1"/>
              <a:t>впливом</a:t>
            </a:r>
            <a:r>
              <a:rPr lang="ru-RU" sz="1800" dirty="0"/>
              <a:t> </a:t>
            </a:r>
            <a:r>
              <a:rPr lang="ru-RU" sz="1800" dirty="0" err="1"/>
              <a:t>загального</a:t>
            </a:r>
            <a:r>
              <a:rPr lang="ru-RU" sz="1800" dirty="0"/>
              <a:t> </a:t>
            </a:r>
            <a:r>
              <a:rPr lang="ru-RU" sz="1800" dirty="0" err="1"/>
              <a:t>збільшення</a:t>
            </a:r>
            <a:r>
              <a:rPr lang="ru-RU" sz="1800" dirty="0"/>
              <a:t> </a:t>
            </a:r>
            <a:r>
              <a:rPr lang="ru-RU" sz="1800" dirty="0" err="1"/>
              <a:t>сукупного</a:t>
            </a:r>
            <a:r>
              <a:rPr lang="ru-RU" sz="1800" dirty="0"/>
              <a:t> </a:t>
            </a:r>
            <a:r>
              <a:rPr lang="ru-RU" sz="1800" dirty="0" err="1"/>
              <a:t>попиту</a:t>
            </a:r>
            <a:r>
              <a:rPr lang="ru-RU" sz="1800" dirty="0"/>
              <a:t>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3954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pPr algn="l"/>
            <a:r>
              <a:rPr lang="ru-RU" sz="2800" dirty="0" err="1">
                <a:solidFill>
                  <a:srgbClr val="FF0000"/>
                </a:solidFill>
              </a:rPr>
              <a:t>Інфляція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витрат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виробництва</a:t>
            </a:r>
            <a:r>
              <a:rPr lang="ru-RU" sz="28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928992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         </a:t>
            </a:r>
            <a:r>
              <a:rPr lang="ru-RU" sz="2000" dirty="0" err="1" smtClean="0"/>
              <a:t>Цю</a:t>
            </a:r>
            <a:r>
              <a:rPr lang="ru-RU" sz="2000" dirty="0" smtClean="0"/>
              <a:t> </a:t>
            </a:r>
            <a:r>
              <a:rPr lang="ru-RU" sz="2000" dirty="0" err="1"/>
              <a:t>інфляцію</a:t>
            </a:r>
            <a:r>
              <a:rPr lang="ru-RU" sz="2000" dirty="0"/>
              <a:t> </a:t>
            </a:r>
            <a:r>
              <a:rPr lang="ru-RU" sz="2000" dirty="0" err="1"/>
              <a:t>розглядають</a:t>
            </a:r>
            <a:r>
              <a:rPr lang="ru-RU" sz="2000" dirty="0"/>
              <a:t> </a:t>
            </a:r>
            <a:r>
              <a:rPr lang="ru-RU" sz="2000" dirty="0" err="1"/>
              <a:t>зазвичай</a:t>
            </a:r>
            <a:r>
              <a:rPr lang="ru-RU" sz="2000" dirty="0"/>
              <a:t> з </a:t>
            </a:r>
            <a:r>
              <a:rPr lang="ru-RU" sz="2000" dirty="0" err="1"/>
              <a:t>позиції</a:t>
            </a:r>
            <a:r>
              <a:rPr lang="ru-RU" sz="2000" dirty="0"/>
              <a:t> росту </a:t>
            </a:r>
            <a:r>
              <a:rPr lang="ru-RU" sz="2000" dirty="0" err="1"/>
              <a:t>цін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впливом</a:t>
            </a:r>
            <a:r>
              <a:rPr lang="ru-RU" sz="2000" dirty="0"/>
              <a:t> </a:t>
            </a:r>
            <a:r>
              <a:rPr lang="ru-RU" sz="2000" dirty="0" err="1"/>
              <a:t>наростаючих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, перш за все росту </a:t>
            </a:r>
            <a:r>
              <a:rPr lang="ru-RU" sz="2000" dirty="0" err="1"/>
              <a:t>витрат</a:t>
            </a:r>
            <a:r>
              <a:rPr lang="ru-RU" sz="2000" dirty="0"/>
              <a:t> на </a:t>
            </a:r>
            <a:r>
              <a:rPr lang="ru-RU" sz="2000" dirty="0" err="1"/>
              <a:t>заробітну</a:t>
            </a:r>
            <a:r>
              <a:rPr lang="ru-RU" sz="2000" dirty="0"/>
              <a:t> плату.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Причинами </a:t>
            </a:r>
            <a:r>
              <a:rPr lang="ru-RU" sz="2000" dirty="0" err="1"/>
              <a:t>такої</a:t>
            </a:r>
            <a:r>
              <a:rPr lang="ru-RU" sz="2000" dirty="0"/>
              <a:t> </a:t>
            </a:r>
            <a:r>
              <a:rPr lang="ru-RU" sz="2000" dirty="0" err="1"/>
              <a:t>інфляції</a:t>
            </a:r>
            <a:r>
              <a:rPr lang="ru-RU" sz="2000" dirty="0"/>
              <a:t> є: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- </a:t>
            </a:r>
            <a:r>
              <a:rPr lang="ru-RU" sz="2000" dirty="0" err="1"/>
              <a:t>зниження</a:t>
            </a:r>
            <a:r>
              <a:rPr lang="ru-RU" sz="2000" dirty="0"/>
              <a:t> </a:t>
            </a:r>
            <a:r>
              <a:rPr lang="ru-RU" sz="2000" dirty="0" err="1"/>
              <a:t>темпів</a:t>
            </a:r>
            <a:r>
              <a:rPr lang="ru-RU" sz="2000" dirty="0"/>
              <a:t> </a:t>
            </a:r>
            <a:r>
              <a:rPr lang="ru-RU" sz="2000" dirty="0" err="1"/>
              <a:t>зростання</a:t>
            </a:r>
            <a:r>
              <a:rPr lang="ru-RU" sz="2000" dirty="0"/>
              <a:t> </a:t>
            </a:r>
            <a:r>
              <a:rPr lang="ru-RU" sz="2000" dirty="0" err="1"/>
              <a:t>продуктивності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, </a:t>
            </a:r>
            <a:r>
              <a:rPr lang="ru-RU" sz="2000" dirty="0" err="1"/>
              <a:t>викликане</a:t>
            </a:r>
            <a:r>
              <a:rPr lang="ru-RU" sz="2000" dirty="0"/>
              <a:t> </a:t>
            </a:r>
            <a:r>
              <a:rPr lang="ru-RU" sz="2000" dirty="0" err="1"/>
              <a:t>циклічними</a:t>
            </a:r>
            <a:r>
              <a:rPr lang="ru-RU" sz="2000" dirty="0"/>
              <a:t> </a:t>
            </a:r>
            <a:r>
              <a:rPr lang="ru-RU" sz="2000" dirty="0" err="1"/>
              <a:t>коливаннями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структурними</a:t>
            </a:r>
            <a:r>
              <a:rPr lang="ru-RU" sz="2000" dirty="0"/>
              <a:t> </a:t>
            </a:r>
            <a:r>
              <a:rPr lang="ru-RU" sz="2000" dirty="0" err="1"/>
              <a:t>змінами</a:t>
            </a:r>
            <a:r>
              <a:rPr lang="ru-RU" sz="2000" dirty="0"/>
              <a:t> у </a:t>
            </a:r>
            <a:r>
              <a:rPr lang="ru-RU" sz="2000" dirty="0" err="1"/>
              <a:t>виробництві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призводить</a:t>
            </a:r>
            <a:r>
              <a:rPr lang="ru-RU" sz="2000" dirty="0"/>
              <a:t> до </a:t>
            </a:r>
            <a:r>
              <a:rPr lang="ru-RU" sz="2000" dirty="0" err="1"/>
              <a:t>збільшення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 на </a:t>
            </a:r>
            <a:r>
              <a:rPr lang="ru-RU" sz="2000" dirty="0" err="1"/>
              <a:t>одиницю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а </a:t>
            </a:r>
            <a:r>
              <a:rPr lang="ru-RU" sz="2000" dirty="0" err="1"/>
              <a:t>отже</a:t>
            </a:r>
            <a:r>
              <a:rPr lang="ru-RU" sz="2000" dirty="0"/>
              <a:t>, до </a:t>
            </a:r>
            <a:r>
              <a:rPr lang="ru-RU" sz="2000" dirty="0" err="1"/>
              <a:t>зменшення</a:t>
            </a:r>
            <a:r>
              <a:rPr lang="ru-RU" sz="2000" dirty="0"/>
              <a:t> </a:t>
            </a:r>
            <a:r>
              <a:rPr lang="ru-RU" sz="2000" dirty="0" err="1"/>
              <a:t>прибутку</a:t>
            </a:r>
            <a:r>
              <a:rPr lang="ru-RU" sz="2000" dirty="0"/>
              <a:t>. У </a:t>
            </a:r>
            <a:r>
              <a:rPr lang="ru-RU" sz="2000" dirty="0" err="1"/>
              <a:t>кінцевому</a:t>
            </a:r>
            <a:r>
              <a:rPr lang="ru-RU" sz="2000" dirty="0"/>
              <a:t> </a:t>
            </a:r>
            <a:r>
              <a:rPr lang="ru-RU" sz="2000" dirty="0" err="1"/>
              <a:t>результаті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відбивається</a:t>
            </a:r>
            <a:r>
              <a:rPr lang="ru-RU" sz="2000" dirty="0"/>
              <a:t> на </a:t>
            </a:r>
            <a:r>
              <a:rPr lang="ru-RU" sz="2000" dirty="0" err="1"/>
              <a:t>зниженні</a:t>
            </a:r>
            <a:r>
              <a:rPr lang="ru-RU" sz="2000" dirty="0"/>
              <a:t> </a:t>
            </a:r>
            <a:r>
              <a:rPr lang="ru-RU" sz="2000" dirty="0" err="1"/>
              <a:t>обсягу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, </a:t>
            </a:r>
            <a:r>
              <a:rPr lang="ru-RU" sz="2000" dirty="0" err="1"/>
              <a:t>скороченні</a:t>
            </a:r>
            <a:r>
              <a:rPr lang="ru-RU" sz="2000" dirty="0"/>
              <a:t> </a:t>
            </a:r>
            <a:r>
              <a:rPr lang="ru-RU" sz="2000" dirty="0" err="1"/>
              <a:t>пропозиції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 та </a:t>
            </a:r>
            <a:r>
              <a:rPr lang="ru-RU" sz="2000" dirty="0" err="1"/>
              <a:t>зростанні</a:t>
            </a:r>
            <a:r>
              <a:rPr lang="ru-RU" sz="2000" dirty="0"/>
              <a:t> </a:t>
            </a:r>
            <a:r>
              <a:rPr lang="ru-RU" sz="2000" dirty="0" err="1"/>
              <a:t>цін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 err="1"/>
              <a:t>розширення</a:t>
            </a:r>
            <a:r>
              <a:rPr lang="ru-RU" sz="2000" dirty="0"/>
              <a:t> </a:t>
            </a:r>
            <a:r>
              <a:rPr lang="ru-RU" sz="2000" dirty="0" err="1"/>
              <a:t>сфери</a:t>
            </a:r>
            <a:r>
              <a:rPr lang="ru-RU" sz="2000" dirty="0"/>
              <a:t> </a:t>
            </a:r>
            <a:r>
              <a:rPr lang="ru-RU" sz="2000" dirty="0" err="1"/>
              <a:t>послуг</a:t>
            </a:r>
            <a:r>
              <a:rPr lang="ru-RU" sz="2000" dirty="0"/>
              <a:t>, </a:t>
            </a:r>
            <a:r>
              <a:rPr lang="ru-RU" sz="2000" dirty="0" err="1"/>
              <a:t>поява</a:t>
            </a:r>
            <a:r>
              <a:rPr lang="ru-RU" sz="2000" dirty="0"/>
              <a:t> </a:t>
            </a:r>
            <a:r>
              <a:rPr lang="ru-RU" sz="2000" dirty="0" err="1"/>
              <a:t>нових</a:t>
            </a:r>
            <a:r>
              <a:rPr lang="ru-RU" sz="2000" dirty="0"/>
              <a:t> </a:t>
            </a:r>
            <a:r>
              <a:rPr lang="ru-RU" sz="2000" dirty="0" err="1"/>
              <a:t>видів</a:t>
            </a:r>
            <a:r>
              <a:rPr lang="ru-RU" sz="2000" dirty="0"/>
              <a:t> з </a:t>
            </a:r>
            <a:r>
              <a:rPr lang="ru-RU" sz="2000" dirty="0" err="1"/>
              <a:t>більшою</a:t>
            </a:r>
            <a:r>
              <a:rPr lang="ru-RU" sz="2000" dirty="0"/>
              <a:t> </a:t>
            </a:r>
            <a:r>
              <a:rPr lang="ru-RU" sz="2000" dirty="0" err="1"/>
              <a:t>питомою</a:t>
            </a:r>
            <a:r>
              <a:rPr lang="ru-RU" sz="2000" dirty="0"/>
              <a:t> вагою </a:t>
            </a:r>
            <a:r>
              <a:rPr lang="ru-RU" sz="2000" dirty="0" err="1"/>
              <a:t>зарплати</a:t>
            </a:r>
            <a:r>
              <a:rPr lang="ru-RU" sz="2000" dirty="0"/>
              <a:t> та </a:t>
            </a:r>
            <a:r>
              <a:rPr lang="ru-RU" sz="2000" dirty="0" err="1"/>
              <a:t>відносно</a:t>
            </a:r>
            <a:r>
              <a:rPr lang="ru-RU" sz="2000" dirty="0"/>
              <a:t> </a:t>
            </a:r>
            <a:r>
              <a:rPr lang="ru-RU" sz="2000" dirty="0" err="1"/>
              <a:t>низькою</a:t>
            </a:r>
            <a:r>
              <a:rPr lang="ru-RU" sz="2000" dirty="0"/>
              <a:t> в </a:t>
            </a:r>
            <a:r>
              <a:rPr lang="ru-RU" sz="2000" dirty="0" err="1"/>
              <a:t>порівнянні</a:t>
            </a:r>
            <a:r>
              <a:rPr lang="ru-RU" sz="2000" dirty="0"/>
              <a:t> з </a:t>
            </a:r>
            <a:r>
              <a:rPr lang="ru-RU" sz="2000" dirty="0" err="1"/>
              <a:t>виробництвом</a:t>
            </a:r>
            <a:r>
              <a:rPr lang="ru-RU" sz="2000" dirty="0"/>
              <a:t> </a:t>
            </a:r>
            <a:r>
              <a:rPr lang="ru-RU" sz="2000" dirty="0" err="1"/>
              <a:t>продуктивністю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. Як </a:t>
            </a:r>
            <a:r>
              <a:rPr lang="ru-RU" sz="2000" dirty="0" err="1"/>
              <a:t>наслідок</a:t>
            </a:r>
            <a:r>
              <a:rPr lang="ru-RU" sz="2000" dirty="0"/>
              <a:t> </a:t>
            </a:r>
            <a:r>
              <a:rPr lang="ru-RU" sz="2000" dirty="0" err="1"/>
              <a:t>виникає</a:t>
            </a:r>
            <a:r>
              <a:rPr lang="ru-RU" sz="2000" dirty="0"/>
              <a:t> </a:t>
            </a:r>
            <a:r>
              <a:rPr lang="ru-RU" sz="2000" dirty="0" err="1"/>
              <a:t>загальне</a:t>
            </a:r>
            <a:r>
              <a:rPr lang="ru-RU" sz="2000" dirty="0"/>
              <a:t> </a:t>
            </a:r>
            <a:r>
              <a:rPr lang="ru-RU" sz="2000" dirty="0" err="1"/>
              <a:t>зростання</a:t>
            </a:r>
            <a:r>
              <a:rPr lang="ru-RU" sz="2000" dirty="0"/>
              <a:t> </a:t>
            </a:r>
            <a:r>
              <a:rPr lang="ru-RU" sz="2000" dirty="0" err="1"/>
              <a:t>цін</a:t>
            </a:r>
            <a:r>
              <a:rPr lang="ru-RU" sz="2000" dirty="0"/>
              <a:t> на </a:t>
            </a:r>
            <a:r>
              <a:rPr lang="ru-RU" sz="2000" dirty="0" err="1"/>
              <a:t>послуги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 err="1"/>
              <a:t>підвищення</a:t>
            </a:r>
            <a:r>
              <a:rPr lang="ru-RU" sz="2000" dirty="0"/>
              <a:t> оплати </a:t>
            </a:r>
            <a:r>
              <a:rPr lang="ru-RU" sz="2000" dirty="0" err="1"/>
              <a:t>праці</a:t>
            </a:r>
            <a:r>
              <a:rPr lang="ru-RU" sz="2000" dirty="0"/>
              <a:t> при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/>
              <a:t>обставинах</a:t>
            </a:r>
            <a:r>
              <a:rPr lang="ru-RU" sz="2000" dirty="0"/>
              <a:t> в </a:t>
            </a:r>
            <a:r>
              <a:rPr lang="ru-RU" sz="2000" dirty="0" err="1"/>
              <a:t>результаті</a:t>
            </a:r>
            <a:r>
              <a:rPr lang="ru-RU" sz="2000" dirty="0"/>
              <a:t> </a:t>
            </a:r>
            <a:r>
              <a:rPr lang="ru-RU" sz="2000" dirty="0" err="1"/>
              <a:t>активної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профспілок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контролюють</a:t>
            </a:r>
            <a:r>
              <a:rPr lang="ru-RU" sz="2000" dirty="0"/>
              <a:t> </a:t>
            </a:r>
            <a:r>
              <a:rPr lang="ru-RU" sz="2000" dirty="0" err="1"/>
              <a:t>номінальну</a:t>
            </a:r>
            <a:r>
              <a:rPr lang="ru-RU" sz="2000" dirty="0"/>
              <a:t> </a:t>
            </a:r>
            <a:r>
              <a:rPr lang="ru-RU" sz="2000" dirty="0" err="1"/>
              <a:t>заробітну</a:t>
            </a:r>
            <a:r>
              <a:rPr lang="ru-RU" sz="2000" dirty="0"/>
              <a:t> плату. </a:t>
            </a:r>
            <a:r>
              <a:rPr lang="ru-RU" sz="2000" dirty="0" err="1"/>
              <a:t>Компанії</a:t>
            </a:r>
            <a:r>
              <a:rPr lang="ru-RU" sz="2000" dirty="0"/>
              <a:t> </a:t>
            </a:r>
            <a:r>
              <a:rPr lang="ru-RU" sz="2000" dirty="0" err="1"/>
              <a:t>відповідають</a:t>
            </a:r>
            <a:r>
              <a:rPr lang="ru-RU" sz="2000" dirty="0"/>
              <a:t> на </a:t>
            </a:r>
            <a:r>
              <a:rPr lang="ru-RU" sz="2000" dirty="0" err="1"/>
              <a:t>таке</a:t>
            </a:r>
            <a:r>
              <a:rPr lang="ru-RU" sz="2000" dirty="0"/>
              <a:t> </a:t>
            </a:r>
            <a:r>
              <a:rPr lang="ru-RU" sz="2000" dirty="0" err="1"/>
              <a:t>зростання</a:t>
            </a:r>
            <a:r>
              <a:rPr lang="ru-RU" sz="2000" dirty="0"/>
              <a:t> </a:t>
            </a:r>
            <a:r>
              <a:rPr lang="ru-RU" sz="2000" dirty="0" err="1"/>
              <a:t>інфляційною</a:t>
            </a:r>
            <a:r>
              <a:rPr lang="ru-RU" sz="2000" dirty="0"/>
              <a:t> </a:t>
            </a:r>
            <a:r>
              <a:rPr lang="ru-RU" sz="2000" dirty="0" err="1"/>
              <a:t>спіраллю</a:t>
            </a:r>
            <a:r>
              <a:rPr lang="ru-RU" sz="2000" dirty="0"/>
              <a:t>: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заробітної</a:t>
            </a:r>
            <a:r>
              <a:rPr lang="ru-RU" sz="2000" dirty="0"/>
              <a:t> плати </a:t>
            </a:r>
            <a:r>
              <a:rPr lang="ru-RU" sz="2000" dirty="0" err="1"/>
              <a:t>викликає</a:t>
            </a:r>
            <a:r>
              <a:rPr lang="ru-RU" sz="2000" dirty="0"/>
              <a:t> </a:t>
            </a:r>
            <a:r>
              <a:rPr lang="ru-RU" sz="2000" dirty="0" err="1"/>
              <a:t>ріст</a:t>
            </a:r>
            <a:r>
              <a:rPr lang="ru-RU" sz="2000" dirty="0"/>
              <a:t> </a:t>
            </a:r>
            <a:r>
              <a:rPr lang="ru-RU" sz="2000" dirty="0" err="1"/>
              <a:t>цін</a:t>
            </a:r>
            <a:r>
              <a:rPr lang="ru-RU" sz="2000" dirty="0"/>
              <a:t> та </a:t>
            </a:r>
            <a:r>
              <a:rPr lang="ru-RU" sz="2000" dirty="0" err="1"/>
              <a:t>нове</a:t>
            </a:r>
            <a:r>
              <a:rPr lang="ru-RU" sz="2000" dirty="0"/>
              <a:t>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заробітної</a:t>
            </a:r>
            <a:r>
              <a:rPr lang="ru-RU" sz="2000" dirty="0"/>
              <a:t> плати;</a:t>
            </a:r>
          </a:p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 err="1"/>
              <a:t>високі</a:t>
            </a:r>
            <a:r>
              <a:rPr lang="ru-RU" sz="2000" dirty="0"/>
              <a:t> </a:t>
            </a:r>
            <a:r>
              <a:rPr lang="ru-RU" sz="2000" dirty="0" err="1"/>
              <a:t>непрямі</a:t>
            </a:r>
            <a:r>
              <a:rPr lang="ru-RU" sz="2000" dirty="0"/>
              <a:t> </a:t>
            </a:r>
            <a:r>
              <a:rPr lang="ru-RU" sz="2000" dirty="0" err="1"/>
              <a:t>податки</a:t>
            </a:r>
            <a:r>
              <a:rPr lang="ru-RU" sz="2000" dirty="0"/>
              <a:t> (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включаються</a:t>
            </a:r>
            <a:r>
              <a:rPr lang="ru-RU" sz="2000" dirty="0"/>
              <a:t> до </a:t>
            </a:r>
            <a:r>
              <a:rPr lang="ru-RU" sz="2000" dirty="0" err="1"/>
              <a:t>ціни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), </a:t>
            </a:r>
            <a:r>
              <a:rPr lang="ru-RU" sz="2000" dirty="0" err="1"/>
              <a:t>характерні</a:t>
            </a:r>
            <a:r>
              <a:rPr lang="ru-RU" sz="2000" dirty="0"/>
              <a:t> для </a:t>
            </a:r>
            <a:r>
              <a:rPr lang="ru-RU" sz="2000" dirty="0" err="1"/>
              <a:t>багатьох</a:t>
            </a:r>
            <a:r>
              <a:rPr lang="ru-RU" sz="2000" dirty="0"/>
              <a:t> держав;</a:t>
            </a:r>
          </a:p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 err="1"/>
              <a:t>загальний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 </a:t>
            </a:r>
            <a:r>
              <a:rPr lang="ru-RU" sz="2000" dirty="0" err="1"/>
              <a:t>зростає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097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Інфляція</a:t>
            </a:r>
            <a:r>
              <a:rPr lang="ru-RU" sz="2400" dirty="0"/>
              <a:t> </a:t>
            </a:r>
            <a:r>
              <a:rPr lang="ru-RU" sz="2400" dirty="0" err="1"/>
              <a:t>витрат</a:t>
            </a:r>
            <a:r>
              <a:rPr lang="ru-RU" sz="2400" dirty="0"/>
              <a:t> та </a:t>
            </a:r>
            <a:r>
              <a:rPr lang="ru-RU" sz="2400" dirty="0" err="1"/>
              <a:t>інфляція</a:t>
            </a:r>
            <a:r>
              <a:rPr lang="ru-RU" sz="2400" dirty="0"/>
              <a:t> </a:t>
            </a:r>
            <a:r>
              <a:rPr lang="ru-RU" sz="2400" dirty="0" err="1"/>
              <a:t>попиту</a:t>
            </a:r>
            <a:r>
              <a:rPr lang="ru-RU" sz="2400" dirty="0"/>
              <a:t> </a:t>
            </a:r>
            <a:r>
              <a:rPr lang="ru-RU" sz="2400" dirty="0" err="1"/>
              <a:t>взаємопов’язані</a:t>
            </a:r>
            <a:r>
              <a:rPr lang="ru-RU" sz="2400" dirty="0"/>
              <a:t> та </a:t>
            </a:r>
            <a:r>
              <a:rPr lang="ru-RU" sz="2400" dirty="0" err="1"/>
              <a:t>взаємообумовлені</a:t>
            </a:r>
            <a:r>
              <a:rPr lang="ru-RU" sz="2400" dirty="0"/>
              <a:t>,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важко</a:t>
            </a:r>
            <a:r>
              <a:rPr lang="ru-RU" sz="2400" dirty="0"/>
              <a:t> </a:t>
            </a:r>
            <a:r>
              <a:rPr lang="ru-RU" sz="2400" dirty="0" err="1"/>
              <a:t>чітко</a:t>
            </a:r>
            <a:r>
              <a:rPr lang="ru-RU" sz="2400" dirty="0"/>
              <a:t> </a:t>
            </a:r>
            <a:r>
              <a:rPr lang="ru-RU" sz="2400" dirty="0" err="1"/>
              <a:t>розділити</a:t>
            </a:r>
            <a:r>
              <a:rPr lang="ru-RU" sz="24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err="1"/>
              <a:t>Надлишкова</a:t>
            </a:r>
            <a:r>
              <a:rPr lang="ru-RU" i="1" dirty="0"/>
              <a:t> </a:t>
            </a:r>
            <a:r>
              <a:rPr lang="ru-RU" i="1" dirty="0" err="1"/>
              <a:t>грошова</a:t>
            </a:r>
            <a:r>
              <a:rPr lang="ru-RU" i="1" dirty="0"/>
              <a:t> </a:t>
            </a:r>
            <a:r>
              <a:rPr lang="ru-RU" i="1" dirty="0" err="1"/>
              <a:t>маса</a:t>
            </a:r>
            <a:r>
              <a:rPr lang="ru-RU" i="1" dirty="0"/>
              <a:t> </a:t>
            </a:r>
            <a:r>
              <a:rPr lang="ru-RU" dirty="0"/>
              <a:t>в </a:t>
            </a:r>
            <a:r>
              <a:rPr lang="ru-RU" dirty="0" err="1"/>
              <a:t>економіці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u="sng" dirty="0" err="1"/>
              <a:t>породжує</a:t>
            </a:r>
            <a:r>
              <a:rPr lang="ru-RU" u="sng" dirty="0"/>
              <a:t> </a:t>
            </a:r>
            <a:r>
              <a:rPr lang="ru-RU" u="sng" dirty="0" err="1"/>
              <a:t>підвищений</a:t>
            </a:r>
            <a:r>
              <a:rPr lang="ru-RU" u="sng" dirty="0"/>
              <a:t> попит,</a:t>
            </a:r>
            <a:r>
              <a:rPr lang="ru-RU" dirty="0"/>
              <a:t> </a:t>
            </a:r>
            <a:r>
              <a:rPr lang="ru-RU" dirty="0" err="1"/>
              <a:t>викликаючи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сукупного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, </a:t>
            </a:r>
            <a:r>
              <a:rPr lang="ru-RU" u="sng" dirty="0" err="1"/>
              <a:t>реакцією</a:t>
            </a:r>
            <a:r>
              <a:rPr lang="ru-RU" u="sng" dirty="0"/>
              <a:t> </a:t>
            </a:r>
            <a:r>
              <a:rPr lang="ru-RU" dirty="0"/>
              <a:t>на яке є </a:t>
            </a:r>
            <a:r>
              <a:rPr lang="ru-RU" u="sng" dirty="0" err="1"/>
              <a:t>зростання</a:t>
            </a:r>
            <a:r>
              <a:rPr lang="ru-RU" u="sng" dirty="0"/>
              <a:t> </a:t>
            </a:r>
            <a:r>
              <a:rPr lang="ru-RU" u="sng" dirty="0" err="1"/>
              <a:t>цін</a:t>
            </a:r>
            <a:r>
              <a:rPr lang="ru-RU" dirty="0"/>
              <a:t>. Будучи продуктом </a:t>
            </a:r>
            <a:r>
              <a:rPr lang="ru-RU" dirty="0" err="1"/>
              <a:t>розбалансованого</a:t>
            </a:r>
            <a:r>
              <a:rPr lang="ru-RU" dirty="0"/>
              <a:t> грошового ринку, </a:t>
            </a:r>
            <a:r>
              <a:rPr lang="ru-RU" dirty="0" err="1"/>
              <a:t>інфляція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</a:t>
            </a:r>
            <a:r>
              <a:rPr lang="ru-RU" dirty="0" err="1"/>
              <a:t>розповсюджується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, </a:t>
            </a:r>
            <a:r>
              <a:rPr lang="ru-RU" dirty="0" err="1"/>
              <a:t>вражає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і </a:t>
            </a:r>
            <a:r>
              <a:rPr lang="ru-RU" dirty="0" err="1"/>
              <a:t>споживання</a:t>
            </a:r>
            <a:r>
              <a:rPr lang="ru-RU" dirty="0"/>
              <a:t>, </a:t>
            </a:r>
            <a:r>
              <a:rPr lang="ru-RU" dirty="0" err="1"/>
              <a:t>деформує</a:t>
            </a:r>
            <a:r>
              <a:rPr lang="ru-RU" dirty="0"/>
              <a:t> </a:t>
            </a:r>
            <a:r>
              <a:rPr lang="ru-RU" dirty="0" err="1"/>
              <a:t>споживчий</a:t>
            </a:r>
            <a:r>
              <a:rPr lang="ru-RU" dirty="0"/>
              <a:t> попит, </a:t>
            </a:r>
            <a:r>
              <a:rPr lang="ru-RU" dirty="0" err="1"/>
              <a:t>посилює</a:t>
            </a:r>
            <a:r>
              <a:rPr lang="ru-RU" dirty="0"/>
              <a:t> </a:t>
            </a:r>
            <a:r>
              <a:rPr lang="ru-RU" dirty="0" err="1"/>
              <a:t>нерівномірність</a:t>
            </a:r>
            <a:r>
              <a:rPr lang="ru-RU" dirty="0"/>
              <a:t> і </a:t>
            </a:r>
            <a:r>
              <a:rPr lang="ru-RU" dirty="0" err="1"/>
              <a:t>непропорційність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призводячи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до </a:t>
            </a:r>
            <a:r>
              <a:rPr lang="ru-RU" dirty="0" err="1"/>
              <a:t>інфляції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Будь-яка </a:t>
            </a:r>
            <a:r>
              <a:rPr lang="ru-RU" dirty="0" err="1"/>
              <a:t>сучасна</a:t>
            </a:r>
            <a:r>
              <a:rPr lang="ru-RU" dirty="0"/>
              <a:t> система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інфляційна</a:t>
            </a:r>
            <a:r>
              <a:rPr lang="ru-RU" dirty="0"/>
              <a:t>, і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як </a:t>
            </a:r>
            <a:r>
              <a:rPr lang="ru-RU" dirty="0" err="1"/>
              <a:t>інфляцію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, так і </a:t>
            </a:r>
            <a:r>
              <a:rPr lang="ru-RU" dirty="0" err="1"/>
              <a:t>інфляцію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 Для </a:t>
            </a:r>
            <a:r>
              <a:rPr lang="ru-RU" u="sng" dirty="0" err="1"/>
              <a:t>оцінки</a:t>
            </a:r>
            <a:r>
              <a:rPr lang="ru-RU" u="sng" dirty="0"/>
              <a:t> та </a:t>
            </a:r>
            <a:r>
              <a:rPr lang="ru-RU" u="sng" dirty="0" err="1"/>
              <a:t>вимірювання</a:t>
            </a:r>
            <a:r>
              <a:rPr lang="ru-RU" u="sng" dirty="0"/>
              <a:t> </a:t>
            </a:r>
            <a:r>
              <a:rPr lang="ru-RU" u="sng" dirty="0" err="1"/>
              <a:t>інфляції</a:t>
            </a:r>
            <a:r>
              <a:rPr lang="ru-RU" u="sng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b="1" dirty="0" err="1"/>
              <a:t>показник</a:t>
            </a:r>
            <a:r>
              <a:rPr lang="ru-RU" b="1" dirty="0"/>
              <a:t> </a:t>
            </a:r>
            <a:r>
              <a:rPr lang="ru-RU" b="1" dirty="0" err="1"/>
              <a:t>індексу</a:t>
            </a:r>
            <a:r>
              <a:rPr lang="ru-RU" b="1" dirty="0"/>
              <a:t> </a:t>
            </a:r>
            <a:r>
              <a:rPr lang="ru-RU" b="1" dirty="0" err="1"/>
              <a:t>цін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u="sng" dirty="0" err="1"/>
              <a:t>співвідношення</a:t>
            </a:r>
            <a:r>
              <a:rPr lang="ru-RU" u="sng" dirty="0"/>
              <a:t> </a:t>
            </a:r>
            <a:r>
              <a:rPr lang="ru-RU" u="sng" dirty="0" err="1"/>
              <a:t>між</a:t>
            </a:r>
            <a:r>
              <a:rPr lang="ru-RU" u="sng" dirty="0"/>
              <a:t> </a:t>
            </a:r>
            <a:r>
              <a:rPr lang="ru-RU" u="sng" dirty="0" err="1"/>
              <a:t>купівельною</a:t>
            </a:r>
            <a:r>
              <a:rPr lang="ru-RU" u="sng" dirty="0"/>
              <a:t> </a:t>
            </a:r>
            <a:r>
              <a:rPr lang="ru-RU" u="sng" dirty="0" err="1"/>
              <a:t>ціною</a:t>
            </a:r>
            <a:r>
              <a:rPr lang="ru-RU" u="sng" dirty="0"/>
              <a:t> </a:t>
            </a:r>
            <a:r>
              <a:rPr lang="ru-RU" u="sng" dirty="0" err="1"/>
              <a:t>певного</a:t>
            </a:r>
            <a:r>
              <a:rPr lang="ru-RU" u="sng" dirty="0"/>
              <a:t> набору </a:t>
            </a:r>
            <a:r>
              <a:rPr lang="ru-RU" u="sng" dirty="0" err="1"/>
              <a:t>товарів</a:t>
            </a:r>
            <a:r>
              <a:rPr lang="ru-RU" u="sng" dirty="0"/>
              <a:t> та </a:t>
            </a:r>
            <a:r>
              <a:rPr lang="ru-RU" u="sng" dirty="0" err="1"/>
              <a:t>послуг</a:t>
            </a:r>
            <a:r>
              <a:rPr lang="ru-RU" u="sng" dirty="0"/>
              <a:t> (“</a:t>
            </a:r>
            <a:r>
              <a:rPr lang="ru-RU" u="sng" dirty="0" err="1"/>
              <a:t>споживчий</a:t>
            </a:r>
            <a:r>
              <a:rPr lang="ru-RU" u="sng" dirty="0"/>
              <a:t> </a:t>
            </a:r>
            <a:r>
              <a:rPr lang="ru-RU" u="sng" dirty="0" err="1"/>
              <a:t>кошик</a:t>
            </a:r>
            <a:r>
              <a:rPr lang="ru-RU" u="sng" dirty="0"/>
              <a:t>”) для </a:t>
            </a:r>
            <a:r>
              <a:rPr lang="ru-RU" u="sng" dirty="0" err="1"/>
              <a:t>даного</a:t>
            </a:r>
            <a:r>
              <a:rPr lang="ru-RU" u="sng" dirty="0"/>
              <a:t> </a:t>
            </a:r>
            <a:r>
              <a:rPr lang="ru-RU" u="sng" dirty="0" err="1"/>
              <a:t>періоду</a:t>
            </a:r>
            <a:r>
              <a:rPr lang="ru-RU" u="sng" dirty="0"/>
              <a:t> з </a:t>
            </a:r>
            <a:r>
              <a:rPr lang="ru-RU" u="sng" dirty="0" err="1"/>
              <a:t>сукупною</a:t>
            </a:r>
            <a:r>
              <a:rPr lang="ru-RU" u="sng" dirty="0"/>
              <a:t> </a:t>
            </a:r>
            <a:r>
              <a:rPr lang="ru-RU" u="sng" dirty="0" err="1"/>
              <a:t>ціною</a:t>
            </a:r>
            <a:r>
              <a:rPr lang="ru-RU" u="sng" dirty="0"/>
              <a:t> </a:t>
            </a:r>
            <a:r>
              <a:rPr lang="ru-RU" u="sng" dirty="0" err="1"/>
              <a:t>ідентичної</a:t>
            </a:r>
            <a:r>
              <a:rPr lang="ru-RU" u="sng" dirty="0"/>
              <a:t> </a:t>
            </a:r>
            <a:r>
              <a:rPr lang="ru-RU" u="sng" dirty="0" err="1"/>
              <a:t>групи</a:t>
            </a:r>
            <a:r>
              <a:rPr lang="ru-RU" u="sng" dirty="0"/>
              <a:t> </a:t>
            </a:r>
            <a:r>
              <a:rPr lang="ru-RU" u="sng" dirty="0" err="1"/>
              <a:t>товарів</a:t>
            </a:r>
            <a:r>
              <a:rPr lang="ru-RU" u="sng" dirty="0"/>
              <a:t> та </a:t>
            </a:r>
            <a:r>
              <a:rPr lang="ru-RU" u="sng" dirty="0" err="1"/>
              <a:t>послуг</a:t>
            </a:r>
            <a:r>
              <a:rPr lang="ru-RU" u="sng" dirty="0"/>
              <a:t> у базовому </a:t>
            </a:r>
            <a:r>
              <a:rPr lang="ru-RU" u="sng" dirty="0" err="1"/>
              <a:t>періоді</a:t>
            </a:r>
            <a:r>
              <a:rPr lang="ru-RU" u="sng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069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800" dirty="0" err="1"/>
              <a:t>Наслідки</a:t>
            </a:r>
            <a:r>
              <a:rPr lang="ru-RU" sz="2800" dirty="0"/>
              <a:t> </a:t>
            </a:r>
            <a:r>
              <a:rPr lang="ru-RU" sz="2800" dirty="0" err="1"/>
              <a:t>інфляції</a:t>
            </a:r>
            <a:r>
              <a:rPr lang="ru-RU" sz="2800" dirty="0"/>
              <a:t> та </a:t>
            </a:r>
            <a:r>
              <a:rPr lang="ru-RU" sz="2800" dirty="0" err="1"/>
              <a:t>антиінфляційна</a:t>
            </a:r>
            <a:r>
              <a:rPr lang="ru-RU" sz="2800" dirty="0"/>
              <a:t> </a:t>
            </a:r>
            <a:r>
              <a:rPr lang="ru-RU" sz="2800" dirty="0" err="1"/>
              <a:t>політика</a:t>
            </a:r>
            <a:r>
              <a:rPr lang="ru-RU" sz="28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/>
              <a:t>Погіршується</a:t>
            </a:r>
            <a:r>
              <a:rPr lang="ru-RU" b="1" dirty="0"/>
              <a:t> </a:t>
            </a:r>
            <a:r>
              <a:rPr lang="ru-RU" b="1" dirty="0" err="1"/>
              <a:t>економічне</a:t>
            </a:r>
            <a:r>
              <a:rPr lang="ru-RU" b="1" dirty="0"/>
              <a:t> становище</a:t>
            </a:r>
            <a:r>
              <a:rPr lang="ru-RU" dirty="0"/>
              <a:t>: </a:t>
            </a:r>
            <a:r>
              <a:rPr lang="ru-RU" dirty="0" err="1"/>
              <a:t>знижуються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 та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непевними</a:t>
            </a:r>
            <a:r>
              <a:rPr lang="ru-RU" dirty="0"/>
              <a:t>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; </a:t>
            </a:r>
            <a:r>
              <a:rPr lang="ru-RU" dirty="0" err="1"/>
              <a:t>відбувається</a:t>
            </a:r>
            <a:r>
              <a:rPr lang="ru-RU" dirty="0"/>
              <a:t> перелив </a:t>
            </a:r>
            <a:r>
              <a:rPr lang="ru-RU" dirty="0" err="1"/>
              <a:t>капіталу</a:t>
            </a:r>
            <a:r>
              <a:rPr lang="ru-RU" dirty="0"/>
              <a:t> з </a:t>
            </a:r>
            <a:r>
              <a:rPr lang="ru-RU" dirty="0" err="1"/>
              <a:t>виробництва</a:t>
            </a:r>
            <a:r>
              <a:rPr lang="ru-RU" dirty="0"/>
              <a:t> в </a:t>
            </a:r>
            <a:r>
              <a:rPr lang="ru-RU" dirty="0" err="1"/>
              <a:t>торгівлю</a:t>
            </a:r>
            <a:r>
              <a:rPr lang="ru-RU" dirty="0"/>
              <a:t> та </a:t>
            </a:r>
            <a:r>
              <a:rPr lang="ru-RU" dirty="0" err="1"/>
              <a:t>посередницькі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де </a:t>
            </a:r>
            <a:r>
              <a:rPr lang="ru-RU" dirty="0" err="1"/>
              <a:t>швидший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/>
              <a:t>ухилитися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 </a:t>
            </a:r>
            <a:r>
              <a:rPr lang="ru-RU" dirty="0" err="1"/>
              <a:t>розширюється</a:t>
            </a:r>
            <a:r>
              <a:rPr lang="ru-RU" dirty="0"/>
              <a:t> </a:t>
            </a:r>
            <a:r>
              <a:rPr lang="ru-RU" dirty="0" err="1"/>
              <a:t>спекуляція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різкої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; </a:t>
            </a:r>
            <a:r>
              <a:rPr lang="ru-RU" dirty="0" err="1"/>
              <a:t>обмежуються</a:t>
            </a:r>
            <a:r>
              <a:rPr lang="ru-RU" dirty="0"/>
              <a:t>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; </a:t>
            </a:r>
            <a:r>
              <a:rPr lang="ru-RU" dirty="0" err="1"/>
              <a:t>зменшуються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</a:p>
          <a:p>
            <a:r>
              <a:rPr lang="ru-RU" b="1" dirty="0" err="1"/>
              <a:t>Виникає</a:t>
            </a:r>
            <a:r>
              <a:rPr lang="ru-RU" b="1" dirty="0"/>
              <a:t> </a:t>
            </a:r>
            <a:r>
              <a:rPr lang="ru-RU" b="1" dirty="0" err="1"/>
              <a:t>соціальне</a:t>
            </a:r>
            <a:r>
              <a:rPr lang="ru-RU" b="1" dirty="0"/>
              <a:t> </a:t>
            </a:r>
            <a:r>
              <a:rPr lang="ru-RU" b="1" dirty="0" err="1"/>
              <a:t>напруження</a:t>
            </a:r>
            <a:r>
              <a:rPr lang="ru-RU" dirty="0"/>
              <a:t> в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інфляція</a:t>
            </a:r>
            <a:r>
              <a:rPr lang="ru-RU" dirty="0"/>
              <a:t> </a:t>
            </a:r>
            <a:r>
              <a:rPr lang="ru-RU" dirty="0" err="1"/>
              <a:t>перерозподіляє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доход не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найменш</a:t>
            </a:r>
            <a:r>
              <a:rPr lang="ru-RU" dirty="0"/>
              <a:t> </a:t>
            </a:r>
            <a:r>
              <a:rPr lang="ru-RU" dirty="0" err="1"/>
              <a:t>забезпечених</a:t>
            </a:r>
            <a:r>
              <a:rPr lang="ru-RU" dirty="0"/>
              <a:t> </a:t>
            </a:r>
            <a:r>
              <a:rPr lang="ru-RU" dirty="0" err="1"/>
              <a:t>верств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Вона </a:t>
            </a:r>
            <a:r>
              <a:rPr lang="ru-RU" b="1" dirty="0" err="1"/>
              <a:t>знижує</a:t>
            </a:r>
            <a:r>
              <a:rPr lang="ru-RU" b="1" dirty="0"/>
              <a:t> </a:t>
            </a:r>
            <a:r>
              <a:rPr lang="ru-RU" b="1" dirty="0" err="1"/>
              <a:t>реальні</a:t>
            </a:r>
            <a:r>
              <a:rPr lang="ru-RU" b="1" dirty="0"/>
              <a:t> доходи </a:t>
            </a:r>
            <a:r>
              <a:rPr lang="ru-RU" dirty="0"/>
              <a:t>(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придбати</a:t>
            </a:r>
            <a:r>
              <a:rPr lang="ru-RU" dirty="0"/>
              <a:t> за </a:t>
            </a:r>
            <a:r>
              <a:rPr lang="ru-RU" dirty="0" err="1"/>
              <a:t>номінальний</a:t>
            </a:r>
            <a:r>
              <a:rPr lang="ru-RU" dirty="0"/>
              <a:t> доход), а </a:t>
            </a:r>
            <a:r>
              <a:rPr lang="ru-RU" dirty="0" err="1"/>
              <a:t>отже</a:t>
            </a:r>
            <a:r>
              <a:rPr lang="ru-RU" dirty="0"/>
              <a:t> і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номінальний</a:t>
            </a:r>
            <a:r>
              <a:rPr lang="ru-RU" dirty="0"/>
              <a:t> доход буде </a:t>
            </a:r>
            <a:r>
              <a:rPr lang="ru-RU" dirty="0" err="1"/>
              <a:t>відставати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росту </a:t>
            </a:r>
            <a:r>
              <a:rPr lang="ru-RU" dirty="0" err="1"/>
              <a:t>цін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Особливо </a:t>
            </a:r>
            <a:r>
              <a:rPr lang="ru-RU" u="sng" dirty="0" err="1"/>
              <a:t>важкою</a:t>
            </a:r>
            <a:r>
              <a:rPr lang="ru-RU" u="sng" dirty="0"/>
              <a:t> є </a:t>
            </a:r>
            <a:r>
              <a:rPr lang="ru-RU" u="sng" dirty="0" err="1"/>
              <a:t>інфляція</a:t>
            </a:r>
            <a:r>
              <a:rPr lang="ru-RU" u="sng" dirty="0"/>
              <a:t> </a:t>
            </a:r>
            <a:r>
              <a:rPr lang="ru-RU" dirty="0"/>
              <a:t>для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фіксованими</a:t>
            </a:r>
            <a:r>
              <a:rPr lang="ru-RU" dirty="0"/>
              <a:t> доходами: </a:t>
            </a:r>
            <a:r>
              <a:rPr lang="ru-RU" u="sng" dirty="0" err="1"/>
              <a:t>пенсіями</a:t>
            </a:r>
            <a:r>
              <a:rPr lang="ru-RU" u="sng" dirty="0"/>
              <a:t>, </a:t>
            </a:r>
            <a:r>
              <a:rPr lang="ru-RU" u="sng" dirty="0" err="1"/>
              <a:t>стипендіями</a:t>
            </a:r>
            <a:r>
              <a:rPr lang="ru-RU" u="sng" dirty="0"/>
              <a:t>, </a:t>
            </a:r>
            <a:r>
              <a:rPr lang="ru-RU" u="sng" dirty="0" err="1"/>
              <a:t>заробітною</a:t>
            </a:r>
            <a:r>
              <a:rPr lang="ru-RU" u="sng" dirty="0"/>
              <a:t> платою </a:t>
            </a:r>
            <a:r>
              <a:rPr lang="ru-RU" u="sng" dirty="0" err="1"/>
              <a:t>працівників</a:t>
            </a:r>
            <a:r>
              <a:rPr lang="ru-RU" u="sng" dirty="0"/>
              <a:t> </a:t>
            </a:r>
            <a:r>
              <a:rPr lang="ru-RU" u="sng" dirty="0" err="1"/>
              <a:t>бюджетної</a:t>
            </a:r>
            <a:r>
              <a:rPr lang="ru-RU" u="sng" dirty="0"/>
              <a:t> </a:t>
            </a:r>
            <a:r>
              <a:rPr lang="ru-RU" u="sng" dirty="0" err="1"/>
              <a:t>сфери</a:t>
            </a:r>
            <a:r>
              <a:rPr lang="ru-RU" u="sng" dirty="0"/>
              <a:t>. </a:t>
            </a:r>
            <a:endParaRPr lang="ru-RU" u="sng" dirty="0" smtClean="0"/>
          </a:p>
          <a:p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/>
              <a:t>того, </a:t>
            </a:r>
            <a:r>
              <a:rPr lang="ru-RU" dirty="0" err="1"/>
              <a:t>інфляція</a:t>
            </a:r>
            <a:r>
              <a:rPr lang="ru-RU" dirty="0"/>
              <a:t> </a:t>
            </a:r>
            <a:r>
              <a:rPr lang="ru-RU" dirty="0" err="1"/>
              <a:t>знецінює</a:t>
            </a:r>
            <a:r>
              <a:rPr lang="ru-RU" dirty="0"/>
              <a:t> </a:t>
            </a:r>
            <a:r>
              <a:rPr lang="ru-RU" dirty="0" err="1"/>
              <a:t>заощадження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 В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стримати</a:t>
            </a:r>
            <a:r>
              <a:rPr lang="ru-RU" dirty="0"/>
              <a:t> </a:t>
            </a:r>
            <a:r>
              <a:rPr lang="ru-RU" dirty="0" err="1"/>
              <a:t>різке</a:t>
            </a:r>
            <a:r>
              <a:rPr lang="ru-RU" dirty="0"/>
              <a:t>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, держава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індексацію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та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пільг</a:t>
            </a:r>
            <a:r>
              <a:rPr lang="ru-RU" dirty="0"/>
              <a:t>. </a:t>
            </a: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/>
              <a:t>інфляційних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такого 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та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суперечностей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для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 та </a:t>
            </a:r>
            <a:r>
              <a:rPr lang="ru-RU" dirty="0" err="1"/>
              <a:t>стабілізації</a:t>
            </a:r>
            <a:r>
              <a:rPr lang="ru-RU" dirty="0"/>
              <a:t> грошового </a:t>
            </a:r>
            <a:r>
              <a:rPr lang="ru-RU" dirty="0" err="1"/>
              <a:t>обігу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49442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1526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ТЕМА:  Інфляція </vt:lpstr>
      <vt:lpstr>Презентация PowerPoint</vt:lpstr>
      <vt:lpstr>Презентация PowerPoint</vt:lpstr>
      <vt:lpstr>Форми та види інфляції </vt:lpstr>
      <vt:lpstr>Відкрита інфляція приймає різні форми:  повзучу (коли ціни змінюються повільно – до 10 % в рік),  галопуючу (коли зростання цін набуває стрімкого характеру)  і форму гіперінфляції (зростання цін складає зазвичай більше 1000 % на рік), яка призводить в кінцевому результаті до повного розладу грошового обігу.  Гіперінфляція вражала економіки багатьох країн. Потужної гіперінфляції зазнала, наприклад, Німеччина 1920-х рр. У 1950–70-і роки гіперінфляцію пережили багато країн Латинської Америки, у 80-і рр. – Югославія та Ізраїль, на початку 90-х рр. – Росія, Україна та інші країни, які виникли в результаті розпаду СРСР.  </vt:lpstr>
      <vt:lpstr>В залежності від причин, які викликають інфляційні процеси, розрізняють інфляцію  попиту та інфляцію витрат виробництва.  </vt:lpstr>
      <vt:lpstr>Інфляція витрат виробництва. </vt:lpstr>
      <vt:lpstr>Інфляція витрат та інфляція попиту взаємопов’язані та взаємообумовлені, їх важко чітко розділити. </vt:lpstr>
      <vt:lpstr>Наслідки інфляції та антиінфляційна політика </vt:lpstr>
      <vt:lpstr>Основні форми боротьби з інфляцією – грошові реформи та антиінфляційна політика. </vt:lpstr>
      <vt:lpstr>Варіанти антиінфляційної політики обираються в залежності від пріоритетів. Якщо ставилося завдання стримування економічного росту, то проводилась дефляційна політика, якщо метою було стимулювання економічного зростання, то перевага віддавалась політиці доходів. У разі, коли кінцевою метою було стримати інфляцію будь-якою ціною, – паралельно використовувались обидва методи антиінфляційної політики.  Індексація (повна або часткова) означає компенсацію збитків у результаті знецінення грошей.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Грошова система</dc:title>
  <cp:lastModifiedBy>User</cp:lastModifiedBy>
  <cp:revision>7</cp:revision>
  <dcterms:modified xsi:type="dcterms:W3CDTF">2022-04-15T08:56:24Z</dcterms:modified>
</cp:coreProperties>
</file>