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7555D-9FBD-461B-B18A-C4C31403DF7B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CC1F-4C91-44B4-A2CF-4B6840A41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E51F-DE6E-4824-A770-6DD8B8DEF5D5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A0D7A-9521-4D56-A357-F6222340D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62E3F-4666-4032-A4B8-0168E43228DC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C766-2AB7-4F0F-8492-8AAB8CEA8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749A-0018-46B5-BCFF-370F0FD71A51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9EAEF-1B9D-41C3-B80F-5ABA764A9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CD03-56E9-43FE-AFA0-7F86770804F1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CE66E-ECB2-4B5B-8BC8-4DF4F750B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F34D-6D95-4BEC-ADA8-25C9A2589952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B212-9BBF-4955-AABD-34B360E06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DB4FA-8779-4D74-84BD-4AF7ACE61D9E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0151-9F43-456A-95AA-E0BD84E57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EAE0-4378-46CA-8092-8911D867A12A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622E-1B76-44A9-A4D0-390F6A1CC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469B-988D-48C3-B338-6B65B16BCB80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28D7-F7CE-4A2A-9EA4-704664E77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3480-201B-4D45-AFC9-51AF9E09F1E6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C79D-4FCB-40B7-BDCF-D7DFB956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176C1-82BD-49C0-84FF-B963033E55E1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EC80-4CDD-4950-88D4-79D13CBE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7240F-DA9C-40EA-BF9C-E86CD28FE867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6611A-A4C3-4DB3-857A-13F9579BF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1755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Оцінка програми житлових субсидій в контексті доступності для бідних верств населення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475" y="4868863"/>
            <a:ext cx="5032375" cy="1104900"/>
          </a:xfrm>
        </p:spPr>
        <p:txBody>
          <a:bodyPr/>
          <a:lstStyle/>
          <a:p>
            <a:pPr eaLnBrk="1" hangingPunct="1"/>
            <a:endParaRPr lang="uk-UA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Правила участі в програмі житлових субсидій орієнтовані не стільки на підтримку малозабезпечених верств населення, скільки на допомогу тим, хто має витрати на ЖКП та паливо відносно високі порівняно з доходами. Це є основною причиною низького рівня охоплення бідних програмою.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Недосконала методика розрахунку доходів претендентів на адресні види допомоги і відсутність дієвого механізму перевірки та контролю матеріального стану претендентів призводить до зміщення цільового контингенту, тобто програма завідомо орієнтована не на ті контингенти, оскільки реальні ресурси одних домогосподарств занижуються, а інших – </a:t>
            </a:r>
            <a:r>
              <a:rPr lang="uk-UA" dirty="0" err="1" smtClean="0"/>
              <a:t>завищуються</a:t>
            </a:r>
            <a:r>
              <a:rPr lang="uk-UA" dirty="0" smtClean="0"/>
              <a:t>. Така ситуація призводить до високих помилок включення і виключення.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За </a:t>
            </a:r>
            <a:r>
              <a:rPr lang="uk-UA" dirty="0"/>
              <a:t>існуючої інформаційної бази ми </a:t>
            </a:r>
            <a:r>
              <a:rPr lang="uk-UA" dirty="0" smtClean="0"/>
              <a:t>не можемо оцінити рівень поінформованості населення щодо субсидій, а також не </a:t>
            </a:r>
            <a:r>
              <a:rPr lang="uk-UA" dirty="0"/>
              <a:t>можемо врахувати </a:t>
            </a:r>
            <a:r>
              <a:rPr lang="uk-UA" dirty="0" smtClean="0"/>
              <a:t>вагомість та специфіку суб’єктивного фактору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uk-UA" sz="2500" smtClean="0"/>
              <a:t>Загальна оцінка програми житлових субсидій, </a:t>
            </a:r>
            <a:br>
              <a:rPr lang="uk-UA" sz="2500" smtClean="0"/>
            </a:br>
            <a:r>
              <a:rPr lang="uk-UA" sz="2500" smtClean="0"/>
              <a:t>1999-20</a:t>
            </a:r>
            <a:r>
              <a:rPr lang="en-US" sz="2500" smtClean="0"/>
              <a:t>23</a:t>
            </a:r>
            <a:r>
              <a:rPr lang="uk-UA" sz="2500" smtClean="0"/>
              <a:t> рр.</a:t>
            </a:r>
            <a:endParaRPr lang="ru-RU" sz="2500" smtClean="0"/>
          </a:p>
        </p:txBody>
      </p:sp>
      <p:graphicFrame>
        <p:nvGraphicFramePr>
          <p:cNvPr id="14338" name="Діаграма 1"/>
          <p:cNvGraphicFramePr>
            <a:graphicFrameLocks/>
          </p:cNvGraphicFramePr>
          <p:nvPr/>
        </p:nvGraphicFramePr>
        <p:xfrm>
          <a:off x="900113" y="1196975"/>
          <a:ext cx="7704137" cy="4895850"/>
        </p:xfrm>
        <a:graphic>
          <a:graphicData uri="http://schemas.openxmlformats.org/presentationml/2006/ole">
            <p:oleObj spid="_x0000_s14338" r:id="rId3" imgW="7699915" imgH="490160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smtClean="0"/>
              <a:t>Рівень охоплення бідних програмою субсидій, %, 2013 р.</a:t>
            </a:r>
            <a:endParaRPr lang="ru-RU" sz="2800" smtClean="0"/>
          </a:p>
        </p:txBody>
      </p:sp>
      <p:pic>
        <p:nvPicPr>
          <p:cNvPr id="1536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1773238"/>
            <a:ext cx="8128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971550" y="836613"/>
            <a:ext cx="7715250" cy="52895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uk-UA" smtClean="0"/>
          </a:p>
          <a:p>
            <a:pPr marL="0" indent="0" eaLnBrk="1" hangingPunct="1">
              <a:buFont typeface="Arial" charset="0"/>
              <a:buNone/>
            </a:pPr>
            <a:r>
              <a:rPr lang="uk-UA" sz="4400" u="sng" smtClean="0"/>
              <a:t>Основне питання: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4400" smtClean="0"/>
              <a:t>Чому бідні не потрапляють до програми житлових субсидій</a:t>
            </a: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u="sng" smtClean="0"/>
              <a:t>Гіпотеза 1.</a:t>
            </a:r>
            <a:r>
              <a:rPr lang="uk-UA" sz="2800" smtClean="0"/>
              <a:t> Бідні не приходять за субсидіями, оскільки отримують пільги на ЖКП та паливо</a:t>
            </a:r>
            <a:endParaRPr 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000" dirty="0"/>
              <a:t>Лише кожне п’яте домогосподарство (21,3%) серед бідних, що не потрапляє до програми субсидій, отримує </a:t>
            </a:r>
            <a:r>
              <a:rPr lang="uk-UA" sz="2000" dirty="0" smtClean="0"/>
              <a:t>пільги</a:t>
            </a:r>
            <a:r>
              <a:rPr lang="ru-RU" sz="2000" dirty="0" smtClean="0"/>
              <a:t>. </a:t>
            </a:r>
            <a:r>
              <a:rPr lang="uk-UA" sz="2000" dirty="0" smtClean="0"/>
              <a:t>Відповідно</a:t>
            </a:r>
            <a:r>
              <a:rPr lang="uk-UA" sz="2000" dirty="0"/>
              <a:t>, 78,7% українських бідних домогосподарств сплачують за товари та послуги житлово-комунальної сфери в повному </a:t>
            </a:r>
            <a:r>
              <a:rPr lang="uk-UA" sz="2000" dirty="0" smtClean="0"/>
              <a:t>обсязі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000" dirty="0" smtClean="0"/>
              <a:t>Бідні д/г, які не отримують ні пільг, ні субсидій, хто вони?:</a:t>
            </a:r>
          </a:p>
          <a:p>
            <a:pPr marL="5175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sz="2000" dirty="0" smtClean="0"/>
              <a:t>Переважно </a:t>
            </a:r>
            <a:r>
              <a:rPr lang="uk-UA" sz="2000" dirty="0"/>
              <a:t>жителі невеликих населених пунктів </a:t>
            </a:r>
            <a:r>
              <a:rPr lang="uk-UA" sz="2000" dirty="0" smtClean="0"/>
              <a:t>(43,4% мешканці сіл та 30,2% - малих міст)</a:t>
            </a:r>
          </a:p>
          <a:p>
            <a:pPr marL="5175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sz="2000" dirty="0" smtClean="0"/>
              <a:t>Переважно це сім’ї з дітьми (64,1%), пенсіонерські д/г складають лише 9,2%, а д/г з одних працездатних – 16,5%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20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b="1" i="1" dirty="0"/>
              <a:t>Отже, бідні сім’ї, які не потрапляють до програми субсидій, </a:t>
            </a:r>
            <a:endParaRPr lang="uk-UA" sz="2000" b="1" i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b="1" i="1" dirty="0" smtClean="0"/>
              <a:t>в </a:t>
            </a:r>
            <a:r>
              <a:rPr lang="uk-UA" sz="2000" b="1" i="1" dirty="0"/>
              <a:t>переважній більшості не отримують </a:t>
            </a:r>
            <a:r>
              <a:rPr lang="uk-UA" sz="2000" b="1" i="1" dirty="0" smtClean="0"/>
              <a:t>пільги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229600" cy="1008063"/>
          </a:xfrm>
        </p:spPr>
        <p:txBody>
          <a:bodyPr/>
          <a:lstStyle/>
          <a:p>
            <a:pPr eaLnBrk="1" hangingPunct="1"/>
            <a:r>
              <a:rPr lang="uk-UA" sz="2400" u="sng" smtClean="0"/>
              <a:t>Гіпотеза 2.</a:t>
            </a:r>
            <a:r>
              <a:rPr lang="uk-UA" sz="2400" smtClean="0"/>
              <a:t> Бідні, які не отримують субсидій, не мають на них потенційного права</a:t>
            </a:r>
            <a:endParaRPr lang="ru-RU" sz="2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8958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/>
              <a:t>Витрати на товари та послуги житлово-комунальної сфери бідних, які не отримують субсидій, в середньому </a:t>
            </a:r>
            <a:r>
              <a:rPr lang="uk-UA" sz="2400" dirty="0" smtClean="0"/>
              <a:t>складали 10,7</a:t>
            </a:r>
            <a:r>
              <a:rPr lang="uk-UA" sz="2400" dirty="0"/>
              <a:t>% сукупних витрат.</a:t>
            </a:r>
            <a:endParaRPr lang="ru-RU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 smtClean="0"/>
              <a:t>В 2013</a:t>
            </a:r>
            <a:r>
              <a:rPr lang="uk-UA" sz="2400" dirty="0"/>
              <a:t> р. серед бідних, які не отримували субсидій, домінуюча частка не мала на це потенційного права (79,3%). Тільки кожне п’яте (20,3%) домогосподарство, яке перебуває у лавах бідних і не отримує субсидію, має реальне право на цей вид соціальної підтримки (для 85% з них діє десятивідсотковий поріг і для 14,5% - п’ятнадцятивідсотковий</a:t>
            </a:r>
            <a:r>
              <a:rPr lang="uk-UA" sz="24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200" b="1" i="1" dirty="0"/>
              <a:t>Отже, бідні, які не отримують субсидії, в переважній більшості не мають на них потенційного права </a:t>
            </a:r>
            <a:endParaRPr lang="uk-UA" sz="2200" b="1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200" b="1" i="1" dirty="0" smtClean="0"/>
              <a:t>через </a:t>
            </a:r>
            <a:r>
              <a:rPr lang="uk-UA" sz="2200" b="1" i="1" dirty="0"/>
              <a:t>низький рівень житлово-комунальних витрат </a:t>
            </a:r>
            <a:endParaRPr lang="uk-UA" sz="2200" b="1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200" b="1" i="1" dirty="0" smtClean="0"/>
              <a:t>(</a:t>
            </a:r>
            <a:r>
              <a:rPr lang="uk-UA" sz="2200" b="1" i="1" dirty="0"/>
              <a:t>традиційно вони мешкають у житлі малого розміру та/або позбавленого багатьох комунальних зручностей)</a:t>
            </a:r>
            <a:endParaRPr lang="ru-RU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400" u="sng" smtClean="0"/>
              <a:t>Гіпотеза 3.</a:t>
            </a:r>
            <a:r>
              <a:rPr lang="uk-UA" sz="2400" smtClean="0"/>
              <a:t> Домогосподарства, які мають потенційне право на субсидії і не використовують його, насправді отримують достатні доходи і не потребують допомоги </a:t>
            </a:r>
            <a:endParaRPr lang="ru-RU" sz="2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000" dirty="0"/>
              <a:t>В Україні частка домогосподарств, витрати яких перевищували доходи (за Методикою) в два та більше разів складала у 2013 р. </a:t>
            </a:r>
            <a:r>
              <a:rPr lang="uk-UA" sz="2000" dirty="0" smtClean="0"/>
              <a:t>6,3</a:t>
            </a:r>
            <a:r>
              <a:rPr lang="uk-UA" sz="2000" dirty="0"/>
              <a:t>% (або 1 061,4 тис. домогосподарств).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000" dirty="0"/>
              <a:t>Серед домогосподарств, які мають право на субсидію, але не отримують її, лише кожне дванадцяте домогосподарство (8,2%) мало витрати вдвічі </a:t>
            </a:r>
            <a:r>
              <a:rPr lang="uk-UA" sz="2000" dirty="0" smtClean="0"/>
              <a:t>вищі за </a:t>
            </a:r>
            <a:r>
              <a:rPr lang="uk-UA" sz="2000" dirty="0"/>
              <a:t>доходи.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000" dirty="0" smtClean="0"/>
              <a:t>Лише </a:t>
            </a:r>
            <a:r>
              <a:rPr lang="uk-UA" sz="2000" dirty="0"/>
              <a:t>40 896 (або 0,2%) домогосподарств України володіли одночасно такими характеристиками: були бідними, мали потенційне право на субсидію, не отримували субсидію, мали витрати </a:t>
            </a:r>
            <a:r>
              <a:rPr lang="uk-UA" sz="2000" dirty="0" smtClean="0"/>
              <a:t>вищі за </a:t>
            </a:r>
            <a:r>
              <a:rPr lang="uk-UA" sz="2000" dirty="0"/>
              <a:t>доходи. </a:t>
            </a:r>
            <a:endParaRPr lang="ru-RU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b="1" i="1" dirty="0" smtClean="0"/>
              <a:t>Отже, дане припущення не може бути вичерпним поясненням низького рівня охоплення бідних субсидіями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u="sng" dirty="0" smtClean="0"/>
              <a:t>Гіпотеза 4.</a:t>
            </a:r>
            <a:r>
              <a:rPr lang="uk-UA" sz="2400" dirty="0" smtClean="0"/>
              <a:t> Цільовий контингент визначається неточно через проблеми методичного характеру</a:t>
            </a:r>
            <a:endParaRPr lang="ru-RU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7325" y="1052513"/>
            <a:ext cx="62293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3995738" y="3429000"/>
            <a:ext cx="0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714375" y="5229225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latin typeface="Calibri" pitchFamily="34" charset="0"/>
              </a:rPr>
              <a:t>Отже, програма субсидій, як і інші адресні виплати, стикаються з проблемою неправильного визначення реального доходу сім’ї (домогосподарства), і відповідно, не завжди орієнтовані на дійсно бідні контингенти</a:t>
            </a:r>
            <a:endParaRPr lang="ru-RU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uk-UA" sz="2400" u="sng" smtClean="0"/>
              <a:t>Гіпотеза 5.</a:t>
            </a:r>
            <a:r>
              <a:rPr lang="uk-UA" sz="2400" smtClean="0"/>
              <a:t> Значна частина домогосподарств не бере участі у програмі житлових субсидій через те, що розмір потенційної субсидії буде замалим</a:t>
            </a:r>
            <a:endParaRPr lang="ru-RU" sz="2400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uk-UA" sz="1600" smtClean="0"/>
              <a:t>Серед бідних домогосподарств 20,3%  (553 тис.), маючи право на субсидію, не отримують її. </a:t>
            </a:r>
          </a:p>
          <a:p>
            <a:pPr eaLnBrk="1" hangingPunct="1"/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2275" y="1916113"/>
          <a:ext cx="5118100" cy="2316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8547"/>
                <a:gridCol w="1438818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Потенційний розмір субсидії, грн.. на місяць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% бідних, які мають право на субсидію, але не звертаються по неї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0 до 10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10 до 20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20 до 50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50 до 100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25,5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527" name="Прямоугольник 4"/>
          <p:cNvSpPr>
            <a:spLocks noChangeArrowheads="1"/>
          </p:cNvSpPr>
          <p:nvPr/>
        </p:nvSpPr>
        <p:spPr bwMode="auto">
          <a:xfrm>
            <a:off x="563563" y="5445125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latin typeface="Calibri" pitchFamily="34" charset="0"/>
              </a:rPr>
              <a:t>Таким чином, замалий розмір субсидії не може бути вагомою причиною незвернення бідних для отримання субсидії</a:t>
            </a:r>
            <a:endParaRPr lang="ru-RU">
              <a:latin typeface="Calibri" pitchFamily="34" charset="0"/>
            </a:endParaRPr>
          </a:p>
        </p:txBody>
      </p:sp>
      <p:sp>
        <p:nvSpPr>
          <p:cNvPr id="21528" name="Прямоугольник 5"/>
          <p:cNvSpPr>
            <a:spLocks noChangeArrowheads="1"/>
          </p:cNvSpPr>
          <p:nvPr/>
        </p:nvSpPr>
        <p:spPr bwMode="auto">
          <a:xfrm>
            <a:off x="466725" y="4292600"/>
            <a:ext cx="82581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latin typeface="Calibri" pitchFamily="34" charset="0"/>
              </a:rPr>
              <a:t>Якщо припустити, що розмір субсидії, менший від 50 грн. на місяць, сприймається надто малим, то лише 22% домогосподарств із зазначеного контингенту не звертаються за отриманням субсидії через цю причину. Це складає 121,8 тис. домогосподарств, або 4,4% від усіх бідних домогосподарств.</a:t>
            </a:r>
            <a:endParaRPr lang="ru-RU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634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Диаграмма Microsoft Excel</vt:lpstr>
      <vt:lpstr>Оцінка програми житлових субсидій в контексті доступності для бідних верств населення</vt:lpstr>
      <vt:lpstr>Загальна оцінка програми житлових субсидій,  1999-2023 рр.</vt:lpstr>
      <vt:lpstr>Рівень охоплення бідних програмою субсидій, %, 2013 р.</vt:lpstr>
      <vt:lpstr>Слайд 4</vt:lpstr>
      <vt:lpstr>Гіпотеза 1. Бідні не приходять за субсидіями, оскільки отримують пільги на ЖКП та паливо</vt:lpstr>
      <vt:lpstr>Гіпотеза 2. Бідні, які не отримують субсидій, не мають на них потенційного права</vt:lpstr>
      <vt:lpstr>Гіпотеза 3. Домогосподарства, які мають потенційне право на субсидії і не використовують його, насправді отримують достатні доходи і не потребують допомоги </vt:lpstr>
      <vt:lpstr>Гіпотеза 4. Цільовий контингент визначається неточно через проблеми методичного характеру</vt:lpstr>
      <vt:lpstr>Гіпотеза 5. Значна частина домогосподарств не бере участі у програмі житлових субсидій через те, що розмір потенційної субсидії буде замалим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LCcerenko</dc:creator>
  <cp:lastModifiedBy>PC</cp:lastModifiedBy>
  <cp:revision>27</cp:revision>
  <cp:lastPrinted>2014-12-23T11:39:54Z</cp:lastPrinted>
  <dcterms:created xsi:type="dcterms:W3CDTF">2014-12-23T09:32:02Z</dcterms:created>
  <dcterms:modified xsi:type="dcterms:W3CDTF">2023-08-16T00:07:58Z</dcterms:modified>
</cp:coreProperties>
</file>