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F3142-6223-4285-9228-0C4AC603E1BF}" type="datetimeFigureOut">
              <a:rPr lang="uk-UA" smtClean="0"/>
              <a:t>11.10.2022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13F1-A076-4F3E-8ABC-6FED7F284C6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92440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F3142-6223-4285-9228-0C4AC603E1BF}" type="datetimeFigureOut">
              <a:rPr lang="uk-UA" smtClean="0"/>
              <a:t>11.10.2022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13F1-A076-4F3E-8ABC-6FED7F284C6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82116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F3142-6223-4285-9228-0C4AC603E1BF}" type="datetimeFigureOut">
              <a:rPr lang="uk-UA" smtClean="0"/>
              <a:t>11.10.2022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13F1-A076-4F3E-8ABC-6FED7F284C6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86118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2FBA985-A76B-4BB2-BEFD-660E1529724D}" type="slidenum">
              <a:rPr lang="en-US" altLang="ru-RU"/>
              <a:pPr>
                <a:defRPr/>
              </a:pPr>
              <a:t>‹№›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966565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7A16E9B-7C4A-4AAB-8D6F-113403FB39F2}" type="slidenum">
              <a:rPr lang="en-US" altLang="ru-RU"/>
              <a:pPr>
                <a:defRPr/>
              </a:pPr>
              <a:t>‹№›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9693043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65FFC66-1766-467D-B488-BCFCC7642C8A}" type="slidenum">
              <a:rPr lang="en-US" altLang="ru-RU"/>
              <a:pPr>
                <a:defRPr/>
              </a:pPr>
              <a:t>‹№›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1670956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3168550-2349-428B-B961-155324E3B616}" type="slidenum">
              <a:rPr lang="en-US" altLang="ru-RU"/>
              <a:pPr>
                <a:defRPr/>
              </a:pPr>
              <a:t>‹№›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0180526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F450A5C-C72E-42FB-BBAD-A5CB630D5BC7}" type="slidenum">
              <a:rPr lang="en-US" altLang="ru-RU"/>
              <a:pPr>
                <a:defRPr/>
              </a:pPr>
              <a:t>‹№›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8665551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D0458ED-2C30-43FF-82AC-51367AEFB00A}" type="slidenum">
              <a:rPr lang="en-US" altLang="ru-RU"/>
              <a:pPr>
                <a:defRPr/>
              </a:pPr>
              <a:t>‹№›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5092890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97864DB-0370-4545-AAB6-9936B7B6BF8E}" type="slidenum">
              <a:rPr lang="en-US" altLang="ru-RU"/>
              <a:pPr>
                <a:defRPr/>
              </a:pPr>
              <a:t>‹№›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8221847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5DB5288-D22D-4054-BF70-1A7D8AD003B5}" type="slidenum">
              <a:rPr lang="en-US" altLang="ru-RU"/>
              <a:pPr>
                <a:defRPr/>
              </a:pPr>
              <a:t>‹№›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770128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F3142-6223-4285-9228-0C4AC603E1BF}" type="datetimeFigureOut">
              <a:rPr lang="uk-UA" smtClean="0"/>
              <a:t>11.10.2022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13F1-A076-4F3E-8ABC-6FED7F284C6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414795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23EDFEF-E26C-400F-A5B7-47A6E380B42D}" type="slidenum">
              <a:rPr lang="en-US" altLang="ru-RU"/>
              <a:pPr>
                <a:defRPr/>
              </a:pPr>
              <a:t>‹№›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5012144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9556C40-AB29-4059-B887-D0F6C3CB5119}" type="slidenum">
              <a:rPr lang="en-US" altLang="ru-RU"/>
              <a:pPr>
                <a:defRPr/>
              </a:pPr>
              <a:t>‹№›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4018298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655B016-7EDE-4CCC-8185-F4A359724A33}" type="slidenum">
              <a:rPr lang="en-US" altLang="ru-RU"/>
              <a:pPr>
                <a:defRPr/>
              </a:pPr>
              <a:t>‹№›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792362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F3142-6223-4285-9228-0C4AC603E1BF}" type="datetimeFigureOut">
              <a:rPr lang="uk-UA" smtClean="0"/>
              <a:t>11.10.2022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13F1-A076-4F3E-8ABC-6FED7F284C6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16153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F3142-6223-4285-9228-0C4AC603E1BF}" type="datetimeFigureOut">
              <a:rPr lang="uk-UA" smtClean="0"/>
              <a:t>11.10.2022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13F1-A076-4F3E-8ABC-6FED7F284C6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62119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F3142-6223-4285-9228-0C4AC603E1BF}" type="datetimeFigureOut">
              <a:rPr lang="uk-UA" smtClean="0"/>
              <a:t>11.10.2022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13F1-A076-4F3E-8ABC-6FED7F284C6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86145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F3142-6223-4285-9228-0C4AC603E1BF}" type="datetimeFigureOut">
              <a:rPr lang="uk-UA" smtClean="0"/>
              <a:t>11.10.2022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13F1-A076-4F3E-8ABC-6FED7F284C6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39721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F3142-6223-4285-9228-0C4AC603E1BF}" type="datetimeFigureOut">
              <a:rPr lang="uk-UA" smtClean="0"/>
              <a:t>11.10.2022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13F1-A076-4F3E-8ABC-6FED7F284C6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5476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F3142-6223-4285-9228-0C4AC603E1BF}" type="datetimeFigureOut">
              <a:rPr lang="uk-UA" smtClean="0"/>
              <a:t>11.10.2022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13F1-A076-4F3E-8ABC-6FED7F284C6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35656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F3142-6223-4285-9228-0C4AC603E1BF}" type="datetimeFigureOut">
              <a:rPr lang="uk-UA" smtClean="0"/>
              <a:t>11.10.2022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13F1-A076-4F3E-8ABC-6FED7F284C6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42072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AF3142-6223-4285-9228-0C4AC603E1BF}" type="datetimeFigureOut">
              <a:rPr lang="uk-UA" smtClean="0"/>
              <a:t>11.10.2022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013F1-A076-4F3E-8ABC-6FED7F284C6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7062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 smtClean="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 smtClean="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 smtClean="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AB18792-1B82-4091-9A21-F3A1075E08C1}" type="slidenum">
              <a:rPr lang="en-US" alt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‹№›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3153392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546820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75051" y="908050"/>
            <a:ext cx="5764213" cy="3435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79" name="TextBox 6"/>
          <p:cNvSpPr txBox="1">
            <a:spLocks noChangeArrowheads="1"/>
          </p:cNvSpPr>
          <p:nvPr/>
        </p:nvSpPr>
        <p:spPr bwMode="auto">
          <a:xfrm>
            <a:off x="3792538" y="5057775"/>
            <a:ext cx="580231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altLang="uk-UA" sz="2800" b="1">
                <a:solidFill>
                  <a:prstClr val="black"/>
                </a:solidFill>
                <a:latin typeface="Comic Sans MS" panose="030F0702030302020204" pitchFamily="66" charset="0"/>
              </a:rPr>
              <a:t>Комплекс праймази і гелікази </a:t>
            </a:r>
            <a:endParaRPr lang="ru-RU" altLang="uk-UA" sz="2800" b="1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18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Объект 1"/>
          <p:cNvSpPr>
            <a:spLocks noGrp="1"/>
          </p:cNvSpPr>
          <p:nvPr>
            <p:ph idx="1"/>
          </p:nvPr>
        </p:nvSpPr>
        <p:spPr>
          <a:xfrm>
            <a:off x="1524001" y="0"/>
            <a:ext cx="8964613" cy="6858000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uk-UA" altLang="uk-UA" b="1" smtClean="0">
                <a:solidFill>
                  <a:srgbClr val="00B050"/>
                </a:solidFill>
                <a:latin typeface="Comic Sans MS" panose="030F0702030302020204" pitchFamily="66" charset="0"/>
              </a:rPr>
              <a:t>ДНК-лігаза</a:t>
            </a:r>
          </a:p>
          <a:p>
            <a:pPr marL="0" indent="0">
              <a:lnSpc>
                <a:spcPct val="150000"/>
              </a:lnSpc>
              <a:buNone/>
            </a:pPr>
            <a:endParaRPr lang="uk-UA" altLang="uk-UA" sz="2800" b="1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ru-RU" altLang="uk-UA" sz="3600" b="1">
              <a:solidFill>
                <a:srgbClr val="000099"/>
              </a:solidFill>
              <a:latin typeface="Comic Sans MS" panose="030F0702030302020204" pitchFamily="66" charset="0"/>
            </a:endParaRPr>
          </a:p>
        </p:txBody>
      </p:sp>
      <p:pic>
        <p:nvPicPr>
          <p:cNvPr id="7680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313" y="765175"/>
            <a:ext cx="5810250" cy="174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63751" y="2852739"/>
            <a:ext cx="8424863" cy="3786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FontTx/>
              <a:buChar char="-"/>
              <a:defRPr/>
            </a:pPr>
            <a:r>
              <a:rPr lang="uk-UA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Фермент, який </a:t>
            </a:r>
            <a:r>
              <a:rPr lang="uk-UA" sz="2400" b="1" u="sng" dirty="0">
                <a:solidFill>
                  <a:prstClr val="black"/>
                </a:solidFill>
                <a:latin typeface="Comic Sans MS" panose="030F0702030302020204" pitchFamily="66" charset="0"/>
              </a:rPr>
              <a:t>з'єднує </a:t>
            </a:r>
            <a:r>
              <a:rPr lang="uk-UA" sz="2400" b="1" u="sng" dirty="0" err="1">
                <a:solidFill>
                  <a:prstClr val="black"/>
                </a:solidFill>
                <a:latin typeface="Comic Sans MS" panose="030F0702030302020204" pitchFamily="66" charset="0"/>
              </a:rPr>
              <a:t>одноланцюговий</a:t>
            </a:r>
            <a:r>
              <a:rPr lang="uk-UA" sz="2400" b="1" u="sng" dirty="0">
                <a:solidFill>
                  <a:prstClr val="black"/>
                </a:solidFill>
                <a:latin typeface="Comic Sans MS" panose="030F0702030302020204" pitchFamily="66" charset="0"/>
              </a:rPr>
              <a:t> розрив </a:t>
            </a:r>
            <a:r>
              <a:rPr lang="uk-UA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у ланцюзі ДНК за допомогою утворення </a:t>
            </a:r>
            <a:r>
              <a:rPr lang="uk-UA" sz="2400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фосфодиефірного</a:t>
            </a:r>
            <a:r>
              <a:rPr lang="uk-UA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uk-UA" sz="2400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звязку</a:t>
            </a:r>
            <a:r>
              <a:rPr lang="uk-UA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 між вільним </a:t>
            </a:r>
            <a:r>
              <a:rPr lang="ru-RU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5'-фосфатним </a:t>
            </a:r>
            <a:r>
              <a:rPr lang="ru-RU" sz="2400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кінцем</a:t>
            </a:r>
            <a:r>
              <a:rPr lang="ru-RU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ru-RU" sz="2400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оліго</a:t>
            </a:r>
            <a:r>
              <a:rPr lang="ru-RU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- </a:t>
            </a:r>
            <a:r>
              <a:rPr lang="ru-RU" sz="2400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або</a:t>
            </a:r>
            <a:r>
              <a:rPr lang="ru-RU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ru-RU" sz="2400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полідезоксирибонуклеотида</a:t>
            </a:r>
            <a:r>
              <a:rPr lang="ru-RU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 і 3'-ОН-групою </a:t>
            </a:r>
            <a:r>
              <a:rPr lang="uk-UA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сусіднього</a:t>
            </a:r>
          </a:p>
          <a:p>
            <a:pPr marL="457200" indent="-457200">
              <a:buFontTx/>
              <a:buChar char="-"/>
              <a:defRPr/>
            </a:pPr>
            <a:r>
              <a:rPr lang="uk-UA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Використовує енергію розщеплення </a:t>
            </a:r>
            <a:r>
              <a:rPr lang="en-US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NAD</a:t>
            </a:r>
          </a:p>
          <a:p>
            <a:pPr>
              <a:defRPr/>
            </a:pPr>
            <a:endParaRPr lang="uk-UA" sz="2400" b="1" i="1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n-GB" sz="2400" b="1" i="1" dirty="0">
                <a:solidFill>
                  <a:prstClr val="black"/>
                </a:solidFill>
              </a:rPr>
              <a:t>E. coli – </a:t>
            </a:r>
            <a:r>
              <a:rPr lang="uk-UA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ген </a:t>
            </a:r>
            <a:r>
              <a:rPr lang="en-GB" sz="2400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lig</a:t>
            </a:r>
            <a:r>
              <a:rPr lang="uk-UA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; не з'єднує тупі кінці</a:t>
            </a:r>
            <a:r>
              <a:rPr lang="en-GB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</a:p>
          <a:p>
            <a:pPr marL="457200" indent="-457200">
              <a:buFontTx/>
              <a:buChar char="-"/>
              <a:defRPr/>
            </a:pPr>
            <a:endParaRPr lang="ru-RU" sz="2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90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Заголовок 1"/>
          <p:cNvSpPr>
            <a:spLocks noGrp="1"/>
          </p:cNvSpPr>
          <p:nvPr>
            <p:ph type="title"/>
          </p:nvPr>
        </p:nvSpPr>
        <p:spPr>
          <a:xfrm>
            <a:off x="2711450" y="25401"/>
            <a:ext cx="7067550" cy="1012825"/>
          </a:xfrm>
        </p:spPr>
        <p:txBody>
          <a:bodyPr/>
          <a:lstStyle/>
          <a:p>
            <a:r>
              <a:rPr lang="uk-UA" altLang="uk-UA" sz="3200" b="1">
                <a:latin typeface="Comic Sans MS" panose="030F0702030302020204" pitchFamily="66" charset="0"/>
              </a:rPr>
              <a:t>ДНК-полімерази прокаріот</a:t>
            </a:r>
            <a:endParaRPr lang="ru-RU" altLang="uk-UA" sz="3200" b="1">
              <a:latin typeface="Comic Sans MS" panose="030F0702030302020204" pitchFamily="66" charset="0"/>
            </a:endParaRPr>
          </a:p>
        </p:txBody>
      </p:sp>
      <p:sp>
        <p:nvSpPr>
          <p:cNvPr id="77827" name="Объект 2"/>
          <p:cNvSpPr>
            <a:spLocks noGrp="1"/>
          </p:cNvSpPr>
          <p:nvPr>
            <p:ph idx="1"/>
          </p:nvPr>
        </p:nvSpPr>
        <p:spPr>
          <a:xfrm>
            <a:off x="1992314" y="908051"/>
            <a:ext cx="8218487" cy="5218113"/>
          </a:xfrm>
        </p:spPr>
        <p:txBody>
          <a:bodyPr/>
          <a:lstStyle/>
          <a:p>
            <a:pPr marL="0" indent="0">
              <a:buNone/>
            </a:pPr>
            <a:r>
              <a:rPr lang="en-US" altLang="uk-UA" b="1" i="1" smtClean="0"/>
              <a:t>Escherichia coli</a:t>
            </a:r>
            <a:r>
              <a:rPr lang="uk-UA" altLang="uk-UA" b="1" i="1" smtClean="0"/>
              <a:t>:</a:t>
            </a:r>
          </a:p>
          <a:p>
            <a:pPr marL="0" indent="0">
              <a:buNone/>
            </a:pPr>
            <a:r>
              <a:rPr lang="ru-RU" altLang="uk-UA" b="1" i="1" u="sng" smtClean="0">
                <a:solidFill>
                  <a:srgbClr val="000099"/>
                </a:solidFill>
              </a:rPr>
              <a:t>ДНК-полімераза I (pol I)</a:t>
            </a:r>
          </a:p>
          <a:p>
            <a:pPr marL="0" indent="0">
              <a:buNone/>
            </a:pPr>
            <a:r>
              <a:rPr lang="ru-RU" altLang="uk-UA" i="1" smtClean="0"/>
              <a:t>•діє на відстаючий ланцюг для видалення РНК-праймерів і дореплікації ДНК</a:t>
            </a:r>
          </a:p>
          <a:p>
            <a:pPr marL="0" indent="0">
              <a:buNone/>
            </a:pPr>
            <a:r>
              <a:rPr lang="ru-RU" altLang="uk-UA" b="1" i="1" u="sng" smtClean="0">
                <a:solidFill>
                  <a:srgbClr val="000099"/>
                </a:solidFill>
              </a:rPr>
              <a:t>ДНК-полімераза II (pol II)</a:t>
            </a:r>
          </a:p>
          <a:p>
            <a:pPr marL="0" indent="0">
              <a:buNone/>
            </a:pPr>
            <a:r>
              <a:rPr lang="ru-RU" altLang="uk-UA" i="1" smtClean="0"/>
              <a:t>•бере участь винятково у процесі репарації ДНК</a:t>
            </a:r>
          </a:p>
          <a:p>
            <a:pPr marL="0" indent="0">
              <a:buNone/>
            </a:pPr>
            <a:r>
              <a:rPr lang="ru-RU" altLang="uk-UA" b="1" i="1" u="sng" smtClean="0">
                <a:solidFill>
                  <a:srgbClr val="000099"/>
                </a:solidFill>
              </a:rPr>
              <a:t>ДНК-полімераза III (pol III)</a:t>
            </a:r>
          </a:p>
          <a:p>
            <a:pPr marL="0" indent="0">
              <a:buNone/>
            </a:pPr>
            <a:r>
              <a:rPr lang="ru-RU" altLang="uk-UA" i="1" smtClean="0"/>
              <a:t>•головний фермент реплікації ДНК</a:t>
            </a:r>
          </a:p>
        </p:txBody>
      </p:sp>
    </p:spTree>
    <p:extLst>
      <p:ext uri="{BB962C8B-B14F-4D97-AF65-F5344CB8AC3E}">
        <p14:creationId xmlns:p14="http://schemas.microsoft.com/office/powerpoint/2010/main" val="50607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Заголовок 1"/>
          <p:cNvSpPr>
            <a:spLocks noGrp="1"/>
          </p:cNvSpPr>
          <p:nvPr>
            <p:ph type="title"/>
          </p:nvPr>
        </p:nvSpPr>
        <p:spPr>
          <a:xfrm>
            <a:off x="2711450" y="25401"/>
            <a:ext cx="7067550" cy="1012825"/>
          </a:xfrm>
        </p:spPr>
        <p:txBody>
          <a:bodyPr/>
          <a:lstStyle/>
          <a:p>
            <a:r>
              <a:rPr lang="uk-UA" altLang="uk-UA" sz="3200" b="1">
                <a:latin typeface="Comic Sans MS" panose="030F0702030302020204" pitchFamily="66" charset="0"/>
              </a:rPr>
              <a:t>ДНК-полімерази прокаріот</a:t>
            </a:r>
            <a:endParaRPr lang="ru-RU" altLang="uk-UA" sz="3200" b="1"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92313" y="908050"/>
            <a:ext cx="8496300" cy="5949950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ru-RU" sz="2800" b="1" dirty="0">
                <a:latin typeface="Comic Sans MS" panose="030F0702030302020204" pitchFamily="66" charset="0"/>
              </a:rPr>
              <a:t>ДНК </a:t>
            </a:r>
            <a:r>
              <a:rPr lang="ru-RU" sz="2800" b="1" dirty="0" err="1">
                <a:latin typeface="Comic Sans MS" panose="030F0702030302020204" pitchFamily="66" charset="0"/>
              </a:rPr>
              <a:t>pol</a:t>
            </a:r>
            <a:r>
              <a:rPr lang="ru-RU" sz="2800" b="1" dirty="0">
                <a:latin typeface="Comic Sans MS" panose="030F0702030302020204" pitchFamily="66" charset="0"/>
              </a:rPr>
              <a:t> I, </a:t>
            </a:r>
            <a:r>
              <a:rPr lang="ru-RU" sz="2800" b="1" dirty="0" err="1">
                <a:latin typeface="Comic Sans MS" panose="030F0702030302020204" pitchFamily="66" charset="0"/>
              </a:rPr>
              <a:t>pol</a:t>
            </a:r>
            <a:r>
              <a:rPr lang="ru-RU" sz="2800" b="1" dirty="0">
                <a:latin typeface="Comic Sans MS" panose="030F0702030302020204" pitchFamily="66" charset="0"/>
              </a:rPr>
              <a:t> II і </a:t>
            </a:r>
            <a:r>
              <a:rPr lang="ru-RU" sz="2800" b="1" dirty="0" err="1">
                <a:latin typeface="Comic Sans MS" panose="030F0702030302020204" pitchFamily="66" charset="0"/>
              </a:rPr>
              <a:t>pol</a:t>
            </a:r>
            <a:r>
              <a:rPr lang="ru-RU" sz="2800" b="1" dirty="0">
                <a:latin typeface="Comic Sans MS" panose="030F0702030302020204" pitchFamily="66" charset="0"/>
              </a:rPr>
              <a:t> III</a:t>
            </a:r>
            <a:r>
              <a:rPr lang="uk-UA" sz="2800" b="1" dirty="0">
                <a:latin typeface="Comic Sans MS" panose="030F0702030302020204" pitchFamily="66" charset="0"/>
              </a:rPr>
              <a:t>: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400" b="1" u="sng" dirty="0">
                <a:solidFill>
                  <a:srgbClr val="00B050"/>
                </a:solidFill>
                <a:latin typeface="Comic Sans MS" panose="030F0702030302020204" pitchFamily="66" charset="0"/>
              </a:rPr>
              <a:t>5′-3′ </a:t>
            </a:r>
            <a:r>
              <a:rPr lang="ru-RU" sz="2400" b="1" u="sng" dirty="0" err="1">
                <a:solidFill>
                  <a:srgbClr val="00B050"/>
                </a:solidFill>
                <a:latin typeface="Comic Sans MS" panose="030F0702030302020204" pitchFamily="66" charset="0"/>
              </a:rPr>
              <a:t>полімеризуюча</a:t>
            </a:r>
            <a:r>
              <a:rPr lang="ru-RU" sz="2400" b="1" u="sng" dirty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ru-RU" sz="2400" b="1" u="sng" dirty="0" err="1">
                <a:solidFill>
                  <a:srgbClr val="00B050"/>
                </a:solidFill>
                <a:latin typeface="Comic Sans MS" panose="030F0702030302020204" pitchFamily="66" charset="0"/>
              </a:rPr>
              <a:t>активність</a:t>
            </a:r>
            <a:r>
              <a:rPr lang="ru-RU" sz="2400" dirty="0">
                <a:latin typeface="Comic Sans MS" panose="030F0702030302020204" pitchFamily="66" charset="0"/>
              </a:rPr>
              <a:t>, </a:t>
            </a:r>
            <a:r>
              <a:rPr lang="ru-RU" sz="2400" dirty="0" err="1">
                <a:latin typeface="Comic Sans MS" panose="030F0702030302020204" pitchFamily="66" charset="0"/>
              </a:rPr>
              <a:t>здатність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подовжувати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ланцюг</a:t>
            </a:r>
            <a:r>
              <a:rPr lang="ru-RU" sz="2400" dirty="0">
                <a:latin typeface="Comic Sans MS" panose="030F0702030302020204" pitchFamily="66" charset="0"/>
              </a:rPr>
              <a:t> ДНК, </a:t>
            </a:r>
            <a:r>
              <a:rPr lang="ru-RU" sz="2400" dirty="0" err="1">
                <a:latin typeface="Comic Sans MS" panose="030F0702030302020204" pitchFamily="66" charset="0"/>
              </a:rPr>
              <a:t>приєднуючи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нові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нуклеотиди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400" b="1" u="sng" dirty="0">
                <a:solidFill>
                  <a:srgbClr val="00B050"/>
                </a:solidFill>
                <a:latin typeface="Comic Sans MS" panose="030F0702030302020204" pitchFamily="66" charset="0"/>
              </a:rPr>
              <a:t>3′-5′ </a:t>
            </a:r>
            <a:r>
              <a:rPr lang="ru-RU" sz="2400" b="1" u="sng" dirty="0" err="1">
                <a:solidFill>
                  <a:srgbClr val="00B050"/>
                </a:solidFill>
                <a:latin typeface="Comic Sans MS" panose="030F0702030302020204" pitchFamily="66" charset="0"/>
              </a:rPr>
              <a:t>екзонуклеазна</a:t>
            </a:r>
            <a:r>
              <a:rPr lang="ru-RU" sz="2400" b="1" u="sng" dirty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ru-RU" sz="2400" b="1" u="sng" dirty="0" err="1">
                <a:solidFill>
                  <a:srgbClr val="00B050"/>
                </a:solidFill>
                <a:latin typeface="Comic Sans MS" panose="030F0702030302020204" pitchFamily="66" charset="0"/>
              </a:rPr>
              <a:t>активність</a:t>
            </a:r>
            <a:r>
              <a:rPr lang="ru-RU" sz="2400" dirty="0">
                <a:latin typeface="Comic Sans MS" panose="030F0702030302020204" pitchFamily="66" charset="0"/>
              </a:rPr>
              <a:t>, </a:t>
            </a:r>
            <a:r>
              <a:rPr lang="ru-RU" sz="2400" dirty="0" err="1">
                <a:latin typeface="Comic Sans MS" panose="030F0702030302020204" pitchFamily="66" charset="0"/>
              </a:rPr>
              <a:t>здатність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видаляти</a:t>
            </a:r>
            <a:r>
              <a:rPr lang="ru-RU" sz="2400" dirty="0">
                <a:latin typeface="Comic Sans MS" panose="030F0702030302020204" pitchFamily="66" charset="0"/>
              </a:rPr>
              <a:t> за собою неправильно </a:t>
            </a:r>
            <a:r>
              <a:rPr lang="ru-RU" sz="2400" dirty="0" err="1">
                <a:latin typeface="Comic Sans MS" panose="030F0702030302020204" pitchFamily="66" charset="0"/>
              </a:rPr>
              <a:t>приєднані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нуклеотиди</a:t>
            </a:r>
            <a:r>
              <a:rPr lang="ru-RU" sz="2400" dirty="0">
                <a:latin typeface="Comic Sans MS" panose="030F0702030302020204" pitchFamily="66" charset="0"/>
              </a:rPr>
              <a:t> і </a:t>
            </a:r>
            <a:r>
              <a:rPr lang="ru-RU" sz="2400" dirty="0" err="1">
                <a:latin typeface="Comic Sans MS" panose="030F0702030302020204" pitchFamily="66" charset="0"/>
              </a:rPr>
              <a:t>працювати</a:t>
            </a:r>
            <a:r>
              <a:rPr lang="ru-RU" sz="2400" dirty="0">
                <a:latin typeface="Comic Sans MS" panose="030F0702030302020204" pitchFamily="66" charset="0"/>
              </a:rPr>
              <a:t> у </a:t>
            </a:r>
            <a:r>
              <a:rPr lang="ru-RU" sz="2400" dirty="0" err="1">
                <a:latin typeface="Comic Sans MS" panose="030F0702030302020204" pitchFamily="66" charset="0"/>
              </a:rPr>
              <a:t>зворотньому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напрямку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800" b="1" dirty="0">
                <a:latin typeface="Comic Sans MS" panose="030F0702030302020204" pitchFamily="66" charset="0"/>
              </a:rPr>
              <a:t>ДНК </a:t>
            </a:r>
            <a:r>
              <a:rPr lang="ru-RU" sz="2800" b="1" dirty="0" err="1">
                <a:latin typeface="Comic Sans MS" panose="030F0702030302020204" pitchFamily="66" charset="0"/>
              </a:rPr>
              <a:t>pol</a:t>
            </a:r>
            <a:r>
              <a:rPr lang="ru-RU" sz="2800" b="1" dirty="0">
                <a:latin typeface="Comic Sans MS" panose="030F0702030302020204" pitchFamily="66" charset="0"/>
              </a:rPr>
              <a:t> I </a:t>
            </a:r>
            <a:r>
              <a:rPr lang="ru-RU" sz="2400" dirty="0">
                <a:latin typeface="Comic Sans MS" panose="030F0702030302020204" pitchFamily="66" charset="0"/>
              </a:rPr>
              <a:t>– </a:t>
            </a:r>
            <a:r>
              <a:rPr lang="ru-RU" sz="2400" dirty="0" err="1">
                <a:latin typeface="Comic Sans MS" panose="030F0702030302020204" pitchFamily="66" charset="0"/>
              </a:rPr>
              <a:t>має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додаткову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b="1" u="sng" dirty="0">
                <a:solidFill>
                  <a:srgbClr val="00B050"/>
                </a:solidFill>
                <a:latin typeface="Comic Sans MS" panose="030F0702030302020204" pitchFamily="66" charset="0"/>
              </a:rPr>
              <a:t>5′-3′ </a:t>
            </a:r>
            <a:r>
              <a:rPr lang="ru-RU" sz="2400" b="1" u="sng" dirty="0" err="1">
                <a:solidFill>
                  <a:srgbClr val="00B050"/>
                </a:solidFill>
                <a:latin typeface="Comic Sans MS" panose="030F0702030302020204" pitchFamily="66" charset="0"/>
              </a:rPr>
              <a:t>екзонуклеазну</a:t>
            </a:r>
            <a:r>
              <a:rPr lang="ru-RU" sz="2400" b="1" u="sng" dirty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ru-RU" sz="2400" b="1" u="sng" dirty="0" err="1">
                <a:solidFill>
                  <a:srgbClr val="00B050"/>
                </a:solidFill>
                <a:latin typeface="Comic Sans MS" panose="030F0702030302020204" pitchFamily="66" charset="0"/>
              </a:rPr>
              <a:t>активність</a:t>
            </a:r>
            <a:r>
              <a:rPr lang="ru-RU" sz="2400" dirty="0">
                <a:latin typeface="Comic Sans MS" panose="030F0702030302020204" pitchFamily="66" charset="0"/>
              </a:rPr>
              <a:t> для </a:t>
            </a:r>
            <a:r>
              <a:rPr lang="ru-RU" sz="2400" dirty="0" err="1">
                <a:latin typeface="Comic Sans MS" panose="030F0702030302020204" pitchFamily="66" charset="0"/>
              </a:rPr>
              <a:t>видалення</a:t>
            </a:r>
            <a:r>
              <a:rPr lang="ru-RU" sz="2400" dirty="0">
                <a:latin typeface="Comic Sans MS" panose="030F0702030302020204" pitchFamily="66" charset="0"/>
              </a:rPr>
              <a:t> РНК-</a:t>
            </a:r>
            <a:r>
              <a:rPr lang="ru-RU" sz="2400" dirty="0" err="1">
                <a:latin typeface="Comic Sans MS" panose="030F0702030302020204" pitchFamily="66" charset="0"/>
              </a:rPr>
              <a:t>праймера</a:t>
            </a:r>
            <a:r>
              <a:rPr lang="ru-RU" sz="2400" dirty="0">
                <a:latin typeface="Comic Sans MS" panose="030F0702030302020204" pitchFamily="66" charset="0"/>
              </a:rPr>
              <a:t>, </a:t>
            </a:r>
            <a:r>
              <a:rPr lang="ru-RU" sz="2400" dirty="0" err="1">
                <a:latin typeface="Comic Sans MS" panose="030F0702030302020204" pitchFamily="66" charset="0"/>
              </a:rPr>
              <a:t>тобто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просуваючись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уперед</a:t>
            </a:r>
            <a:r>
              <a:rPr lang="ru-RU" sz="2400" dirty="0">
                <a:latin typeface="Comic Sans MS" panose="030F0702030302020204" pitchFamily="66" charset="0"/>
              </a:rPr>
              <a:t> «з</a:t>
            </a:r>
            <a:r>
              <a:rPr lang="en-US" sz="2400" dirty="0">
                <a:latin typeface="Comic Sans MS" panose="030F0702030302020204" pitchFamily="66" charset="0"/>
              </a:rPr>
              <a:t>’</a:t>
            </a:r>
            <a:r>
              <a:rPr lang="ru-RU" sz="2400" dirty="0" err="1">
                <a:latin typeface="Comic Sans MS" panose="030F0702030302020204" pitchFamily="66" charset="0"/>
              </a:rPr>
              <a:t>їдати</a:t>
            </a:r>
            <a:r>
              <a:rPr lang="ru-RU" sz="2400" dirty="0">
                <a:latin typeface="Comic Sans MS" panose="030F0702030302020204" pitchFamily="66" charset="0"/>
              </a:rPr>
              <a:t>» </a:t>
            </a:r>
            <a:r>
              <a:rPr lang="ru-RU" sz="2400" dirty="0" err="1">
                <a:latin typeface="Comic Sans MS" panose="030F0702030302020204" pitchFamily="66" charset="0"/>
              </a:rPr>
              <a:t>нуклеотиди</a:t>
            </a:r>
            <a:endParaRPr lang="ru-RU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48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uk-UA" smtClean="0"/>
              <a:t>ДНК-полімераза ІІІ</a:t>
            </a:r>
            <a:endParaRPr lang="ru-RU" altLang="uk-UA" smtClean="0"/>
          </a:p>
        </p:txBody>
      </p:sp>
      <p:pic>
        <p:nvPicPr>
          <p:cNvPr id="79875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24114" y="1773238"/>
            <a:ext cx="7292975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951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Заголовок 1"/>
          <p:cNvSpPr>
            <a:spLocks noGrp="1"/>
          </p:cNvSpPr>
          <p:nvPr>
            <p:ph type="title"/>
          </p:nvPr>
        </p:nvSpPr>
        <p:spPr>
          <a:xfrm>
            <a:off x="3143250" y="404813"/>
            <a:ext cx="6121400" cy="1079500"/>
          </a:xfrm>
        </p:spPr>
        <p:txBody>
          <a:bodyPr/>
          <a:lstStyle/>
          <a:p>
            <a:r>
              <a:rPr lang="uk-UA" altLang="uk-UA" sz="3200" b="1">
                <a:latin typeface="Comic Sans MS" panose="030F0702030302020204" pitchFamily="66" charset="0"/>
              </a:rPr>
              <a:t>Репарація</a:t>
            </a:r>
            <a:r>
              <a:rPr lang="ru-RU" altLang="uk-UA" sz="3200" b="1">
                <a:latin typeface="Comic Sans MS" panose="030F0702030302020204" pitchFamily="66" charset="0"/>
              </a:rPr>
              <a:t/>
            </a:r>
            <a:br>
              <a:rPr lang="ru-RU" altLang="uk-UA" sz="3200" b="1">
                <a:latin typeface="Comic Sans MS" panose="030F0702030302020204" pitchFamily="66" charset="0"/>
              </a:rPr>
            </a:br>
            <a:r>
              <a:rPr lang="en-US" altLang="uk-UA" sz="3200" b="1">
                <a:latin typeface="Comic Sans MS" panose="030F0702030302020204" pitchFamily="66" charset="0"/>
              </a:rPr>
              <a:t>Proofreading </a:t>
            </a:r>
            <a:r>
              <a:rPr lang="ru-RU" altLang="uk-UA" sz="3200" b="1">
                <a:latin typeface="Comic Sans MS" panose="030F0702030302020204" pitchFamily="66" charset="0"/>
              </a:rPr>
              <a:t>репарац</a:t>
            </a:r>
            <a:r>
              <a:rPr lang="uk-UA" altLang="uk-UA" sz="3200" b="1">
                <a:latin typeface="Comic Sans MS" panose="030F0702030302020204" pitchFamily="66" charset="0"/>
              </a:rPr>
              <a:t>ія</a:t>
            </a:r>
            <a:endParaRPr lang="ru-RU" altLang="uk-UA" sz="3200" b="1"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08213" y="1773239"/>
            <a:ext cx="7931150" cy="3921125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uk-UA" sz="2400" b="1" u="sng" dirty="0" err="1">
                <a:solidFill>
                  <a:srgbClr val="000099"/>
                </a:solidFill>
                <a:latin typeface="Comic Sans MS" panose="030F0702030302020204" pitchFamily="66" charset="0"/>
              </a:rPr>
              <a:t>ДНК-полімерази</a:t>
            </a:r>
            <a:r>
              <a:rPr lang="uk-UA" sz="2400" b="1" u="sng" dirty="0">
                <a:solidFill>
                  <a:srgbClr val="000099"/>
                </a:solidFill>
                <a:latin typeface="Comic Sans MS" panose="030F0702030302020204" pitchFamily="66" charset="0"/>
              </a:rPr>
              <a:t> ІІ, ІІІ</a:t>
            </a:r>
            <a:endParaRPr lang="ru-RU" sz="2400" b="1" u="sng" dirty="0">
              <a:solidFill>
                <a:srgbClr val="000099"/>
              </a:solidFill>
              <a:latin typeface="Comic Sans MS" panose="030F0702030302020204" pitchFamily="66" charset="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ru-RU" sz="2400" b="1" u="sng" dirty="0">
                <a:solidFill>
                  <a:srgbClr val="00B050"/>
                </a:solidFill>
                <a:latin typeface="Comic Sans MS" panose="030F0702030302020204" pitchFamily="66" charset="0"/>
              </a:rPr>
              <a:t>3′-5′ </a:t>
            </a:r>
            <a:r>
              <a:rPr lang="ru-RU" sz="2400" b="1" u="sng" dirty="0" err="1">
                <a:solidFill>
                  <a:srgbClr val="00B050"/>
                </a:solidFill>
                <a:latin typeface="Comic Sans MS" panose="030F0702030302020204" pitchFamily="66" charset="0"/>
              </a:rPr>
              <a:t>екзонуклеазна</a:t>
            </a:r>
            <a:r>
              <a:rPr lang="ru-RU" sz="2400" b="1" u="sng" dirty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ru-RU" sz="2400" b="1" u="sng" dirty="0" err="1">
                <a:solidFill>
                  <a:srgbClr val="00B050"/>
                </a:solidFill>
                <a:latin typeface="Comic Sans MS" panose="030F0702030302020204" pitchFamily="66" charset="0"/>
              </a:rPr>
              <a:t>активність</a:t>
            </a:r>
            <a:r>
              <a:rPr lang="ru-RU" sz="2400" dirty="0">
                <a:latin typeface="Comic Sans MS" panose="030F0702030302020204" pitchFamily="66" charset="0"/>
              </a:rPr>
              <a:t>, </a:t>
            </a:r>
            <a:r>
              <a:rPr lang="ru-RU" sz="2400" dirty="0" err="1">
                <a:latin typeface="Comic Sans MS" panose="030F0702030302020204" pitchFamily="66" charset="0"/>
              </a:rPr>
              <a:t>здатність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видаляти</a:t>
            </a:r>
            <a:r>
              <a:rPr lang="ru-RU" sz="2400" dirty="0">
                <a:latin typeface="Comic Sans MS" panose="030F0702030302020204" pitchFamily="66" charset="0"/>
              </a:rPr>
              <a:t> за собою неправильно </a:t>
            </a:r>
            <a:r>
              <a:rPr lang="ru-RU" sz="2400" dirty="0" err="1">
                <a:latin typeface="Comic Sans MS" panose="030F0702030302020204" pitchFamily="66" charset="0"/>
              </a:rPr>
              <a:t>приєднані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нуклеотиди</a:t>
            </a:r>
            <a:r>
              <a:rPr lang="ru-RU" sz="2400" dirty="0">
                <a:latin typeface="Comic Sans MS" panose="030F0702030302020204" pitchFamily="66" charset="0"/>
              </a:rPr>
              <a:t> і </a:t>
            </a:r>
            <a:r>
              <a:rPr lang="ru-RU" sz="2400" dirty="0" err="1">
                <a:latin typeface="Comic Sans MS" panose="030F0702030302020204" pitchFamily="66" charset="0"/>
              </a:rPr>
              <a:t>працювати</a:t>
            </a:r>
            <a:r>
              <a:rPr lang="ru-RU" sz="2400" dirty="0">
                <a:latin typeface="Comic Sans MS" panose="030F0702030302020204" pitchFamily="66" charset="0"/>
              </a:rPr>
              <a:t> у </a:t>
            </a:r>
            <a:r>
              <a:rPr lang="ru-RU" sz="2400" dirty="0" err="1">
                <a:latin typeface="Comic Sans MS" panose="030F0702030302020204" pitchFamily="66" charset="0"/>
              </a:rPr>
              <a:t>зворотньому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напрямку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</a:p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630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208213" y="333376"/>
            <a:ext cx="7848600" cy="6119813"/>
          </a:xfrm>
        </p:spPr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ru-RU" sz="2400" b="1" dirty="0" err="1">
                <a:solidFill>
                  <a:srgbClr val="000099"/>
                </a:solidFill>
                <a:latin typeface="Comic Sans MS" panose="030F0702030302020204" pitchFamily="66" charset="0"/>
              </a:rPr>
              <a:t>Репарац</a:t>
            </a:r>
            <a:r>
              <a:rPr lang="uk-UA" sz="2400" b="1" dirty="0" err="1">
                <a:solidFill>
                  <a:srgbClr val="000099"/>
                </a:solidFill>
                <a:latin typeface="Comic Sans MS" panose="030F0702030302020204" pitchFamily="66" charset="0"/>
              </a:rPr>
              <a:t>ія</a:t>
            </a:r>
            <a:r>
              <a:rPr lang="uk-UA" sz="2400" b="1" dirty="0">
                <a:solidFill>
                  <a:srgbClr val="000099"/>
                </a:solidFill>
                <a:latin typeface="Comic Sans MS" panose="030F0702030302020204" pitchFamily="66" charset="0"/>
              </a:rPr>
              <a:t> помилково спарених </a:t>
            </a:r>
            <a:r>
              <a:rPr lang="uk-UA" sz="2400" b="1" dirty="0" err="1">
                <a:solidFill>
                  <a:srgbClr val="000099"/>
                </a:solidFill>
                <a:latin typeface="Comic Sans MS" panose="030F0702030302020204" pitchFamily="66" charset="0"/>
              </a:rPr>
              <a:t>нуклеотидів</a:t>
            </a:r>
            <a:r>
              <a:rPr lang="uk-UA" sz="2400" b="1" dirty="0">
                <a:solidFill>
                  <a:srgbClr val="000099"/>
                </a:solidFill>
                <a:latin typeface="Comic Sans MS" panose="030F0702030302020204" pitchFamily="66" charset="0"/>
              </a:rPr>
              <a:t> (</a:t>
            </a:r>
            <a:r>
              <a:rPr lang="en-US" sz="2400" b="1" dirty="0">
                <a:solidFill>
                  <a:srgbClr val="000099"/>
                </a:solidFill>
                <a:latin typeface="Comic Sans MS" panose="030F0702030302020204" pitchFamily="66" charset="0"/>
              </a:rPr>
              <a:t>mismatch</a:t>
            </a:r>
            <a:r>
              <a:rPr lang="ru-RU" sz="2400" b="1" dirty="0">
                <a:solidFill>
                  <a:srgbClr val="000099"/>
                </a:solidFill>
                <a:latin typeface="Comic Sans MS" panose="030F0702030302020204" pitchFamily="66" charset="0"/>
              </a:rPr>
              <a:t>-</a:t>
            </a:r>
            <a:r>
              <a:rPr lang="uk-UA" sz="2400" b="1" dirty="0">
                <a:solidFill>
                  <a:srgbClr val="000099"/>
                </a:solidFill>
                <a:latin typeface="Comic Sans MS" panose="030F0702030302020204" pitchFamily="66" charset="0"/>
              </a:rPr>
              <a:t>репарація)</a:t>
            </a:r>
            <a:endParaRPr lang="en-US" sz="2400" b="1" dirty="0">
              <a:solidFill>
                <a:srgbClr val="000099"/>
              </a:solidFill>
              <a:latin typeface="Comic Sans MS" panose="030F0702030302020204" pitchFamily="66" charset="0"/>
            </a:endParaRPr>
          </a:p>
          <a:p>
            <a:pPr fontAlgn="auto">
              <a:lnSpc>
                <a:spcPct val="160000"/>
              </a:lnSpc>
              <a:spcAft>
                <a:spcPts val="0"/>
              </a:spcAft>
              <a:defRPr/>
            </a:pPr>
            <a:r>
              <a:rPr lang="uk-UA" sz="2000" dirty="0">
                <a:latin typeface="Comic Sans MS" panose="030F0702030302020204" pitchFamily="66" charset="0"/>
              </a:rPr>
              <a:t>Виправлення помилок реплікації;</a:t>
            </a:r>
          </a:p>
          <a:p>
            <a:pPr fontAlgn="auto">
              <a:lnSpc>
                <a:spcPct val="160000"/>
              </a:lnSpc>
              <a:spcAft>
                <a:spcPts val="0"/>
              </a:spcAft>
              <a:defRPr/>
            </a:pPr>
            <a:r>
              <a:rPr lang="ru-RU" sz="2000" dirty="0">
                <a:latin typeface="Comic Sans MS" panose="030F0702030302020204" pitchFamily="66" charset="0"/>
              </a:rPr>
              <a:t>Участь у </a:t>
            </a:r>
            <a:r>
              <a:rPr lang="ru-RU" sz="2000" dirty="0" err="1">
                <a:latin typeface="Comic Sans MS" panose="030F0702030302020204" pitchFamily="66" charset="0"/>
              </a:rPr>
              <a:t>процесингу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проміжних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продуктів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рекомбінації</a:t>
            </a:r>
            <a:r>
              <a:rPr lang="ru-RU" sz="2000" dirty="0">
                <a:latin typeface="Comic Sans MS" panose="030F0702030302020204" pitchFamily="66" charset="0"/>
              </a:rPr>
              <a:t>;</a:t>
            </a:r>
          </a:p>
          <a:p>
            <a:pPr fontAlgn="auto">
              <a:lnSpc>
                <a:spcPct val="160000"/>
              </a:lnSpc>
              <a:spcAft>
                <a:spcPts val="0"/>
              </a:spcAft>
              <a:defRPr/>
            </a:pPr>
            <a:r>
              <a:rPr lang="ru-RU" sz="2000" dirty="0" err="1">
                <a:latin typeface="Comic Sans MS" panose="030F0702030302020204" pitchFamily="66" charset="0"/>
              </a:rPr>
              <a:t>Забезпечує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рекомбінацію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між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послідовностями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гомологічних</a:t>
            </a:r>
            <a:r>
              <a:rPr lang="ru-RU" sz="2000" dirty="0">
                <a:latin typeface="Comic Sans MS" panose="030F0702030302020204" pitchFamily="66" charset="0"/>
              </a:rPr>
              <a:t> ДНК</a:t>
            </a:r>
          </a:p>
          <a:p>
            <a:pPr fontAlgn="auto">
              <a:lnSpc>
                <a:spcPct val="160000"/>
              </a:lnSpc>
              <a:spcAft>
                <a:spcPts val="0"/>
              </a:spcAft>
              <a:defRPr/>
            </a:pPr>
            <a:r>
              <a:rPr lang="ru-RU" sz="2000" dirty="0" err="1">
                <a:latin typeface="Comic Sans MS" panose="030F0702030302020204" pitchFamily="66" charset="0"/>
              </a:rPr>
              <a:t>Забезпечує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затримку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клітинного</a:t>
            </a:r>
            <a:r>
              <a:rPr lang="ru-RU" sz="2000" dirty="0">
                <a:latin typeface="Comic Sans MS" panose="030F0702030302020204" pitchFamily="66" charset="0"/>
              </a:rPr>
              <a:t> циклу у </a:t>
            </a:r>
            <a:r>
              <a:rPr lang="ru-RU" sz="2000" dirty="0" err="1">
                <a:latin typeface="Comic Sans MS" panose="030F0702030302020204" pitchFamily="66" charset="0"/>
              </a:rPr>
              <a:t>відповідь</a:t>
            </a:r>
            <a:r>
              <a:rPr lang="ru-RU" sz="2000" dirty="0">
                <a:latin typeface="Comic Sans MS" panose="030F0702030302020204" pitchFamily="66" charset="0"/>
              </a:rPr>
              <a:t> на </a:t>
            </a:r>
            <a:r>
              <a:rPr lang="ru-RU" sz="2000" dirty="0" err="1">
                <a:latin typeface="Comic Sans MS" panose="030F0702030302020204" pitchFamily="66" charset="0"/>
              </a:rPr>
              <a:t>пошкодження</a:t>
            </a:r>
            <a:r>
              <a:rPr lang="ru-RU" sz="2000" dirty="0">
                <a:latin typeface="Comic Sans MS" panose="030F0702030302020204" pitchFamily="66" charset="0"/>
              </a:rPr>
              <a:t> ДНК</a:t>
            </a:r>
            <a:endParaRPr lang="en-US" sz="2000" dirty="0">
              <a:latin typeface="Comic Sans MS" panose="030F0702030302020204" pitchFamily="66" charset="0"/>
            </a:endParaRPr>
          </a:p>
          <a:p>
            <a:pPr marL="0" indent="0" fontAlgn="auto">
              <a:lnSpc>
                <a:spcPct val="160000"/>
              </a:lnSpc>
              <a:spcAft>
                <a:spcPts val="0"/>
              </a:spcAft>
              <a:buNone/>
              <a:defRPr/>
            </a:pPr>
            <a:r>
              <a:rPr lang="ru-RU" sz="2000" dirty="0">
                <a:latin typeface="Comic Sans MS" panose="030F0702030302020204" pitchFamily="66" charset="0"/>
              </a:rPr>
              <a:t> </a:t>
            </a:r>
          </a:p>
          <a:p>
            <a:pPr marL="0" indent="0" fontAlgn="auto">
              <a:lnSpc>
                <a:spcPct val="160000"/>
              </a:lnSpc>
              <a:spcAft>
                <a:spcPts val="0"/>
              </a:spcAft>
              <a:buNone/>
              <a:defRPr/>
            </a:pPr>
            <a:r>
              <a:rPr lang="uk-UA" sz="2000" dirty="0">
                <a:latin typeface="Comic Sans MS" panose="030F0702030302020204" pitchFamily="66" charset="0"/>
              </a:rPr>
              <a:t>Зріла ДНК – </a:t>
            </a:r>
            <a:r>
              <a:rPr lang="uk-UA" sz="2000" dirty="0" err="1">
                <a:latin typeface="Comic Sans MS" panose="030F0702030302020204" pitchFamily="66" charset="0"/>
              </a:rPr>
              <a:t>метильована</a:t>
            </a:r>
            <a:r>
              <a:rPr lang="uk-UA" sz="2000" dirty="0">
                <a:latin typeface="Comic Sans MS" panose="030F0702030302020204" pitchFamily="66" charset="0"/>
              </a:rPr>
              <a:t>: </a:t>
            </a:r>
            <a:r>
              <a:rPr lang="uk-UA" sz="2000" dirty="0" err="1">
                <a:latin typeface="Comic Sans MS" panose="030F0702030302020204" pitchFamily="66" charset="0"/>
              </a:rPr>
              <a:t>метильна</a:t>
            </a:r>
            <a:r>
              <a:rPr lang="uk-UA" sz="2000" dirty="0">
                <a:latin typeface="Comic Sans MS" panose="030F0702030302020204" pitchFamily="66" charset="0"/>
              </a:rPr>
              <a:t> група приєднана до аденіну </a:t>
            </a:r>
            <a:r>
              <a:rPr lang="uk-UA" sz="2000" dirty="0">
                <a:solidFill>
                  <a:srgbClr val="00B050"/>
                </a:solidFill>
                <a:latin typeface="Comic Sans MS" panose="030F0702030302020204" pitchFamily="66" charset="0"/>
              </a:rPr>
              <a:t>(</a:t>
            </a:r>
            <a:r>
              <a:rPr lang="en-US" sz="2000" dirty="0">
                <a:solidFill>
                  <a:srgbClr val="00B050"/>
                </a:solidFill>
                <a:latin typeface="Comic Sans MS" panose="030F0702030302020204" pitchFamily="66" charset="0"/>
              </a:rPr>
              <a:t>GATC)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uk-UA" sz="2000" dirty="0">
                <a:latin typeface="Comic Sans MS" panose="030F0702030302020204" pitchFamily="66" charset="0"/>
              </a:rPr>
              <a:t>за допомогою </a:t>
            </a:r>
            <a:r>
              <a:rPr lang="uk-UA" sz="2000" dirty="0" err="1">
                <a:latin typeface="Comic Sans MS" panose="030F0702030302020204" pitchFamily="66" charset="0"/>
              </a:rPr>
              <a:t>фермента</a:t>
            </a:r>
            <a:r>
              <a:rPr lang="uk-UA" sz="2000" dirty="0">
                <a:latin typeface="Comic Sans MS" panose="030F0702030302020204" pitchFamily="66" charset="0"/>
              </a:rPr>
              <a:t> </a:t>
            </a:r>
            <a:r>
              <a:rPr lang="uk-UA" sz="2000" dirty="0" err="1">
                <a:latin typeface="Comic Sans MS" panose="030F0702030302020204" pitchFamily="66" charset="0"/>
              </a:rPr>
              <a:t>деоксиаденозин</a:t>
            </a:r>
            <a:r>
              <a:rPr lang="uk-UA" sz="2000" dirty="0">
                <a:latin typeface="Comic Sans MS" panose="030F0702030302020204" pitchFamily="66" charset="0"/>
              </a:rPr>
              <a:t> </a:t>
            </a:r>
            <a:r>
              <a:rPr lang="uk-UA" sz="2000" dirty="0" err="1">
                <a:latin typeface="Comic Sans MS" panose="030F0702030302020204" pitchFamily="66" charset="0"/>
              </a:rPr>
              <a:t>метилази</a:t>
            </a:r>
            <a:r>
              <a:rPr lang="uk-UA" sz="2000" dirty="0">
                <a:latin typeface="Comic Sans MS" panose="030F0702030302020204" pitchFamily="66" charset="0"/>
              </a:rPr>
              <a:t> </a:t>
            </a:r>
            <a:r>
              <a:rPr lang="en-GB" sz="2000" dirty="0"/>
              <a:t>(</a:t>
            </a:r>
            <a:r>
              <a:rPr lang="en-GB" sz="2000" dirty="0">
                <a:solidFill>
                  <a:srgbClr val="00B050"/>
                </a:solidFill>
                <a:latin typeface="Comic Sans MS" panose="030F0702030302020204" pitchFamily="66" charset="0"/>
              </a:rPr>
              <a:t>Dam </a:t>
            </a:r>
            <a:r>
              <a:rPr lang="en-GB" sz="2000" dirty="0" err="1">
                <a:solidFill>
                  <a:srgbClr val="00B050"/>
                </a:solidFill>
                <a:latin typeface="Comic Sans MS" panose="030F0702030302020204" pitchFamily="66" charset="0"/>
              </a:rPr>
              <a:t>methylase</a:t>
            </a:r>
            <a:r>
              <a:rPr lang="en-GB" sz="2000" dirty="0">
                <a:solidFill>
                  <a:srgbClr val="00B050"/>
                </a:solidFill>
                <a:latin typeface="Comic Sans MS" panose="030F0702030302020204" pitchFamily="66" charset="0"/>
              </a:rPr>
              <a:t>)</a:t>
            </a:r>
            <a:endParaRPr lang="uk-UA" sz="20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98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1813" y="115888"/>
            <a:ext cx="5770562" cy="86995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b="1" dirty="0">
                <a:solidFill>
                  <a:srgbClr val="000099"/>
                </a:solidFill>
                <a:latin typeface="Comic Sans MS" panose="030F0702030302020204" pitchFamily="66" charset="0"/>
                <a:ea typeface="+mn-ea"/>
                <a:cs typeface="+mn-cs"/>
              </a:rPr>
              <a:t>Mismatch</a:t>
            </a:r>
            <a:r>
              <a:rPr lang="ru-RU" sz="2400" b="1" dirty="0">
                <a:solidFill>
                  <a:srgbClr val="000099"/>
                </a:solidFill>
                <a:latin typeface="Comic Sans MS" panose="030F0702030302020204" pitchFamily="66" charset="0"/>
                <a:ea typeface="+mn-ea"/>
                <a:cs typeface="+mn-cs"/>
              </a:rPr>
              <a:t>-</a:t>
            </a:r>
            <a:r>
              <a:rPr lang="uk-UA" sz="2400" b="1" dirty="0">
                <a:solidFill>
                  <a:srgbClr val="000099"/>
                </a:solidFill>
                <a:latin typeface="Comic Sans MS" panose="030F0702030302020204" pitchFamily="66" charset="0"/>
                <a:ea typeface="+mn-ea"/>
                <a:cs typeface="+mn-cs"/>
              </a:rPr>
              <a:t>репарація</a:t>
            </a:r>
            <a:r>
              <a:rPr lang="en-US" sz="2400" b="1" dirty="0">
                <a:solidFill>
                  <a:srgbClr val="000099"/>
                </a:solidFill>
                <a:latin typeface="Comic Sans MS" panose="030F0702030302020204" pitchFamily="66" charset="0"/>
                <a:ea typeface="+mn-ea"/>
                <a:cs typeface="+mn-cs"/>
              </a:rPr>
              <a:t> (MMR)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31950" y="836614"/>
            <a:ext cx="8928100" cy="6021387"/>
          </a:xfrm>
        </p:spPr>
        <p:txBody>
          <a:bodyPr rtlCol="0">
            <a:normAutofit fontScale="92500"/>
          </a:bodyPr>
          <a:lstStyle/>
          <a:p>
            <a:pPr marL="0" indent="0" fontAlgn="auto">
              <a:lnSpc>
                <a:spcPct val="160000"/>
              </a:lnSpc>
              <a:spcAft>
                <a:spcPts val="0"/>
              </a:spcAft>
              <a:buNone/>
              <a:defRPr/>
            </a:pPr>
            <a:r>
              <a:rPr lang="ru-RU" sz="1800" i="1" dirty="0" err="1">
                <a:solidFill>
                  <a:prstClr val="black"/>
                </a:solidFill>
              </a:rPr>
              <a:t>Escherichia</a:t>
            </a:r>
            <a:r>
              <a:rPr lang="ru-RU" sz="1800" i="1" dirty="0">
                <a:solidFill>
                  <a:prstClr val="black"/>
                </a:solidFill>
              </a:rPr>
              <a:t> </a:t>
            </a:r>
            <a:r>
              <a:rPr lang="ru-RU" sz="1800" i="1" dirty="0" err="1">
                <a:solidFill>
                  <a:prstClr val="black"/>
                </a:solidFill>
              </a:rPr>
              <a:t>coli</a:t>
            </a:r>
            <a:r>
              <a:rPr lang="ru-RU" sz="1800" dirty="0">
                <a:solidFill>
                  <a:prstClr val="black"/>
                </a:solidFill>
              </a:rPr>
              <a:t> (</a:t>
            </a:r>
            <a:r>
              <a:rPr lang="ru-RU" sz="1800" b="1" dirty="0" err="1">
                <a:solidFill>
                  <a:srgbClr val="00B050"/>
                </a:solidFill>
                <a:latin typeface="Comic Sans MS" panose="030F0702030302020204" pitchFamily="66" charset="0"/>
              </a:rPr>
              <a:t>білки</a:t>
            </a:r>
            <a:r>
              <a:rPr lang="ru-RU" sz="1800" b="1" dirty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en-US" sz="1800" b="1" dirty="0" err="1">
                <a:solidFill>
                  <a:srgbClr val="00B050"/>
                </a:solidFill>
                <a:latin typeface="Comic Sans MS" panose="030F0702030302020204" pitchFamily="66" charset="0"/>
              </a:rPr>
              <a:t>MutHLS</a:t>
            </a:r>
            <a:r>
              <a:rPr lang="en-US" sz="1800" dirty="0">
                <a:solidFill>
                  <a:prstClr val="black"/>
                </a:solidFill>
              </a:rPr>
              <a:t>):</a:t>
            </a:r>
          </a:p>
          <a:p>
            <a:pPr fontAlgn="auto">
              <a:lnSpc>
                <a:spcPct val="160000"/>
              </a:lnSpc>
              <a:spcAft>
                <a:spcPts val="0"/>
              </a:spcAft>
              <a:buBlip>
                <a:blip r:embed="rId2"/>
              </a:buBlip>
              <a:defRPr/>
            </a:pPr>
            <a:r>
              <a:rPr lang="uk-UA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Процес репарації ініціюється внесенням 1-ланцюгового розриву в </a:t>
            </a:r>
            <a:r>
              <a:rPr lang="uk-UA" sz="20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неметильований</a:t>
            </a:r>
            <a:r>
              <a:rPr lang="uk-UA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 ланцюг поблизу сайту </a:t>
            </a:r>
            <a:r>
              <a:rPr lang="en-GB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GATC</a:t>
            </a:r>
            <a:r>
              <a:rPr lang="uk-UA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;</a:t>
            </a:r>
          </a:p>
          <a:p>
            <a:pPr fontAlgn="auto">
              <a:lnSpc>
                <a:spcPct val="160000"/>
              </a:lnSpc>
              <a:spcAft>
                <a:spcPts val="0"/>
              </a:spcAft>
              <a:buBlip>
                <a:blip r:embed="rId2"/>
              </a:buBlip>
              <a:defRPr/>
            </a:pPr>
            <a:r>
              <a:rPr lang="uk-UA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гідроліз ланцюга ДНК і заповнення 1-ланцюгового проміжку</a:t>
            </a:r>
          </a:p>
          <a:p>
            <a:pPr fontAlgn="auto">
              <a:lnSpc>
                <a:spcPct val="160000"/>
              </a:lnSpc>
              <a:spcAft>
                <a:spcPts val="0"/>
              </a:spcAft>
              <a:buBlip>
                <a:blip r:embed="rId2"/>
              </a:buBlip>
              <a:defRPr/>
            </a:pPr>
            <a:r>
              <a:rPr lang="en-GB" sz="2000" dirty="0" err="1">
                <a:solidFill>
                  <a:srgbClr val="00B050"/>
                </a:solidFill>
                <a:latin typeface="Comic Sans MS" panose="030F0702030302020204" pitchFamily="66" charset="0"/>
              </a:rPr>
              <a:t>MutS</a:t>
            </a:r>
            <a:r>
              <a:rPr lang="en-GB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uk-UA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зв'язується з помилково спареними </a:t>
            </a:r>
            <a:r>
              <a:rPr lang="uk-UA" sz="20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нуклеотидами</a:t>
            </a:r>
            <a:endParaRPr lang="uk-UA" sz="20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fontAlgn="auto">
              <a:lnSpc>
                <a:spcPct val="160000"/>
              </a:lnSpc>
              <a:spcAft>
                <a:spcPts val="0"/>
              </a:spcAft>
              <a:buBlip>
                <a:blip r:embed="rId2"/>
              </a:buBlip>
              <a:defRPr/>
            </a:pPr>
            <a:r>
              <a:rPr lang="en-GB" sz="2000" dirty="0" err="1">
                <a:solidFill>
                  <a:srgbClr val="00B050"/>
                </a:solidFill>
                <a:latin typeface="Comic Sans MS" panose="030F0702030302020204" pitchFamily="66" charset="0"/>
              </a:rPr>
              <a:t>MutL</a:t>
            </a:r>
            <a:r>
              <a:rPr lang="en-GB" sz="2000" dirty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uk-UA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не виявлено ферментативної активності, хоча він взаємодіє з </a:t>
            </a:r>
            <a:r>
              <a:rPr lang="en-GB" sz="20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MutS</a:t>
            </a:r>
            <a:r>
              <a:rPr lang="en-GB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uk-UA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і </a:t>
            </a:r>
            <a:r>
              <a:rPr lang="uk-UA" sz="2000" u="sng" dirty="0">
                <a:solidFill>
                  <a:prstClr val="black"/>
                </a:solidFill>
                <a:latin typeface="Comic Sans MS" panose="030F0702030302020204" pitchFamily="66" charset="0"/>
              </a:rPr>
              <a:t>необхідний для активації </a:t>
            </a:r>
            <a:r>
              <a:rPr lang="en-GB" sz="2000" u="sng" dirty="0" err="1">
                <a:solidFill>
                  <a:prstClr val="black"/>
                </a:solidFill>
                <a:latin typeface="Comic Sans MS" panose="030F0702030302020204" pitchFamily="66" charset="0"/>
              </a:rPr>
              <a:t>MutH</a:t>
            </a:r>
            <a:r>
              <a:rPr lang="en-GB" sz="2000" u="sng" dirty="0">
                <a:solidFill>
                  <a:prstClr val="black"/>
                </a:solidFill>
                <a:latin typeface="Comic Sans MS" panose="030F0702030302020204" pitchFamily="66" charset="0"/>
              </a:rPr>
              <a:t> - </a:t>
            </a:r>
            <a:r>
              <a:rPr lang="uk-UA" sz="2000" u="sng" dirty="0" err="1">
                <a:solidFill>
                  <a:prstClr val="black"/>
                </a:solidFill>
                <a:latin typeface="Comic Sans MS" panose="030F0702030302020204" pitchFamily="66" charset="0"/>
              </a:rPr>
              <a:t>ендонуклеази</a:t>
            </a:r>
            <a:r>
              <a:rPr lang="uk-UA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, що здійснює </a:t>
            </a:r>
            <a:r>
              <a:rPr lang="uk-UA" sz="20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одноланцюговий</a:t>
            </a:r>
            <a:r>
              <a:rPr lang="uk-UA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 розрив ДНК. </a:t>
            </a:r>
          </a:p>
          <a:p>
            <a:pPr fontAlgn="auto">
              <a:lnSpc>
                <a:spcPct val="160000"/>
              </a:lnSpc>
              <a:spcAft>
                <a:spcPts val="0"/>
              </a:spcAft>
              <a:buBlip>
                <a:blip r:embed="rId2"/>
              </a:buBlip>
              <a:defRPr/>
            </a:pPr>
            <a:r>
              <a:rPr lang="uk-UA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комплекс </a:t>
            </a:r>
            <a:r>
              <a:rPr lang="en-GB" sz="2000" dirty="0" err="1">
                <a:solidFill>
                  <a:srgbClr val="00B050"/>
                </a:solidFill>
                <a:latin typeface="Comic Sans MS" panose="030F0702030302020204" pitchFamily="66" charset="0"/>
              </a:rPr>
              <a:t>MutS-MutL</a:t>
            </a:r>
            <a:r>
              <a:rPr lang="en-GB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, </a:t>
            </a:r>
            <a:r>
              <a:rPr lang="uk-UA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зібраний на ділянці ДНК з помилково спареним </a:t>
            </a:r>
            <a:r>
              <a:rPr lang="uk-UA" sz="20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нуклеотидом</a:t>
            </a:r>
            <a:r>
              <a:rPr lang="uk-UA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, стимулює </a:t>
            </a:r>
            <a:r>
              <a:rPr lang="uk-UA" sz="20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ендонуклеазну</a:t>
            </a:r>
            <a:r>
              <a:rPr lang="uk-UA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 активність </a:t>
            </a:r>
            <a:r>
              <a:rPr lang="en-GB" sz="2000" dirty="0" err="1">
                <a:solidFill>
                  <a:srgbClr val="00B050"/>
                </a:solidFill>
                <a:latin typeface="Comic Sans MS" panose="030F0702030302020204" pitchFamily="66" charset="0"/>
              </a:rPr>
              <a:t>MutH</a:t>
            </a:r>
            <a:r>
              <a:rPr lang="en-GB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.</a:t>
            </a:r>
            <a:endParaRPr lang="uk-UA" sz="20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fontAlgn="auto">
              <a:lnSpc>
                <a:spcPct val="160000"/>
              </a:lnSpc>
              <a:spcAft>
                <a:spcPts val="0"/>
              </a:spcAft>
              <a:buBlip>
                <a:blip r:embed="rId2"/>
              </a:buBlip>
              <a:defRPr/>
            </a:pPr>
            <a:r>
              <a:rPr lang="en-GB" sz="2000" dirty="0" err="1">
                <a:solidFill>
                  <a:srgbClr val="00B050"/>
                </a:solidFill>
                <a:latin typeface="Comic Sans MS" panose="030F0702030302020204" pitchFamily="66" charset="0"/>
              </a:rPr>
              <a:t>MutH</a:t>
            </a:r>
            <a:r>
              <a:rPr lang="uk-UA" sz="2000" dirty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uk-UA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активує </a:t>
            </a:r>
            <a:r>
              <a:rPr lang="uk-UA" sz="20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геліказу</a:t>
            </a:r>
            <a:r>
              <a:rPr lang="uk-UA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latin typeface="Comic Sans MS" panose="030F0702030302020204" pitchFamily="66" charset="0"/>
              </a:rPr>
              <a:t>UrvD</a:t>
            </a:r>
            <a:r>
              <a:rPr lang="en-US" sz="2000" dirty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en-US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(</a:t>
            </a:r>
            <a:r>
              <a:rPr lang="uk-UA" sz="20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екзонуклеази</a:t>
            </a:r>
            <a:r>
              <a:rPr lang="uk-UA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, </a:t>
            </a:r>
            <a:r>
              <a:rPr lang="uk-UA" sz="20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полімераза</a:t>
            </a:r>
            <a:r>
              <a:rPr lang="uk-UA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 ІІІ, </a:t>
            </a:r>
            <a:r>
              <a:rPr lang="en-US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SSB-</a:t>
            </a:r>
            <a:r>
              <a:rPr lang="uk-UA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білки)</a:t>
            </a:r>
          </a:p>
          <a:p>
            <a:pPr fontAlgn="auto">
              <a:lnSpc>
                <a:spcPct val="160000"/>
              </a:lnSpc>
              <a:spcAft>
                <a:spcPts val="0"/>
              </a:spcAft>
              <a:buBlip>
                <a:blip r:embed="rId2"/>
              </a:buBlip>
              <a:defRPr/>
            </a:pPr>
            <a:r>
              <a:rPr lang="en-US" sz="20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MutHLS</a:t>
            </a:r>
            <a:r>
              <a:rPr lang="en-US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uk-UA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не </a:t>
            </a:r>
            <a:r>
              <a:rPr lang="uk-UA" sz="20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репарує</a:t>
            </a:r>
            <a:r>
              <a:rPr lang="uk-UA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 С-С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58092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uk-UA" sz="2800" b="1">
                <a:solidFill>
                  <a:srgbClr val="000099"/>
                </a:solidFill>
                <a:latin typeface="Comic Sans MS" panose="030F0702030302020204" pitchFamily="66" charset="0"/>
              </a:rPr>
              <a:t>Ексцизійна репарація - видалення пошкоджених основ (</a:t>
            </a:r>
            <a:r>
              <a:rPr lang="en-US" altLang="uk-UA" sz="2800" b="1">
                <a:solidFill>
                  <a:srgbClr val="000099"/>
                </a:solidFill>
                <a:latin typeface="Comic Sans MS" panose="030F0702030302020204" pitchFamily="66" charset="0"/>
              </a:rPr>
              <a:t>BER)</a:t>
            </a:r>
            <a:endParaRPr lang="ru-RU" altLang="uk-UA" sz="2800" b="1">
              <a:solidFill>
                <a:srgbClr val="000099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92314" y="1268413"/>
            <a:ext cx="8218487" cy="4857750"/>
          </a:xfrm>
        </p:spPr>
        <p:txBody>
          <a:bodyPr rtlCol="0">
            <a:normAutofit fontScale="92500" lnSpcReduction="10000"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uk-UA" sz="2000" dirty="0">
                <a:latin typeface="Comic Sans MS" panose="030F0702030302020204" pitchFamily="66" charset="0"/>
              </a:rPr>
              <a:t>Захист </a:t>
            </a:r>
            <a:r>
              <a:rPr lang="uk-UA" sz="2000" dirty="0" err="1">
                <a:latin typeface="Comic Sans MS" panose="030F0702030302020204" pitchFamily="66" charset="0"/>
              </a:rPr>
              <a:t>геномної</a:t>
            </a:r>
            <a:r>
              <a:rPr lang="uk-UA" sz="2000" dirty="0">
                <a:latin typeface="Comic Sans MS" panose="030F0702030302020204" pitchFamily="66" charset="0"/>
              </a:rPr>
              <a:t> ДНК від пошкоджень </a:t>
            </a:r>
            <a:r>
              <a:rPr lang="uk-UA" sz="2000" dirty="0" err="1">
                <a:latin typeface="Comic Sans MS" panose="030F0702030302020204" pitchFamily="66" charset="0"/>
              </a:rPr>
              <a:t>алкілуючими</a:t>
            </a:r>
            <a:r>
              <a:rPr lang="uk-UA" sz="2000" dirty="0">
                <a:latin typeface="Comic Sans MS" panose="030F0702030302020204" pitchFamily="66" charset="0"/>
              </a:rPr>
              <a:t> агентами та ендогенними </a:t>
            </a:r>
            <a:r>
              <a:rPr lang="uk-UA" sz="2000" dirty="0" err="1">
                <a:latin typeface="Comic Sans MS" panose="030F0702030302020204" pitchFamily="66" charset="0"/>
              </a:rPr>
              <a:t>генотоксичними</a:t>
            </a:r>
            <a:r>
              <a:rPr lang="uk-UA" sz="2000" dirty="0">
                <a:latin typeface="Comic Sans MS" panose="030F0702030302020204" pitchFamily="66" charset="0"/>
              </a:rPr>
              <a:t> сполуками.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000" dirty="0" err="1">
                <a:latin typeface="Comic Sans MS" panose="030F0702030302020204" pitchFamily="66" charset="0"/>
              </a:rPr>
              <a:t>вирізання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ділянки</a:t>
            </a:r>
            <a:r>
              <a:rPr lang="ru-RU" sz="2000" dirty="0">
                <a:latin typeface="Comic Sans MS" panose="030F0702030302020204" pitchFamily="66" charset="0"/>
              </a:rPr>
              <a:t> ДНК з </a:t>
            </a:r>
            <a:r>
              <a:rPr lang="ru-RU" sz="2000" dirty="0" err="1">
                <a:latin typeface="Comic Sans MS" panose="030F0702030302020204" pitchFamily="66" charset="0"/>
              </a:rPr>
              <a:t>наступним</a:t>
            </a:r>
            <a:r>
              <a:rPr lang="ru-RU" sz="2000" dirty="0">
                <a:latin typeface="Comic Sans MS" panose="030F0702030302020204" pitchFamily="66" charset="0"/>
              </a:rPr>
              <a:t> синтезом, але сама </a:t>
            </a:r>
            <a:r>
              <a:rPr lang="ru-RU" sz="2000" dirty="0" err="1">
                <a:latin typeface="Comic Sans MS" panose="030F0702030302020204" pitchFamily="66" charset="0"/>
              </a:rPr>
              <a:t>ділянка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обмежена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декількома</a:t>
            </a:r>
            <a:r>
              <a:rPr lang="ru-RU" sz="2000" dirty="0">
                <a:latin typeface="Comic Sans MS" panose="030F0702030302020204" pitchFamily="66" charset="0"/>
              </a:rPr>
              <a:t> десятками </a:t>
            </a:r>
            <a:r>
              <a:rPr lang="ru-RU" sz="2000" dirty="0" err="1">
                <a:latin typeface="Comic Sans MS" panose="030F0702030302020204" pitchFamily="66" charset="0"/>
              </a:rPr>
              <a:t>дезоксинуклеотидів</a:t>
            </a:r>
            <a:r>
              <a:rPr lang="ru-RU" sz="2000" dirty="0">
                <a:latin typeface="Comic Sans MS" panose="030F0702030302020204" pitchFamily="66" charset="0"/>
              </a:rPr>
              <a:t>.</a:t>
            </a:r>
            <a:r>
              <a:rPr lang="uk-UA" sz="2000" dirty="0">
                <a:latin typeface="Comic Sans MS" panose="030F0702030302020204" pitchFamily="66" charset="0"/>
              </a:rPr>
              <a:t> 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sz="2000" dirty="0">
                <a:latin typeface="Comic Sans MS" panose="030F0702030302020204" pitchFamily="66" charset="0"/>
              </a:rPr>
              <a:t>BER </a:t>
            </a:r>
            <a:r>
              <a:rPr lang="ru-RU" sz="2000" dirty="0" err="1">
                <a:latin typeface="Comic Sans MS" panose="030F0702030302020204" pitchFamily="66" charset="0"/>
              </a:rPr>
              <a:t>починає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функціонувати</a:t>
            </a:r>
            <a:r>
              <a:rPr lang="ru-RU" sz="2000" dirty="0">
                <a:latin typeface="Comic Sans MS" panose="030F0702030302020204" pitchFamily="66" charset="0"/>
              </a:rPr>
              <a:t> з </a:t>
            </a:r>
            <a:r>
              <a:rPr lang="ru-RU" sz="2000" dirty="0" err="1">
                <a:latin typeface="Comic Sans MS" panose="030F0702030302020204" pitchFamily="66" charset="0"/>
              </a:rPr>
              <a:t>відщеплення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помилково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включених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або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модифікованих</a:t>
            </a:r>
            <a:r>
              <a:rPr lang="ru-RU" sz="2000" dirty="0">
                <a:latin typeface="Comic Sans MS" panose="030F0702030302020204" pitchFamily="66" charset="0"/>
              </a:rPr>
              <a:t> основ </a:t>
            </a:r>
            <a:r>
              <a:rPr lang="ru-RU" sz="2000" dirty="0" err="1">
                <a:latin typeface="Comic Sans MS" panose="030F0702030302020204" pitchFamily="66" charset="0"/>
              </a:rPr>
              <a:t>від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дезоксирибози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під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дією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ключового</a:t>
            </a:r>
            <a:r>
              <a:rPr lang="ru-RU" sz="2000" dirty="0">
                <a:latin typeface="Comic Sans MS" panose="030F0702030302020204" pitchFamily="66" charset="0"/>
              </a:rPr>
              <a:t> ферменту - </a:t>
            </a:r>
            <a:r>
              <a:rPr lang="ru-RU" sz="2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ДНК-</a:t>
            </a:r>
            <a:r>
              <a:rPr lang="ru-RU" sz="2000" b="1" dirty="0" err="1">
                <a:solidFill>
                  <a:srgbClr val="00B050"/>
                </a:solidFill>
                <a:latin typeface="Comic Sans MS" panose="030F0702030302020204" pitchFamily="66" charset="0"/>
              </a:rPr>
              <a:t>глікозілази</a:t>
            </a:r>
            <a:r>
              <a:rPr lang="ru-RU" sz="2000" dirty="0">
                <a:latin typeface="Comic Sans MS" panose="030F0702030302020204" pitchFamily="66" charset="0"/>
              </a:rPr>
              <a:t>, </a:t>
            </a:r>
            <a:r>
              <a:rPr lang="ru-RU" sz="2000" dirty="0" err="1">
                <a:latin typeface="Comic Sans MS" panose="030F0702030302020204" pitchFamily="66" charset="0"/>
              </a:rPr>
              <a:t>що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має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здатність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відщеплювати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велике</a:t>
            </a:r>
            <a:r>
              <a:rPr lang="ru-RU" sz="2000" dirty="0">
                <a:latin typeface="Comic Sans MS" panose="030F0702030302020204" pitchFamily="66" charset="0"/>
              </a:rPr>
              <a:t> число </a:t>
            </a:r>
            <a:r>
              <a:rPr lang="ru-RU" sz="2000" dirty="0" err="1">
                <a:latin typeface="Comic Sans MS" panose="030F0702030302020204" pitchFamily="66" charset="0"/>
              </a:rPr>
              <a:t>модифікованих</a:t>
            </a:r>
            <a:r>
              <a:rPr lang="ru-RU" sz="2000" dirty="0">
                <a:latin typeface="Comic Sans MS" panose="030F0702030302020204" pitchFamily="66" charset="0"/>
              </a:rPr>
              <a:t> основ ДНК</a:t>
            </a:r>
            <a:r>
              <a:rPr lang="en-GB" sz="2000" dirty="0">
                <a:latin typeface="Comic Sans MS" panose="030F0702030302020204" pitchFamily="66" charset="0"/>
              </a:rPr>
              <a:t>.</a:t>
            </a:r>
            <a:endParaRPr lang="uk-UA" sz="2000" dirty="0">
              <a:latin typeface="Comic Sans MS" panose="030F0702030302020204" pitchFamily="66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GB" sz="2000" dirty="0">
                <a:latin typeface="Comic Sans MS" panose="030F0702030302020204" pitchFamily="66" charset="0"/>
              </a:rPr>
              <a:t> </a:t>
            </a:r>
            <a:r>
              <a:rPr lang="ru-RU" sz="2000" dirty="0">
                <a:latin typeface="Comic Sans MS" panose="030F0702030302020204" pitchFamily="66" charset="0"/>
              </a:rPr>
              <a:t>До складу </a:t>
            </a:r>
            <a:r>
              <a:rPr lang="ru-RU" sz="2000" dirty="0" err="1">
                <a:latin typeface="Comic Sans MS" panose="030F0702030302020204" pitchFamily="66" charset="0"/>
              </a:rPr>
              <a:t>системи</a:t>
            </a:r>
            <a:r>
              <a:rPr lang="ru-RU" sz="2000" dirty="0">
                <a:latin typeface="Comic Sans MS" panose="030F0702030302020204" pitchFamily="66" charset="0"/>
              </a:rPr>
              <a:t> (</a:t>
            </a:r>
            <a:r>
              <a:rPr lang="en-GB" sz="2000" dirty="0">
                <a:latin typeface="Comic Sans MS" panose="030F0702030302020204" pitchFamily="66" charset="0"/>
              </a:rPr>
              <a:t>BER) </a:t>
            </a:r>
            <a:r>
              <a:rPr lang="ru-RU" sz="2000" dirty="0" err="1">
                <a:latin typeface="Comic Sans MS" panose="030F0702030302020204" pitchFamily="66" charset="0"/>
              </a:rPr>
              <a:t>входять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спеціалізовані</a:t>
            </a:r>
            <a:r>
              <a:rPr lang="ru-RU" sz="2000" dirty="0">
                <a:latin typeface="Comic Sans MS" panose="030F0702030302020204" pitchFamily="66" charset="0"/>
              </a:rPr>
              <a:t> ДНК-</a:t>
            </a:r>
            <a:r>
              <a:rPr lang="ru-RU" sz="2000" dirty="0" err="1">
                <a:latin typeface="Comic Sans MS" panose="030F0702030302020204" pitchFamily="66" charset="0"/>
              </a:rPr>
              <a:t>глікозілази</a:t>
            </a:r>
            <a:r>
              <a:rPr lang="ru-RU" sz="2000" dirty="0">
                <a:latin typeface="Comic Sans MS" panose="030F0702030302020204" pitchFamily="66" charset="0"/>
              </a:rPr>
              <a:t>, </a:t>
            </a:r>
            <a:r>
              <a:rPr lang="ru-RU" sz="2000" dirty="0" err="1">
                <a:latin typeface="Comic Sans MS" panose="030F0702030302020204" pitchFamily="66" charset="0"/>
              </a:rPr>
              <a:t>які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розпізнають</a:t>
            </a:r>
            <a:r>
              <a:rPr lang="ru-RU" sz="2000" dirty="0">
                <a:latin typeface="Comic Sans MS" panose="030F0702030302020204" pitchFamily="66" charset="0"/>
              </a:rPr>
              <a:t> і </a:t>
            </a:r>
            <a:r>
              <a:rPr lang="ru-RU" sz="2000" dirty="0" err="1">
                <a:latin typeface="Comic Sans MS" panose="030F0702030302020204" pitchFamily="66" charset="0"/>
              </a:rPr>
              <a:t>видаляють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пошкоджені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основи</a:t>
            </a:r>
            <a:r>
              <a:rPr lang="ru-RU" sz="2000" dirty="0">
                <a:latin typeface="Comic Sans MS" panose="030F0702030302020204" pitchFamily="66" charset="0"/>
              </a:rPr>
              <a:t>;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АР-</a:t>
            </a:r>
            <a:r>
              <a:rPr lang="ru-RU" sz="2000" b="1" dirty="0" err="1">
                <a:solidFill>
                  <a:srgbClr val="00B050"/>
                </a:solidFill>
                <a:latin typeface="Comic Sans MS" panose="030F0702030302020204" pitchFamily="66" charset="0"/>
              </a:rPr>
              <a:t>ендонуклеази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b="1" dirty="0" err="1">
                <a:solidFill>
                  <a:srgbClr val="00B050"/>
                </a:solidFill>
                <a:latin typeface="Comic Sans MS" panose="030F0702030302020204" pitchFamily="66" charset="0"/>
              </a:rPr>
              <a:t>або</a:t>
            </a:r>
            <a:r>
              <a:rPr lang="ru-RU" sz="2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 АР-</a:t>
            </a:r>
            <a:r>
              <a:rPr lang="ru-RU" sz="2000" b="1" dirty="0" err="1">
                <a:solidFill>
                  <a:srgbClr val="00B050"/>
                </a:solidFill>
                <a:latin typeface="Comic Sans MS" panose="030F0702030302020204" pitchFamily="66" charset="0"/>
              </a:rPr>
              <a:t>ліази</a:t>
            </a:r>
            <a:r>
              <a:rPr lang="ru-RU" sz="2000" dirty="0">
                <a:latin typeface="Comic Sans MS" panose="030F0702030302020204" pitchFamily="66" charset="0"/>
              </a:rPr>
              <a:t>, </a:t>
            </a:r>
            <a:r>
              <a:rPr lang="ru-RU" sz="2000" dirty="0" err="1">
                <a:latin typeface="Comic Sans MS" panose="030F0702030302020204" pitchFamily="66" charset="0"/>
              </a:rPr>
              <a:t>які</a:t>
            </a:r>
            <a:r>
              <a:rPr lang="ru-RU" sz="2000" dirty="0">
                <a:latin typeface="Comic Sans MS" panose="030F0702030302020204" pitchFamily="66" charset="0"/>
              </a:rPr>
              <a:t>, </a:t>
            </a:r>
            <a:r>
              <a:rPr lang="ru-RU" sz="2000" dirty="0" err="1">
                <a:latin typeface="Comic Sans MS" panose="030F0702030302020204" pitchFamily="66" charset="0"/>
              </a:rPr>
              <a:t>відповідно</a:t>
            </a:r>
            <a:r>
              <a:rPr lang="ru-RU" sz="2000" dirty="0">
                <a:latin typeface="Comic Sans MS" panose="030F0702030302020204" pitchFamily="66" charset="0"/>
              </a:rPr>
              <a:t>, </a:t>
            </a:r>
            <a:r>
              <a:rPr lang="ru-RU" sz="2000" dirty="0" err="1">
                <a:latin typeface="Comic Sans MS" panose="030F0702030302020204" pitchFamily="66" charset="0"/>
              </a:rPr>
              <a:t>розщеплюють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ланцюги</a:t>
            </a:r>
            <a:r>
              <a:rPr lang="ru-RU" sz="2000" dirty="0">
                <a:latin typeface="Comic Sans MS" panose="030F0702030302020204" pitchFamily="66" charset="0"/>
              </a:rPr>
              <a:t> ДНК з 5'- </a:t>
            </a:r>
            <a:r>
              <a:rPr lang="ru-RU" sz="2000" dirty="0" err="1">
                <a:latin typeface="Comic Sans MS" panose="030F0702030302020204" pitchFamily="66" charset="0"/>
              </a:rPr>
              <a:t>або</a:t>
            </a:r>
            <a:r>
              <a:rPr lang="ru-RU" sz="2000" dirty="0">
                <a:latin typeface="Comic Sans MS" panose="030F0702030302020204" pitchFamily="66" charset="0"/>
              </a:rPr>
              <a:t> 3'-кінця </a:t>
            </a:r>
            <a:r>
              <a:rPr lang="ru-RU" sz="2000" dirty="0" err="1">
                <a:latin typeface="Comic Sans MS" panose="030F0702030302020204" pitchFamily="66" charset="0"/>
              </a:rPr>
              <a:t>апурінового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або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апірімідинового</a:t>
            </a:r>
            <a:r>
              <a:rPr lang="ru-RU" sz="2000" dirty="0">
                <a:latin typeface="Comic Sans MS" panose="030F0702030302020204" pitchFamily="66" charset="0"/>
              </a:rPr>
              <a:t> (АР) сайту;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000" b="1" dirty="0" err="1">
                <a:solidFill>
                  <a:srgbClr val="00B050"/>
                </a:solidFill>
                <a:latin typeface="Comic Sans MS" panose="030F0702030302020204" pitchFamily="66" charset="0"/>
              </a:rPr>
              <a:t>фосфодиестерази</a:t>
            </a:r>
            <a:r>
              <a:rPr lang="ru-RU" sz="2000" dirty="0">
                <a:latin typeface="Comic Sans MS" panose="030F0702030302020204" pitchFamily="66" charset="0"/>
              </a:rPr>
              <a:t> (</a:t>
            </a:r>
            <a:r>
              <a:rPr lang="ru-RU" sz="2000" dirty="0" err="1">
                <a:latin typeface="Comic Sans MS" panose="030F0702030302020204" pitchFamily="66" charset="0"/>
              </a:rPr>
              <a:t>відповідно</a:t>
            </a:r>
            <a:r>
              <a:rPr lang="ru-RU" sz="2000" dirty="0">
                <a:latin typeface="Comic Sans MS" panose="030F0702030302020204" pitchFamily="66" charset="0"/>
              </a:rPr>
              <a:t> 5‘або 3 '), </a:t>
            </a:r>
            <a:r>
              <a:rPr lang="ru-RU" sz="2000" dirty="0" err="1">
                <a:latin typeface="Comic Sans MS" panose="030F0702030302020204" pitchFamily="66" charset="0"/>
              </a:rPr>
              <a:t>які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вищепляются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дезоксирибофосфатний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залишок</a:t>
            </a:r>
            <a:r>
              <a:rPr lang="ru-RU" sz="2000" dirty="0">
                <a:latin typeface="Comic Sans MS" panose="030F0702030302020204" pitchFamily="66" charset="0"/>
              </a:rPr>
              <a:t>,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ДНК-</a:t>
            </a:r>
            <a:r>
              <a:rPr lang="ru-RU" sz="2000" b="1" dirty="0" err="1">
                <a:solidFill>
                  <a:srgbClr val="00B050"/>
                </a:solidFill>
                <a:latin typeface="Comic Sans MS" panose="030F0702030302020204" pitchFamily="66" charset="0"/>
              </a:rPr>
              <a:t>полімерази</a:t>
            </a:r>
            <a:r>
              <a:rPr lang="ru-RU" sz="2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 і ДНК-</a:t>
            </a:r>
            <a:r>
              <a:rPr lang="ru-RU" sz="2000" b="1" dirty="0" err="1">
                <a:solidFill>
                  <a:srgbClr val="00B050"/>
                </a:solidFill>
                <a:latin typeface="Comic Sans MS" panose="030F0702030302020204" pitchFamily="66" charset="0"/>
              </a:rPr>
              <a:t>лігази</a:t>
            </a:r>
            <a:r>
              <a:rPr lang="ru-RU" sz="2000" dirty="0">
                <a:latin typeface="Comic Sans MS" panose="030F0702030302020204" pitchFamily="66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27333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3071814" y="277814"/>
            <a:ext cx="5832475" cy="465137"/>
          </a:xfrm>
          <a:extLst>
            <a:ext uri="{909E8E84-426E-40DD-AFC4-6F175D3DCCD1}">
              <a14:hiddenFill xmlns:a14="http://schemas.microsoft.com/office/drawing/2010/main">
                <a:solidFill>
                  <a:srgbClr val="AAFCB8"/>
                </a:solidFill>
              </a14:hiddenFill>
            </a:ext>
          </a:extLst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altLang="ru-RU" sz="4000" b="1">
                <a:solidFill>
                  <a:srgbClr val="FF3399"/>
                </a:solidFill>
                <a:latin typeface="Book Antiqua" pitchFamily="18" charset="0"/>
              </a:rPr>
              <a:t>Світлова репарація – </a:t>
            </a:r>
          </a:p>
        </p:txBody>
      </p:sp>
      <p:pic>
        <p:nvPicPr>
          <p:cNvPr id="84995" name="Picture 4" descr="dark_repara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75050" y="1484314"/>
            <a:ext cx="5976938" cy="4752975"/>
          </a:xfrm>
          <a:noFill/>
          <a:ln w="41275">
            <a:solidFill>
              <a:srgbClr val="FFFF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4996" name="Rectangle 5"/>
          <p:cNvSpPr>
            <a:spLocks noChangeArrowheads="1"/>
          </p:cNvSpPr>
          <p:nvPr/>
        </p:nvSpPr>
        <p:spPr bwMode="auto">
          <a:xfrm>
            <a:off x="3648076" y="5661026"/>
            <a:ext cx="5400675" cy="57626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altLang="ru-RU" b="1">
                <a:solidFill>
                  <a:srgbClr val="000000"/>
                </a:solidFill>
              </a:rPr>
              <a:t>Репарація тимінових димерів</a:t>
            </a:r>
            <a:endParaRPr lang="ru-RU" altLang="ru-RU" b="1">
              <a:solidFill>
                <a:srgbClr val="000000"/>
              </a:solidFill>
            </a:endParaRPr>
          </a:p>
        </p:txBody>
      </p:sp>
      <p:sp>
        <p:nvSpPr>
          <p:cNvPr id="84997" name="Rectangle 7"/>
          <p:cNvSpPr>
            <a:spLocks noChangeArrowheads="1"/>
          </p:cNvSpPr>
          <p:nvPr/>
        </p:nvSpPr>
        <p:spPr bwMode="auto">
          <a:xfrm>
            <a:off x="4151313" y="1700214"/>
            <a:ext cx="647700" cy="2889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altLang="ru-RU" sz="1200" b="1">
                <a:solidFill>
                  <a:srgbClr val="000000"/>
                </a:solidFill>
              </a:rPr>
              <a:t>Гуанін</a:t>
            </a:r>
            <a:endParaRPr lang="ru-RU" altLang="ru-RU" sz="1200" b="1">
              <a:solidFill>
                <a:srgbClr val="000000"/>
              </a:solidFill>
            </a:endParaRPr>
          </a:p>
        </p:txBody>
      </p:sp>
      <p:sp>
        <p:nvSpPr>
          <p:cNvPr id="84998" name="Rectangle 9"/>
          <p:cNvSpPr>
            <a:spLocks noChangeArrowheads="1"/>
          </p:cNvSpPr>
          <p:nvPr/>
        </p:nvSpPr>
        <p:spPr bwMode="auto">
          <a:xfrm>
            <a:off x="4151314" y="1916114"/>
            <a:ext cx="720725" cy="43338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altLang="ru-RU" sz="1200" b="1">
                <a:solidFill>
                  <a:srgbClr val="000000"/>
                </a:solidFill>
              </a:rPr>
              <a:t>Цитозин</a:t>
            </a:r>
            <a:endParaRPr lang="ru-RU" altLang="ru-RU" sz="1200" b="1">
              <a:solidFill>
                <a:srgbClr val="000000"/>
              </a:solidFill>
            </a:endParaRPr>
          </a:p>
        </p:txBody>
      </p:sp>
      <p:sp>
        <p:nvSpPr>
          <p:cNvPr id="84999" name="Rectangle 10"/>
          <p:cNvSpPr>
            <a:spLocks noChangeArrowheads="1"/>
          </p:cNvSpPr>
          <p:nvPr/>
        </p:nvSpPr>
        <p:spPr bwMode="auto">
          <a:xfrm>
            <a:off x="5664201" y="1628776"/>
            <a:ext cx="792163" cy="2889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altLang="ru-RU" sz="1200" b="1">
                <a:solidFill>
                  <a:srgbClr val="000000"/>
                </a:solidFill>
              </a:rPr>
              <a:t>Тимін </a:t>
            </a:r>
            <a:endParaRPr lang="ru-RU" altLang="ru-RU" sz="1200" b="1">
              <a:solidFill>
                <a:srgbClr val="000000"/>
              </a:solidFill>
            </a:endParaRPr>
          </a:p>
        </p:txBody>
      </p:sp>
      <p:sp>
        <p:nvSpPr>
          <p:cNvPr id="85000" name="Rectangle 12"/>
          <p:cNvSpPr>
            <a:spLocks noChangeArrowheads="1"/>
          </p:cNvSpPr>
          <p:nvPr/>
        </p:nvSpPr>
        <p:spPr bwMode="auto">
          <a:xfrm>
            <a:off x="5664201" y="1989139"/>
            <a:ext cx="792163" cy="28733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altLang="ru-RU" sz="1200" b="1">
                <a:solidFill>
                  <a:srgbClr val="000000"/>
                </a:solidFill>
              </a:rPr>
              <a:t>Аденін </a:t>
            </a:r>
            <a:endParaRPr lang="ru-RU" altLang="ru-RU" sz="1200" b="1">
              <a:solidFill>
                <a:srgbClr val="000000"/>
              </a:solidFill>
            </a:endParaRPr>
          </a:p>
        </p:txBody>
      </p:sp>
      <p:sp>
        <p:nvSpPr>
          <p:cNvPr id="85001" name="Rectangle 14"/>
          <p:cNvSpPr>
            <a:spLocks noChangeArrowheads="1"/>
          </p:cNvSpPr>
          <p:nvPr/>
        </p:nvSpPr>
        <p:spPr bwMode="auto">
          <a:xfrm>
            <a:off x="7104064" y="1916114"/>
            <a:ext cx="1800225" cy="50323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altLang="ru-RU" sz="1200" b="1">
                <a:solidFill>
                  <a:srgbClr val="FF0000"/>
                </a:solidFill>
              </a:rPr>
              <a:t>Ковалентний зв</a:t>
            </a:r>
            <a:r>
              <a:rPr lang="ru-RU" altLang="ru-RU" sz="1200" b="1">
                <a:solidFill>
                  <a:srgbClr val="FF0000"/>
                </a:solidFill>
              </a:rPr>
              <a:t>ґязок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altLang="ru-RU" sz="1200" b="1">
                <a:solidFill>
                  <a:srgbClr val="FF0000"/>
                </a:solidFill>
              </a:rPr>
              <a:t>(тиміновий димер)</a:t>
            </a:r>
            <a:endParaRPr lang="ru-RU" altLang="ru-RU" sz="1200" b="1">
              <a:solidFill>
                <a:srgbClr val="FF0000"/>
              </a:solidFill>
            </a:endParaRPr>
          </a:p>
        </p:txBody>
      </p:sp>
      <p:sp>
        <p:nvSpPr>
          <p:cNvPr id="85002" name="Line 16"/>
          <p:cNvSpPr>
            <a:spLocks noChangeShapeType="1"/>
          </p:cNvSpPr>
          <p:nvPr/>
        </p:nvSpPr>
        <p:spPr bwMode="auto">
          <a:xfrm flipH="1">
            <a:off x="7032625" y="2276476"/>
            <a:ext cx="215900" cy="3603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prstClr val="white"/>
              </a:solidFill>
            </a:endParaRPr>
          </a:p>
        </p:txBody>
      </p:sp>
      <p:sp>
        <p:nvSpPr>
          <p:cNvPr id="85003" name="Text Box 17"/>
          <p:cNvSpPr txBox="1">
            <a:spLocks noChangeArrowheads="1"/>
          </p:cNvSpPr>
          <p:nvPr/>
        </p:nvSpPr>
        <p:spPr bwMode="auto">
          <a:xfrm>
            <a:off x="1922464" y="754064"/>
            <a:ext cx="7991475" cy="95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altLang="ru-RU" sz="2800">
                <a:solidFill>
                  <a:prstClr val="black"/>
                </a:solidFill>
              </a:rPr>
              <a:t>розщеплення тимінових димерів у присутності                        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altLang="ru-RU" sz="2800">
                <a:solidFill>
                  <a:prstClr val="black"/>
                </a:solidFill>
              </a:rPr>
              <a:t>світла.</a:t>
            </a:r>
            <a:endParaRPr lang="ru-RU" altLang="ru-RU" sz="2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41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Объект 1"/>
          <p:cNvSpPr>
            <a:spLocks noGrp="1"/>
          </p:cNvSpPr>
          <p:nvPr>
            <p:ph idx="1"/>
          </p:nvPr>
        </p:nvSpPr>
        <p:spPr>
          <a:xfrm>
            <a:off x="2208214" y="1844676"/>
            <a:ext cx="8135937" cy="2879725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uk-UA" altLang="uk-UA" sz="3600" b="1">
                <a:solidFill>
                  <a:srgbClr val="000099"/>
                </a:solidFill>
                <a:latin typeface="Comic Sans MS" panose="030F0702030302020204" pitchFamily="66" charset="0"/>
              </a:rPr>
              <a:t>Ферментативний апарат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uk-UA" altLang="uk-UA" sz="3600" b="1">
                <a:solidFill>
                  <a:srgbClr val="000099"/>
                </a:solidFill>
                <a:latin typeface="Comic Sans MS" panose="030F0702030302020204" pitchFamily="66" charset="0"/>
              </a:rPr>
              <a:t>реплікації </a:t>
            </a:r>
            <a:r>
              <a:rPr lang="ru-RU" altLang="uk-UA" sz="3600" b="1">
                <a:solidFill>
                  <a:srgbClr val="000099"/>
                </a:solidFill>
                <a:latin typeface="Comic Sans MS" panose="030F0702030302020204" pitchFamily="66" charset="0"/>
              </a:rPr>
              <a:t>ДНК</a:t>
            </a:r>
            <a:endParaRPr lang="uk-UA" altLang="uk-UA" sz="3600" b="1">
              <a:solidFill>
                <a:srgbClr val="000099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64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216275" y="0"/>
            <a:ext cx="5759450" cy="630238"/>
          </a:xfrm>
          <a:extLst>
            <a:ext uri="{909E8E84-426E-40DD-AFC4-6F175D3DCCD1}">
              <a14:hiddenFill xmlns:a14="http://schemas.microsoft.com/office/drawing/2010/main">
                <a:solidFill>
                  <a:srgbClr val="FAFD8D"/>
                </a:solidFill>
              </a14:hiddenFill>
            </a:ext>
          </a:extLst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altLang="ru-RU" sz="3600" b="1">
                <a:solidFill>
                  <a:srgbClr val="FF3399"/>
                </a:solidFill>
                <a:latin typeface="Book Antiqua" pitchFamily="18" charset="0"/>
              </a:rPr>
              <a:t>Темнова репарація</a:t>
            </a:r>
          </a:p>
        </p:txBody>
      </p:sp>
      <p:pic>
        <p:nvPicPr>
          <p:cNvPr id="86019" name="Picture 4" descr="Ex_repar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9" y="765175"/>
            <a:ext cx="5132387" cy="5875338"/>
          </a:xfrm>
          <a:prstGeom prst="rect">
            <a:avLst/>
          </a:prstGeom>
          <a:noFill/>
          <a:ln w="41275">
            <a:solidFill>
              <a:srgbClr val="3399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020" name="Rectangle 5"/>
          <p:cNvSpPr>
            <a:spLocks noChangeArrowheads="1"/>
          </p:cNvSpPr>
          <p:nvPr/>
        </p:nvSpPr>
        <p:spPr bwMode="auto">
          <a:xfrm>
            <a:off x="1992314" y="5805489"/>
            <a:ext cx="4968875" cy="71913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uk-UA">
              <a:solidFill>
                <a:srgbClr val="FFFFFF"/>
              </a:solidFill>
            </a:endParaRPr>
          </a:p>
        </p:txBody>
      </p:sp>
      <p:sp>
        <p:nvSpPr>
          <p:cNvPr id="86021" name="Text Box 6"/>
          <p:cNvSpPr txBox="1">
            <a:spLocks noChangeArrowheads="1"/>
          </p:cNvSpPr>
          <p:nvPr/>
        </p:nvSpPr>
        <p:spPr bwMode="auto">
          <a:xfrm>
            <a:off x="7535863" y="836614"/>
            <a:ext cx="2519362" cy="578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uk-UA" altLang="ru-RU" sz="2000">
                <a:solidFill>
                  <a:prstClr val="black"/>
                </a:solidFill>
              </a:rPr>
              <a:t>1. Деградація прилеглих до пошкодженої ділянок ДНК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uk-UA" altLang="ru-RU" sz="2000">
                <a:solidFill>
                  <a:prstClr val="black"/>
                </a:solidFill>
              </a:rPr>
              <a:t>2. Вирізання за допомогою рестриктаз пошкоджених ділянок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uk-UA" altLang="ru-RU" sz="2000">
                <a:solidFill>
                  <a:prstClr val="black"/>
                </a:solidFill>
              </a:rPr>
              <a:t>3. Відновлення видаленої ділянки за допомогою ферменту ДНК залежної ДНК-полімерази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uk-UA" altLang="ru-RU" sz="2000">
                <a:solidFill>
                  <a:prstClr val="black"/>
                </a:solidFill>
              </a:rPr>
              <a:t>4. Зшивання ДНК- лігазами  </a:t>
            </a:r>
            <a:endParaRPr lang="ru-RU" altLang="ru-RU" sz="20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65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3216275" y="549275"/>
            <a:ext cx="5761038" cy="825500"/>
          </a:xfrm>
          <a:extLst>
            <a:ext uri="{909E8E84-426E-40DD-AFC4-6F175D3DCCD1}">
              <a14:hiddenFill xmlns:a14="http://schemas.microsoft.com/office/drawing/2010/main">
                <a:solidFill>
                  <a:srgbClr val="AAFCB8"/>
                </a:solidFill>
              </a14:hiddenFill>
            </a:ext>
          </a:extLst>
        </p:spPr>
        <p:txBody>
          <a:bodyPr/>
          <a:lstStyle/>
          <a:p>
            <a:r>
              <a:rPr lang="en-US" altLang="ru-RU" sz="4000" b="1">
                <a:solidFill>
                  <a:srgbClr val="FF3399"/>
                </a:solidFill>
                <a:latin typeface="Book Antiqua" panose="02040602050305030304" pitchFamily="18" charset="0"/>
              </a:rPr>
              <a:t>SOS-</a:t>
            </a:r>
            <a:r>
              <a:rPr lang="uk-UA" altLang="ru-RU" sz="4000" b="1">
                <a:solidFill>
                  <a:srgbClr val="FF3399"/>
                </a:solidFill>
                <a:latin typeface="Book Antiqua" panose="02040602050305030304" pitchFamily="18" charset="0"/>
              </a:rPr>
              <a:t>реактивація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1"/>
          </p:nvPr>
        </p:nvSpPr>
        <p:spPr>
          <a:xfrm>
            <a:off x="2566989" y="1701801"/>
            <a:ext cx="7350125" cy="2447925"/>
          </a:xfrm>
        </p:spPr>
        <p:txBody>
          <a:bodyPr/>
          <a:lstStyle/>
          <a:p>
            <a:pPr marL="87313" indent="449263">
              <a:buNone/>
            </a:pPr>
            <a:r>
              <a:rPr lang="uk-UA" altLang="ru-RU" smtClean="0">
                <a:solidFill>
                  <a:schemeClr val="bg1"/>
                </a:solidFill>
                <a:cs typeface="Arial" panose="020B0604020202020204" pitchFamily="34" charset="0"/>
              </a:rPr>
              <a:t>При множинних ушкодженнях ділянки з мутаціями переводяться в неактивний стан, а їх роль виконує неушкоджена ділянка ДНК. </a:t>
            </a:r>
            <a:endParaRPr lang="el-GR" altLang="ru-RU" smtClean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830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Заголовок 1"/>
          <p:cNvSpPr>
            <a:spLocks noGrp="1"/>
          </p:cNvSpPr>
          <p:nvPr>
            <p:ph type="title"/>
          </p:nvPr>
        </p:nvSpPr>
        <p:spPr>
          <a:xfrm>
            <a:off x="2076450" y="34925"/>
            <a:ext cx="8229600" cy="1143000"/>
          </a:xfrm>
        </p:spPr>
        <p:txBody>
          <a:bodyPr/>
          <a:lstStyle/>
          <a:p>
            <a:r>
              <a:rPr lang="uk-UA" altLang="ru-RU" b="1" i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Біосинтез білка</a:t>
            </a:r>
            <a:endParaRPr lang="ru-RU" altLang="ru-RU" b="1" i="1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0419" name="Picture 2" descr="http://osll.spb.ru/attachments/132/synthesi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03389" y="1052514"/>
            <a:ext cx="3887787" cy="4854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68" name="Прямоугольник 1"/>
          <p:cNvSpPr>
            <a:spLocks noChangeArrowheads="1"/>
          </p:cNvSpPr>
          <p:nvPr/>
        </p:nvSpPr>
        <p:spPr bwMode="auto">
          <a:xfrm>
            <a:off x="5735638" y="1204914"/>
            <a:ext cx="4572000" cy="422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t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uk-UA" altLang="ru-RU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 початковий етап реалізації, або </a:t>
            </a:r>
            <a:r>
              <a:rPr lang="uk-UA" altLang="ru-RU" sz="2400" i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експресії генетичної інформації.</a:t>
            </a:r>
            <a:r>
              <a:rPr lang="uk-UA" altLang="ru-RU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fontAlgn="t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uk-UA" altLang="ru-RU" sz="2400" b="1" i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1)Т</a:t>
            </a:r>
            <a:r>
              <a:rPr lang="ru-RU" altLang="ru-RU" sz="2400" b="1" i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ранскрипція ДНК - </a:t>
            </a:r>
            <a:r>
              <a:rPr lang="ru-RU" altLang="ru-RU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переписуванні інформації з ДНК на мРНК.</a:t>
            </a:r>
            <a:r>
              <a:rPr lang="uk-UA" altLang="ru-RU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Здійснюється за допомогою </a:t>
            </a:r>
            <a:r>
              <a:rPr lang="ru-RU" altLang="ru-RU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ДНК-залежної РНК-полімерази</a:t>
            </a:r>
            <a:r>
              <a:rPr lang="uk-UA" altLang="ru-RU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fontAlgn="t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400" i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altLang="ru-RU" sz="2400" b="1" i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Трансляція мРНК </a:t>
            </a:r>
            <a:r>
              <a:rPr lang="ru-RU" altLang="ru-RU" sz="2400" i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ru-RU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перенесенні інформації з мРНК на поліпептид. </a:t>
            </a:r>
          </a:p>
        </p:txBody>
      </p:sp>
    </p:spTree>
    <p:extLst>
      <p:ext uri="{BB962C8B-B14F-4D97-AF65-F5344CB8AC3E}">
        <p14:creationId xmlns:p14="http://schemas.microsoft.com/office/powerpoint/2010/main" val="406409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9BA85A-2016-4AC5-9D68-E44679FF2A17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9091" name="TextBox 5"/>
          <p:cNvSpPr txBox="1">
            <a:spLocks noChangeArrowheads="1"/>
          </p:cNvSpPr>
          <p:nvPr/>
        </p:nvSpPr>
        <p:spPr bwMode="auto">
          <a:xfrm>
            <a:off x="4619625" y="230189"/>
            <a:ext cx="29860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uk-UA" altLang="ru-RU" sz="28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ТРАНСКРИПЦІЯ</a:t>
            </a:r>
            <a:endParaRPr lang="ru-RU" altLang="ru-RU" sz="2800" b="1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225" y="233363"/>
            <a:ext cx="8123238" cy="611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Группа 3"/>
          <p:cNvGrpSpPr>
            <a:grpSpLocks/>
          </p:cNvGrpSpPr>
          <p:nvPr/>
        </p:nvGrpSpPr>
        <p:grpSpPr bwMode="auto">
          <a:xfrm>
            <a:off x="1919289" y="1012825"/>
            <a:ext cx="8385175" cy="5034618"/>
            <a:chOff x="395536" y="1013296"/>
            <a:chExt cx="8385588" cy="5033864"/>
          </a:xfrm>
        </p:grpSpPr>
        <p:pic>
          <p:nvPicPr>
            <p:cNvPr id="8909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2787" y="1013296"/>
              <a:ext cx="6131086" cy="28123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9096" name="TextBox 2"/>
            <p:cNvSpPr txBox="1">
              <a:spLocks noChangeArrowheads="1"/>
            </p:cNvSpPr>
            <p:nvPr/>
          </p:nvSpPr>
          <p:spPr bwMode="auto">
            <a:xfrm>
              <a:off x="395536" y="4293097"/>
              <a:ext cx="8385588" cy="1754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uk-UA" altLang="uk-UA" sz="2400">
                  <a:solidFill>
                    <a:prstClr val="black"/>
                  </a:solidFill>
                  <a:latin typeface="Comic Sans MS" panose="030F0702030302020204" pitchFamily="66" charset="0"/>
                </a:rPr>
                <a:t>Основні компоненти реакції:</a:t>
              </a:r>
            </a:p>
            <a:p>
              <a:pPr algn="ct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altLang="uk-UA" sz="2400" b="1">
                  <a:solidFill>
                    <a:prstClr val="black"/>
                  </a:solidFill>
                  <a:latin typeface="Comic Sans MS" panose="030F0702030302020204" pitchFamily="66" charset="0"/>
                </a:rPr>
                <a:t>РНК-полімераза + НТФ + ДНК-матриця =</a:t>
              </a:r>
            </a:p>
            <a:p>
              <a:pPr algn="ct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altLang="uk-UA" sz="2400" b="1">
                  <a:solidFill>
                    <a:prstClr val="black"/>
                  </a:solidFill>
                  <a:latin typeface="Comic Sans MS" panose="030F0702030302020204" pitchFamily="66" charset="0"/>
                </a:rPr>
                <a:t>РНК + ДНК-матрица + ФФн </a:t>
              </a:r>
              <a:endParaRPr lang="ru-RU" altLang="uk-UA" sz="2400">
                <a:solidFill>
                  <a:prstClr val="black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660526" y="2108200"/>
            <a:ext cx="2771775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uk-UA" sz="2400">
                <a:solidFill>
                  <a:srgbClr val="000000"/>
                </a:solidFill>
                <a:latin typeface="Comic Sans MS" panose="030F0702030302020204" pitchFamily="66" charset="0"/>
              </a:rPr>
              <a:t>Прокаріоти не мають ядерної мембрани, тому  процеси транскрипції, трансляції та мРНК деградації можуть відбуватись одночасно</a:t>
            </a:r>
            <a:endParaRPr lang="ru-RU" altLang="uk-U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037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Текст 2"/>
          <p:cNvSpPr>
            <a:spLocks noGrp="1"/>
          </p:cNvSpPr>
          <p:nvPr>
            <p:ph type="body" idx="1"/>
          </p:nvPr>
        </p:nvSpPr>
        <p:spPr>
          <a:xfrm>
            <a:off x="1416051" y="-242888"/>
            <a:ext cx="9072563" cy="892176"/>
          </a:xfrm>
        </p:spPr>
        <p:txBody>
          <a:bodyPr/>
          <a:lstStyle/>
          <a:p>
            <a:pPr algn="ctr"/>
            <a:r>
              <a:rPr lang="ru-RU" altLang="ru-RU" sz="2800" b="1">
                <a:solidFill>
                  <a:srgbClr val="00B050"/>
                </a:solidFill>
                <a:latin typeface="Comic Sans MS" panose="030F0702030302020204" pitchFamily="66" charset="0"/>
              </a:rPr>
              <a:t>ДНК-залежна РНК-полімераза </a:t>
            </a:r>
            <a:r>
              <a:rPr lang="uk-UA" altLang="uk-UA" sz="2600" b="1">
                <a:solidFill>
                  <a:srgbClr val="00B050"/>
                </a:solidFill>
                <a:latin typeface="Comic Sans MS" panose="030F0702030302020204" pitchFamily="66" charset="0"/>
              </a:rPr>
              <a:t>прокаріот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D7E2E7-DBB6-4B5F-9FC9-F7B3E0B306CF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0116" name="TextBox 6"/>
          <p:cNvSpPr txBox="1">
            <a:spLocks noChangeArrowheads="1"/>
          </p:cNvSpPr>
          <p:nvPr/>
        </p:nvSpPr>
        <p:spPr bwMode="auto">
          <a:xfrm>
            <a:off x="1847851" y="620713"/>
            <a:ext cx="4968875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ru-RU" sz="2400">
                <a:solidFill>
                  <a:prstClr val="black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E.coli: </a:t>
            </a:r>
            <a:r>
              <a:rPr lang="uk-UA" altLang="ru-RU" sz="2400">
                <a:solidFill>
                  <a:prstClr val="black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білок має четвертинну структуру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uk-UA" altLang="ru-RU" sz="2400">
                <a:solidFill>
                  <a:prstClr val="black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7000 молекул РНК-полімерази одночасно присутні у клітині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l-GR" altLang="ru-RU" sz="240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ααββ</a:t>
            </a:r>
            <a:r>
              <a:rPr lang="en-US" altLang="ru-RU" sz="240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’</a:t>
            </a:r>
            <a:r>
              <a:rPr lang="el-GR" altLang="ru-RU" sz="240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σ</a:t>
            </a:r>
            <a:r>
              <a:rPr lang="uk-UA" altLang="ru-RU" sz="240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ru-RU" altLang="ru-RU" sz="2400">
                <a:solidFill>
                  <a:prstClr val="black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– </a:t>
            </a:r>
            <a:r>
              <a:rPr lang="en-US" altLang="ru-RU" sz="2400">
                <a:solidFill>
                  <a:prstClr val="black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holo</a:t>
            </a:r>
            <a:r>
              <a:rPr lang="uk-UA" altLang="ru-RU" sz="2400">
                <a:solidFill>
                  <a:prstClr val="black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-фермент (повний фермент)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l-GR" altLang="ru-RU" sz="240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ααββ</a:t>
            </a:r>
            <a:r>
              <a:rPr lang="en-US" altLang="ru-RU" sz="240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’</a:t>
            </a:r>
            <a:r>
              <a:rPr lang="uk-UA" altLang="ru-RU" sz="240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– </a:t>
            </a:r>
            <a:r>
              <a:rPr lang="uk-UA" altLang="ru-RU" sz="2400">
                <a:solidFill>
                  <a:prstClr val="black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коровий фермент (150 х 115 х 110 </a:t>
            </a:r>
            <a:r>
              <a:rPr lang="en-GB" altLang="ru-RU" sz="2400">
                <a:solidFill>
                  <a:prstClr val="black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Å</a:t>
            </a:r>
            <a:r>
              <a:rPr lang="uk-UA" altLang="ru-RU" sz="2400">
                <a:solidFill>
                  <a:prstClr val="black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)</a:t>
            </a:r>
            <a:endParaRPr lang="ru-RU" altLang="ru-RU" sz="2400" b="1" i="1">
              <a:solidFill>
                <a:prstClr val="black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90117" name="TextBox 3"/>
          <p:cNvSpPr txBox="1">
            <a:spLocks noChangeArrowheads="1"/>
          </p:cNvSpPr>
          <p:nvPr/>
        </p:nvSpPr>
        <p:spPr bwMode="auto">
          <a:xfrm>
            <a:off x="1847850" y="3667126"/>
            <a:ext cx="882015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altLang="ru-RU" sz="2400">
                <a:solidFill>
                  <a:srgbClr val="00B050"/>
                </a:solidFill>
                <a:latin typeface="Comic Sans MS" panose="030F0702030302020204" pitchFamily="66" charset="0"/>
              </a:rPr>
              <a:t>σ</a:t>
            </a:r>
            <a:r>
              <a:rPr lang="uk-UA" altLang="ru-RU" sz="2400">
                <a:solidFill>
                  <a:srgbClr val="00B050"/>
                </a:solidFill>
                <a:latin typeface="Comic Sans MS" panose="030F0702030302020204" pitchFamily="66" charset="0"/>
              </a:rPr>
              <a:t> – фактор –</a:t>
            </a:r>
            <a:r>
              <a:rPr lang="uk-UA" altLang="ru-RU" sz="2400">
                <a:solidFill>
                  <a:srgbClr val="000000"/>
                </a:solidFill>
                <a:latin typeface="Comic Sans MS" panose="030F0702030302020204" pitchFamily="66" charset="0"/>
              </a:rPr>
              <a:t> фактор специфічності (</a:t>
            </a:r>
            <a:r>
              <a:rPr lang="el-GR" altLang="ru-RU" sz="2400">
                <a:solidFill>
                  <a:srgbClr val="000000"/>
                </a:solidFill>
                <a:latin typeface="Comic Sans MS" panose="030F0702030302020204" pitchFamily="66" charset="0"/>
              </a:rPr>
              <a:t>σ</a:t>
            </a:r>
            <a:r>
              <a:rPr lang="uk-UA" altLang="ru-RU" sz="2400" baseline="30000">
                <a:solidFill>
                  <a:srgbClr val="000000"/>
                </a:solidFill>
                <a:latin typeface="Comic Sans MS" panose="030F0702030302020204" pitchFamily="66" charset="0"/>
              </a:rPr>
              <a:t>70</a:t>
            </a:r>
            <a:r>
              <a:rPr lang="uk-UA" altLang="ru-RU" sz="2400">
                <a:solidFill>
                  <a:srgbClr val="000000"/>
                </a:solidFill>
                <a:latin typeface="Comic Sans MS" panose="030F0702030302020204" pitchFamily="66" charset="0"/>
              </a:rPr>
              <a:t>, </a:t>
            </a:r>
            <a:r>
              <a:rPr lang="el-GR" altLang="ru-RU" sz="2400">
                <a:solidFill>
                  <a:srgbClr val="000000"/>
                </a:solidFill>
                <a:latin typeface="Comic Sans MS" panose="030F0702030302020204" pitchFamily="66" charset="0"/>
              </a:rPr>
              <a:t>σ</a:t>
            </a:r>
            <a:r>
              <a:rPr lang="uk-UA" altLang="ru-RU" sz="2400" baseline="30000">
                <a:solidFill>
                  <a:srgbClr val="000000"/>
                </a:solidFill>
                <a:latin typeface="Comic Sans MS" panose="030F0702030302020204" pitchFamily="66" charset="0"/>
              </a:rPr>
              <a:t>54</a:t>
            </a:r>
            <a:r>
              <a:rPr lang="uk-UA" altLang="ru-RU" sz="2400">
                <a:solidFill>
                  <a:srgbClr val="000000"/>
                </a:solidFill>
                <a:latin typeface="Comic Sans MS" panose="030F0702030302020204" pitchFamily="66" charset="0"/>
              </a:rPr>
              <a:t> та ін.)</a:t>
            </a:r>
            <a:endParaRPr lang="ru-RU" altLang="ru-RU" sz="240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altLang="ru-RU" sz="2400">
                <a:solidFill>
                  <a:srgbClr val="00B050"/>
                </a:solidFill>
                <a:latin typeface="Comic Sans MS" panose="030F0702030302020204" pitchFamily="66" charset="0"/>
              </a:rPr>
              <a:t>α</a:t>
            </a:r>
            <a:r>
              <a:rPr lang="uk-UA" altLang="ru-RU" sz="2400">
                <a:solidFill>
                  <a:srgbClr val="00B050"/>
                </a:solidFill>
                <a:latin typeface="Comic Sans MS" panose="030F0702030302020204" pitchFamily="66" charset="0"/>
              </a:rPr>
              <a:t> – </a:t>
            </a:r>
            <a:r>
              <a:rPr lang="uk-UA" altLang="ru-RU" sz="2400">
                <a:solidFill>
                  <a:srgbClr val="000000"/>
                </a:solidFill>
                <a:latin typeface="Comic Sans MS" panose="030F0702030302020204" pitchFamily="66" charset="0"/>
              </a:rPr>
              <a:t>каркас РНК-полімерази; прикріпляються ін.субодиниці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altLang="ru-RU" sz="2400">
                <a:solidFill>
                  <a:srgbClr val="00B050"/>
                </a:solidFill>
                <a:latin typeface="Comic Sans MS" panose="030F0702030302020204" pitchFamily="66" charset="0"/>
              </a:rPr>
              <a:t>β</a:t>
            </a:r>
            <a:r>
              <a:rPr lang="uk-UA" altLang="ru-RU" sz="2400">
                <a:solidFill>
                  <a:srgbClr val="00B050"/>
                </a:solidFill>
                <a:latin typeface="Comic Sans MS" panose="030F0702030302020204" pitchFamily="66" charset="0"/>
              </a:rPr>
              <a:t> – </a:t>
            </a:r>
            <a:r>
              <a:rPr lang="uk-UA" altLang="ru-RU" sz="2400">
                <a:solidFill>
                  <a:srgbClr val="000000"/>
                </a:solidFill>
                <a:latin typeface="Comic Sans MS" panose="030F0702030302020204" pitchFamily="66" charset="0"/>
              </a:rPr>
              <a:t>містить 2 каталітичних центри: 1 відповідає за ініціацію, 2 – за елонгацію РНК-ланцюга. Один центр працює в </a:t>
            </a:r>
            <a:r>
              <a:rPr lang="en-US" altLang="ru-RU" sz="2400">
                <a:solidFill>
                  <a:srgbClr val="000000"/>
                </a:solidFill>
                <a:latin typeface="Comic Sans MS" panose="030F0702030302020204" pitchFamily="66" charset="0"/>
              </a:rPr>
              <a:t>holo</a:t>
            </a:r>
            <a:r>
              <a:rPr lang="uk-UA" altLang="ru-RU" sz="2400">
                <a:solidFill>
                  <a:srgbClr val="000000"/>
                </a:solidFill>
                <a:latin typeface="Comic Sans MS" panose="030F0702030302020204" pitchFamily="66" charset="0"/>
              </a:rPr>
              <a:t>-, інший – в  </a:t>
            </a:r>
            <a:r>
              <a:rPr lang="en-US" altLang="ru-RU" sz="2400">
                <a:solidFill>
                  <a:srgbClr val="000000"/>
                </a:solidFill>
                <a:latin typeface="Comic Sans MS" panose="030F0702030302020204" pitchFamily="66" charset="0"/>
              </a:rPr>
              <a:t>core-</a:t>
            </a:r>
            <a:r>
              <a:rPr lang="uk-UA" altLang="ru-RU" sz="2400">
                <a:solidFill>
                  <a:srgbClr val="000000"/>
                </a:solidFill>
                <a:latin typeface="Comic Sans MS" panose="030F0702030302020204" pitchFamily="66" charset="0"/>
              </a:rPr>
              <a:t>ферменті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altLang="ru-RU" sz="2400">
                <a:solidFill>
                  <a:srgbClr val="00B050"/>
                </a:solidFill>
                <a:latin typeface="Comic Sans MS" panose="030F0702030302020204" pitchFamily="66" charset="0"/>
              </a:rPr>
              <a:t>β</a:t>
            </a:r>
            <a:r>
              <a:rPr lang="en-US" altLang="ru-RU" sz="2400">
                <a:solidFill>
                  <a:srgbClr val="00B050"/>
                </a:solidFill>
                <a:latin typeface="Comic Sans MS" panose="030F0702030302020204" pitchFamily="66" charset="0"/>
              </a:rPr>
              <a:t>’</a:t>
            </a:r>
            <a:r>
              <a:rPr lang="uk-UA" altLang="ru-RU" sz="2400">
                <a:solidFill>
                  <a:srgbClr val="00B050"/>
                </a:solidFill>
                <a:latin typeface="Comic Sans MS" panose="030F0702030302020204" pitchFamily="66" charset="0"/>
              </a:rPr>
              <a:t> – </a:t>
            </a:r>
            <a:r>
              <a:rPr lang="uk-UA" altLang="ru-RU" sz="2400">
                <a:solidFill>
                  <a:srgbClr val="000000"/>
                </a:solidFill>
                <a:latin typeface="Comic Sans MS" panose="030F0702030302020204" pitchFamily="66" charset="0"/>
              </a:rPr>
              <a:t>відповідає за міцне зв'язування з ДНК за рахунок кластеру позитивно заряджених ак</a:t>
            </a:r>
            <a:endParaRPr lang="ru-RU" altLang="uk-UA">
              <a:solidFill>
                <a:prstClr val="white"/>
              </a:solidFill>
            </a:endParaRPr>
          </a:p>
        </p:txBody>
      </p:sp>
      <p:pic>
        <p:nvPicPr>
          <p:cNvPr id="901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889" y="944563"/>
            <a:ext cx="3468687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618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Текст 2"/>
          <p:cNvSpPr>
            <a:spLocks noGrp="1"/>
          </p:cNvSpPr>
          <p:nvPr>
            <p:ph type="body" idx="1"/>
          </p:nvPr>
        </p:nvSpPr>
        <p:spPr>
          <a:xfrm>
            <a:off x="1774825" y="333375"/>
            <a:ext cx="8713788" cy="554355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uk-UA" altLang="uk-UA" sz="2400">
                <a:solidFill>
                  <a:srgbClr val="000000"/>
                </a:solidFill>
                <a:latin typeface="Comic Sans MS" panose="030F0702030302020204" pitchFamily="66" charset="0"/>
              </a:rPr>
              <a:t>Для прокаріотичної транскрипції характерно утворення поліцистронних  мРНК для одночасного синтезу декількох білків </a:t>
            </a:r>
            <a:endParaRPr lang="ru-RU" altLang="uk-UA" sz="240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</a:pPr>
            <a:endParaRPr lang="ru-RU" altLang="uk-UA" sz="1800">
              <a:solidFill>
                <a:srgbClr val="FFFFFF"/>
              </a:solidFill>
            </a:endParaRPr>
          </a:p>
          <a:p>
            <a:pPr>
              <a:spcBef>
                <a:spcPct val="0"/>
              </a:spcBef>
            </a:pPr>
            <a:r>
              <a:rPr lang="ru-RU" altLang="uk-UA" sz="2400" u="sng">
                <a:solidFill>
                  <a:schemeClr val="bg1"/>
                </a:solidFill>
                <a:latin typeface="Comic Sans MS" panose="030F0702030302020204" pitchFamily="66" charset="0"/>
              </a:rPr>
              <a:t>Транскрипція починається з промотору</a:t>
            </a:r>
          </a:p>
          <a:p>
            <a:pPr>
              <a:spcBef>
                <a:spcPct val="0"/>
              </a:spcBef>
            </a:pPr>
            <a:r>
              <a:rPr lang="uk-UA" altLang="uk-UA" sz="2400">
                <a:solidFill>
                  <a:schemeClr val="bg1"/>
                </a:solidFill>
                <a:latin typeface="Comic Sans MS" panose="030F0702030302020204" pitchFamily="66" charset="0"/>
              </a:rPr>
              <a:t>Консервативні елементи в промоторних ділянках:</a:t>
            </a:r>
            <a:endParaRPr lang="ru-RU" altLang="uk-UA" sz="240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</a:pPr>
            <a:endParaRPr lang="ru-RU" altLang="uk-UA" sz="240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</a:pPr>
            <a:r>
              <a:rPr lang="ru-RU" altLang="uk-UA" sz="2400">
                <a:solidFill>
                  <a:schemeClr val="bg1"/>
                </a:solidFill>
                <a:latin typeface="Comic Sans MS" panose="030F0702030302020204" pitchFamily="66" charset="0"/>
              </a:rPr>
              <a:t>•Консенсус в позиції </a:t>
            </a:r>
            <a:r>
              <a:rPr lang="ru-RU" altLang="uk-UA" sz="2400" b="1">
                <a:solidFill>
                  <a:srgbClr val="00B050"/>
                </a:solidFill>
                <a:latin typeface="Comic Sans MS" panose="030F0702030302020204" pitchFamily="66" charset="0"/>
              </a:rPr>
              <a:t>-10 </a:t>
            </a:r>
            <a:r>
              <a:rPr lang="ru-RU" altLang="uk-UA" sz="2400">
                <a:solidFill>
                  <a:schemeClr val="bg1"/>
                </a:solidFill>
                <a:latin typeface="Comic Sans MS" panose="030F0702030302020204" pitchFamily="66" charset="0"/>
              </a:rPr>
              <a:t>від точки ініціації транскрипції  називається </a:t>
            </a:r>
            <a:r>
              <a:rPr lang="ru-RU" altLang="uk-UA" sz="2400" b="1">
                <a:solidFill>
                  <a:srgbClr val="00B050"/>
                </a:solidFill>
                <a:latin typeface="Comic Sans MS" panose="030F0702030302020204" pitchFamily="66" charset="0"/>
              </a:rPr>
              <a:t>ТАТА-бокс (ТАТААТ)</a:t>
            </a:r>
            <a:r>
              <a:rPr lang="ru-RU" altLang="uk-UA" sz="2400">
                <a:solidFill>
                  <a:schemeClr val="bg1"/>
                </a:solidFill>
                <a:latin typeface="Comic Sans MS" panose="030F0702030302020204" pitchFamily="66" charset="0"/>
              </a:rPr>
              <a:t>. </a:t>
            </a:r>
          </a:p>
          <a:p>
            <a:pPr>
              <a:spcBef>
                <a:spcPct val="0"/>
              </a:spcBef>
            </a:pPr>
            <a:endParaRPr lang="ru-RU" altLang="uk-UA" sz="240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</a:pPr>
            <a:r>
              <a:rPr lang="ru-RU" altLang="uk-UA" sz="2400">
                <a:solidFill>
                  <a:schemeClr val="bg1"/>
                </a:solidFill>
                <a:latin typeface="Comic Sans MS" panose="030F0702030302020204" pitchFamily="66" charset="0"/>
              </a:rPr>
              <a:t>•Консенсус в позиції </a:t>
            </a:r>
            <a:r>
              <a:rPr lang="ru-RU" altLang="uk-UA" sz="2400" b="1">
                <a:solidFill>
                  <a:srgbClr val="00B050"/>
                </a:solidFill>
                <a:latin typeface="Comic Sans MS" panose="030F0702030302020204" pitchFamily="66" charset="0"/>
              </a:rPr>
              <a:t>-35 TTGACA</a:t>
            </a:r>
            <a:r>
              <a:rPr lang="ru-RU" altLang="uk-UA" sz="240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</a:p>
          <a:p>
            <a:pPr>
              <a:spcBef>
                <a:spcPct val="0"/>
              </a:spcBef>
            </a:pPr>
            <a:r>
              <a:rPr lang="ru-RU" altLang="uk-UA" sz="2400">
                <a:solidFill>
                  <a:schemeClr val="bg1"/>
                </a:solidFill>
                <a:latin typeface="Comic Sans MS" panose="030F0702030302020204" pitchFamily="66" charset="0"/>
              </a:rPr>
              <a:t>розпізнається і звязується з  </a:t>
            </a:r>
          </a:p>
          <a:p>
            <a:pPr>
              <a:spcBef>
                <a:spcPct val="0"/>
              </a:spcBef>
            </a:pPr>
            <a:r>
              <a:rPr lang="ru-RU" altLang="uk-UA" sz="2400">
                <a:solidFill>
                  <a:schemeClr val="bg1"/>
                </a:solidFill>
                <a:latin typeface="Comic Sans MS" panose="030F0702030302020204" pitchFamily="66" charset="0"/>
              </a:rPr>
              <a:t>σ субодиницею. </a:t>
            </a:r>
          </a:p>
          <a:p>
            <a:pPr>
              <a:spcBef>
                <a:spcPct val="0"/>
              </a:spcBef>
            </a:pPr>
            <a:endParaRPr lang="ru-RU" altLang="uk-UA" sz="1800">
              <a:solidFill>
                <a:srgbClr val="FFFFFF"/>
              </a:solidFill>
            </a:endParaRPr>
          </a:p>
          <a:p>
            <a:pPr algn="ctr"/>
            <a:endParaRPr lang="ru-RU" altLang="uk-UA" sz="2600">
              <a:solidFill>
                <a:schemeClr val="bg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CCDCC1-3E24-435F-A0E8-57F9A15934D1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pic>
        <p:nvPicPr>
          <p:cNvPr id="9114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5851" y="4005264"/>
            <a:ext cx="3095625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787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Текст 2"/>
          <p:cNvSpPr>
            <a:spLocks noGrp="1"/>
          </p:cNvSpPr>
          <p:nvPr>
            <p:ph type="body" idx="1"/>
          </p:nvPr>
        </p:nvSpPr>
        <p:spPr>
          <a:xfrm>
            <a:off x="1847851" y="404813"/>
            <a:ext cx="8569325" cy="3052762"/>
          </a:xfrm>
        </p:spPr>
        <p:txBody>
          <a:bodyPr/>
          <a:lstStyle/>
          <a:p>
            <a:pPr algn="just"/>
            <a:r>
              <a:rPr lang="ru-RU" altLang="uk-UA" sz="2400" u="sng">
                <a:solidFill>
                  <a:schemeClr val="bg1"/>
                </a:solidFill>
                <a:latin typeface="Comic Sans MS" panose="030F0702030302020204" pitchFamily="66" charset="0"/>
              </a:rPr>
              <a:t>Ініціація транскрипції</a:t>
            </a:r>
            <a:r>
              <a:rPr lang="ru-RU" altLang="uk-UA" sz="2400">
                <a:solidFill>
                  <a:schemeClr val="bg1"/>
                </a:solidFill>
                <a:latin typeface="Comic Sans MS" panose="030F0702030302020204" pitchFamily="66" charset="0"/>
              </a:rPr>
              <a:t> починається зі звільнення </a:t>
            </a:r>
            <a:r>
              <a:rPr lang="el-GR" altLang="uk-UA" sz="2400">
                <a:solidFill>
                  <a:schemeClr val="bg1"/>
                </a:solidFill>
                <a:latin typeface="Comic Sans MS" panose="030F0702030302020204" pitchFamily="66" charset="0"/>
              </a:rPr>
              <a:t>σ </a:t>
            </a:r>
            <a:r>
              <a:rPr lang="ru-RU" altLang="uk-UA" sz="2400">
                <a:solidFill>
                  <a:schemeClr val="bg1"/>
                </a:solidFill>
                <a:latin typeface="Comic Sans MS" panose="030F0702030302020204" pitchFamily="66" charset="0"/>
              </a:rPr>
              <a:t>субодиниці від РНК полімерази</a:t>
            </a:r>
          </a:p>
          <a:p>
            <a:pPr algn="just"/>
            <a:r>
              <a:rPr lang="ru-RU" altLang="uk-UA" sz="2400">
                <a:solidFill>
                  <a:schemeClr val="bg1"/>
                </a:solidFill>
                <a:latin typeface="Comic Sans MS" panose="030F0702030302020204" pitchFamily="66" charset="0"/>
              </a:rPr>
              <a:t>• Швидкість РНК-полімерази становить приблизно </a:t>
            </a:r>
            <a:r>
              <a:rPr lang="ru-RU" altLang="uk-UA" sz="2400" b="1">
                <a:solidFill>
                  <a:schemeClr val="bg1"/>
                </a:solidFill>
                <a:latin typeface="Comic Sans MS" panose="030F0702030302020204" pitchFamily="66" charset="0"/>
              </a:rPr>
              <a:t>40 нуклеотидів в секунду</a:t>
            </a:r>
          </a:p>
          <a:p>
            <a:pPr algn="just"/>
            <a:r>
              <a:rPr lang="ru-RU" altLang="uk-UA" sz="2400">
                <a:solidFill>
                  <a:schemeClr val="bg1"/>
                </a:solidFill>
                <a:latin typeface="Comic Sans MS" panose="030F0702030302020204" pitchFamily="66" charset="0"/>
              </a:rPr>
              <a:t>• У процесі транскрипції ДНК перед РНК-полімеразою розплітається, а після неї назад скручується - транскрипційний пухир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1C76FF-9EB3-4D9F-A8B0-D4307029C9A5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pic>
        <p:nvPicPr>
          <p:cNvPr id="9216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914" y="3644900"/>
            <a:ext cx="7056437" cy="283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599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idx="1"/>
          </p:nvPr>
        </p:nvSpPr>
        <p:spPr>
          <a:xfrm>
            <a:off x="1919288" y="260351"/>
            <a:ext cx="8291512" cy="6481763"/>
          </a:xfrm>
        </p:spPr>
        <p:txBody>
          <a:bodyPr rtlCol="0">
            <a:normAutofit fontScale="92500" lnSpcReduction="10000"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ru-RU" sz="2400" u="sng" dirty="0" err="1">
                <a:solidFill>
                  <a:schemeClr val="bg1"/>
                </a:solidFill>
                <a:latin typeface="Comic Sans MS" panose="030F0702030302020204" pitchFamily="66" charset="0"/>
              </a:rPr>
              <a:t>Термінація</a:t>
            </a:r>
            <a:r>
              <a:rPr lang="ru-RU" sz="2400" u="sng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sz="2400" u="sng" dirty="0" err="1">
                <a:solidFill>
                  <a:schemeClr val="bg1"/>
                </a:solidFill>
                <a:latin typeface="Comic Sans MS" panose="030F0702030302020204" pitchFamily="66" charset="0"/>
              </a:rPr>
              <a:t>транскрипції</a:t>
            </a:r>
            <a:r>
              <a:rPr lang="ru-RU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може</a:t>
            </a:r>
            <a:r>
              <a:rPr lang="ru-RU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здійснюватися</a:t>
            </a:r>
            <a:r>
              <a:rPr lang="ru-RU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двома</a:t>
            </a:r>
            <a:r>
              <a:rPr lang="ru-RU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шляхами: 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2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Rho-</a:t>
            </a:r>
            <a:r>
              <a:rPr lang="ru-RU" sz="2400" b="1" dirty="0" err="1">
                <a:solidFill>
                  <a:srgbClr val="00B050"/>
                </a:solidFill>
                <a:latin typeface="Comic Sans MS" panose="030F0702030302020204" pitchFamily="66" charset="0"/>
              </a:rPr>
              <a:t>залежна</a:t>
            </a:r>
            <a:r>
              <a:rPr lang="ru-RU" sz="2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ru-RU" sz="2400" b="1" dirty="0" err="1">
                <a:solidFill>
                  <a:srgbClr val="00B050"/>
                </a:solidFill>
                <a:latin typeface="Comic Sans MS" panose="030F0702030302020204" pitchFamily="66" charset="0"/>
              </a:rPr>
              <a:t>термінація</a:t>
            </a:r>
            <a:endParaRPr lang="ru-RU" sz="24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ru-RU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• </a:t>
            </a:r>
            <a:r>
              <a:rPr lang="ru-RU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контролюється</a:t>
            </a:r>
            <a:r>
              <a:rPr lang="ru-RU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Rho </a:t>
            </a:r>
            <a:r>
              <a:rPr lang="ru-RU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білком</a:t>
            </a:r>
            <a:endParaRPr lang="ru-RU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ru-RU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• фактор </a:t>
            </a:r>
            <a:r>
              <a:rPr lang="en-US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Rho </a:t>
            </a:r>
            <a:r>
              <a:rPr lang="ru-RU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зв'язується</a:t>
            </a:r>
            <a:r>
              <a:rPr lang="ru-RU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зі</a:t>
            </a:r>
            <a:r>
              <a:rPr lang="ru-RU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зростаючим</a:t>
            </a:r>
            <a:r>
              <a:rPr lang="ru-RU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ланцюгом</a:t>
            </a:r>
            <a:r>
              <a:rPr lang="ru-RU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РНК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ru-RU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• в </a:t>
            </a:r>
            <a:r>
              <a:rPr lang="ru-RU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місцях</a:t>
            </a:r>
            <a:r>
              <a:rPr lang="ru-RU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p-</a:t>
            </a:r>
            <a:r>
              <a:rPr lang="ru-RU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залежної</a:t>
            </a:r>
            <a:r>
              <a:rPr lang="ru-RU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термінації</a:t>
            </a:r>
            <a:r>
              <a:rPr lang="ru-RU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транскрипції</a:t>
            </a:r>
            <a:r>
              <a:rPr lang="ru-RU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РНК- </a:t>
            </a:r>
            <a:r>
              <a:rPr lang="ru-RU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полімераза</a:t>
            </a:r>
            <a:r>
              <a:rPr lang="ru-RU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припиняє</a:t>
            </a:r>
            <a:r>
              <a:rPr lang="ru-RU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елонгацію</a:t>
            </a:r>
            <a:endParaRPr lang="ru-RU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ru-RU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• </a:t>
            </a:r>
            <a:r>
              <a:rPr lang="ru-RU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білок</a:t>
            </a:r>
            <a:r>
              <a:rPr lang="ru-RU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Rho </a:t>
            </a:r>
            <a:r>
              <a:rPr lang="ru-RU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дестабілізує</a:t>
            </a:r>
            <a:r>
              <a:rPr lang="ru-RU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водневі</a:t>
            </a:r>
            <a:r>
              <a:rPr lang="ru-RU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зв'язки</a:t>
            </a:r>
            <a:r>
              <a:rPr lang="ru-RU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між</a:t>
            </a:r>
            <a:r>
              <a:rPr lang="ru-RU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матрицею ДНК і </a:t>
            </a:r>
            <a:r>
              <a:rPr lang="ru-RU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мРНК</a:t>
            </a:r>
            <a:r>
              <a:rPr lang="ru-RU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, </a:t>
            </a:r>
            <a:r>
              <a:rPr lang="ru-RU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вивільняючи</a:t>
            </a:r>
            <a:r>
              <a:rPr lang="ru-RU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молекулу РНК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2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Rho-</a:t>
            </a:r>
            <a:r>
              <a:rPr lang="ru-RU" sz="2400" b="1" dirty="0" err="1">
                <a:solidFill>
                  <a:srgbClr val="00B050"/>
                </a:solidFill>
                <a:latin typeface="Comic Sans MS" panose="030F0702030302020204" pitchFamily="66" charset="0"/>
              </a:rPr>
              <a:t>незалежна</a:t>
            </a:r>
            <a:r>
              <a:rPr lang="ru-RU" sz="2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ru-RU" sz="2400" b="1" dirty="0" err="1">
                <a:solidFill>
                  <a:srgbClr val="00B050"/>
                </a:solidFill>
                <a:latin typeface="Comic Sans MS" panose="030F0702030302020204" pitchFamily="66" charset="0"/>
              </a:rPr>
              <a:t>термінація</a:t>
            </a:r>
            <a:endParaRPr lang="ru-RU" sz="24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ru-RU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• </a:t>
            </a:r>
            <a:r>
              <a:rPr lang="ru-RU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Контролюється</a:t>
            </a:r>
            <a:r>
              <a:rPr lang="ru-RU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послідовністю</a:t>
            </a:r>
            <a:r>
              <a:rPr lang="ru-RU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ru-RU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в ДНК-</a:t>
            </a:r>
            <a:r>
              <a:rPr lang="ru-RU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матриці</a:t>
            </a:r>
            <a:endParaRPr lang="ru-RU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ru-RU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• РНК-</a:t>
            </a:r>
            <a:r>
              <a:rPr lang="ru-RU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полімераза</a:t>
            </a:r>
            <a:r>
              <a:rPr lang="ru-RU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доходить до </a:t>
            </a:r>
            <a:endParaRPr lang="en-US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CG-</a:t>
            </a:r>
            <a:r>
              <a:rPr lang="uk-UA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збагаченої</a:t>
            </a:r>
            <a:r>
              <a:rPr lang="en-US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ділянки</a:t>
            </a:r>
            <a:endParaRPr lang="ru-RU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ru-RU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• </a:t>
            </a:r>
            <a:r>
              <a:rPr lang="ru-RU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Синтезована</a:t>
            </a:r>
            <a:r>
              <a:rPr lang="ru-RU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молекула РНК </a:t>
            </a:r>
            <a:r>
              <a:rPr lang="ru-RU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формує</a:t>
            </a:r>
            <a:r>
              <a:rPr lang="ru-RU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ru-RU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стебло</a:t>
            </a:r>
            <a:r>
              <a:rPr lang="ru-RU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-петлю, за </a:t>
            </a:r>
            <a:r>
              <a:rPr lang="ru-RU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якою</a:t>
            </a:r>
            <a:r>
              <a:rPr lang="ru-RU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розташовано</a:t>
            </a:r>
            <a:r>
              <a:rPr lang="ru-RU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endParaRPr lang="en-US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uk-UA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д</a:t>
            </a:r>
            <a:r>
              <a:rPr lang="ru-RU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екілька</a:t>
            </a:r>
            <a:r>
              <a:rPr lang="en-US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U</a:t>
            </a:r>
            <a:r>
              <a:rPr lang="en-US" sz="2400" baseline="-25000" dirty="0">
                <a:solidFill>
                  <a:schemeClr val="bg1"/>
                </a:solidFill>
                <a:latin typeface="Comic Sans MS" panose="030F0702030302020204" pitchFamily="66" charset="0"/>
              </a:rPr>
              <a:t>n</a:t>
            </a:r>
            <a:r>
              <a:rPr lang="ru-RU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, </a:t>
            </a:r>
            <a:r>
              <a:rPr lang="ru-RU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що</a:t>
            </a:r>
            <a:r>
              <a:rPr lang="ru-RU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призводить</a:t>
            </a:r>
            <a:r>
              <a:rPr lang="ru-RU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до 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ru-RU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від'єднання</a:t>
            </a:r>
            <a:r>
              <a:rPr lang="ru-RU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молекули</a:t>
            </a:r>
            <a:r>
              <a:rPr lang="ru-RU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РНК </a:t>
            </a:r>
            <a:r>
              <a:rPr lang="ru-RU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від</a:t>
            </a:r>
            <a:r>
              <a:rPr lang="ru-RU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матриці</a:t>
            </a:r>
            <a:r>
              <a:rPr lang="ru-RU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ДНК.</a:t>
            </a:r>
            <a:r>
              <a:rPr lang="en-US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endParaRPr lang="ru-RU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5FFBAB-C661-4984-8382-FE346FF2112E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grpSp>
        <p:nvGrpSpPr>
          <p:cNvPr id="93188" name="Группа 5"/>
          <p:cNvGrpSpPr>
            <a:grpSpLocks/>
          </p:cNvGrpSpPr>
          <p:nvPr/>
        </p:nvGrpSpPr>
        <p:grpSpPr bwMode="auto">
          <a:xfrm>
            <a:off x="7248526" y="3357564"/>
            <a:ext cx="3260725" cy="2808287"/>
            <a:chOff x="1398494" y="620688"/>
            <a:chExt cx="5729282" cy="5099075"/>
          </a:xfrm>
        </p:grpSpPr>
        <p:pic>
          <p:nvPicPr>
            <p:cNvPr id="93189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977" b="37733"/>
            <a:stretch>
              <a:fillRect/>
            </a:stretch>
          </p:blipFill>
          <p:spPr bwMode="auto">
            <a:xfrm>
              <a:off x="1398494" y="620688"/>
              <a:ext cx="5729282" cy="35747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3190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730" r="24699"/>
            <a:stretch>
              <a:fillRect/>
            </a:stretch>
          </p:blipFill>
          <p:spPr bwMode="auto">
            <a:xfrm>
              <a:off x="1398494" y="4195482"/>
              <a:ext cx="4002181" cy="1524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7293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Заголовок 1"/>
          <p:cNvSpPr>
            <a:spLocks noGrp="1"/>
          </p:cNvSpPr>
          <p:nvPr>
            <p:ph type="title"/>
          </p:nvPr>
        </p:nvSpPr>
        <p:spPr>
          <a:xfrm>
            <a:off x="2063750" y="0"/>
            <a:ext cx="8229600" cy="1143000"/>
          </a:xfrm>
        </p:spPr>
        <p:txBody>
          <a:bodyPr/>
          <a:lstStyle/>
          <a:p>
            <a:r>
              <a:rPr lang="uk-UA" altLang="uk-UA" sz="2800" b="1">
                <a:solidFill>
                  <a:srgbClr val="FF0000"/>
                </a:solidFill>
                <a:latin typeface="Comic Sans MS" panose="030F0702030302020204" pitchFamily="66" charset="0"/>
              </a:rPr>
              <a:t>ТРАНСЛЯЦІЯ</a:t>
            </a:r>
            <a:endParaRPr lang="ru-RU" altLang="uk-UA" sz="2800" b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idx="1"/>
          </p:nvPr>
        </p:nvSpPr>
        <p:spPr>
          <a:xfrm>
            <a:off x="1919288" y="981075"/>
            <a:ext cx="8291512" cy="5145088"/>
          </a:xfrm>
        </p:spPr>
        <p:txBody>
          <a:bodyPr rtlCol="0">
            <a:normAutofit lnSpcReduction="10000"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uk-UA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Рибосоми</a:t>
            </a:r>
            <a:r>
              <a:rPr lang="en-US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(70S)</a:t>
            </a:r>
            <a:r>
              <a:rPr lang="uk-UA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: </a:t>
            </a:r>
            <a:r>
              <a:rPr lang="en-US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uk-UA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50</a:t>
            </a:r>
            <a:r>
              <a:rPr lang="en-US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S + 30S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uk-UA" sz="2400" u="sng" dirty="0">
                <a:solidFill>
                  <a:schemeClr val="bg1"/>
                </a:solidFill>
                <a:latin typeface="Comic Sans MS" panose="030F0702030302020204" pitchFamily="66" charset="0"/>
              </a:rPr>
              <a:t>50</a:t>
            </a:r>
            <a:r>
              <a:rPr lang="en-US" sz="2400" u="sng" dirty="0">
                <a:solidFill>
                  <a:schemeClr val="bg1"/>
                </a:solidFill>
                <a:latin typeface="Comic Sans MS" panose="030F0702030302020204" pitchFamily="66" charset="0"/>
              </a:rPr>
              <a:t>S:</a:t>
            </a:r>
            <a:r>
              <a:rPr lang="uk-UA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					</a:t>
            </a:r>
            <a:r>
              <a:rPr lang="en-US" sz="2400" u="sng" dirty="0">
                <a:solidFill>
                  <a:schemeClr val="bg1"/>
                </a:solidFill>
                <a:latin typeface="Comic Sans MS" panose="030F0702030302020204" pitchFamily="66" charset="0"/>
              </a:rPr>
              <a:t>30S</a:t>
            </a:r>
            <a:r>
              <a:rPr lang="uk-UA" sz="2400" u="sng" dirty="0">
                <a:solidFill>
                  <a:schemeClr val="bg1"/>
                </a:solidFill>
                <a:latin typeface="Comic Sans MS" panose="030F0702030302020204" pitchFamily="66" charset="0"/>
              </a:rPr>
              <a:t>:</a:t>
            </a:r>
            <a:endParaRPr lang="en-US" sz="2400" u="sng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uk-UA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- </a:t>
            </a:r>
            <a:r>
              <a:rPr lang="en-US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23S </a:t>
            </a:r>
            <a:r>
              <a:rPr lang="uk-UA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і </a:t>
            </a:r>
            <a:r>
              <a:rPr lang="en-US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5S </a:t>
            </a:r>
            <a:r>
              <a:rPr lang="uk-UA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рРНК</a:t>
            </a:r>
            <a:r>
              <a:rPr lang="uk-UA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			- 16</a:t>
            </a:r>
            <a:r>
              <a:rPr lang="en-US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S</a:t>
            </a:r>
            <a:r>
              <a:rPr lang="uk-UA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uk-UA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рРНК</a:t>
            </a:r>
            <a:r>
              <a:rPr lang="uk-UA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uk-UA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31 поліпептид			- 21 </a:t>
            </a:r>
            <a:r>
              <a:rPr lang="uk-UA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поліпептид</a:t>
            </a:r>
            <a:endParaRPr lang="uk-UA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uk-UA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uk-UA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uk-UA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uk-UA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uk-UA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Рибосоми прикріплюються до </a:t>
            </a:r>
            <a:r>
              <a:rPr lang="uk-UA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мРНК</a:t>
            </a:r>
            <a:r>
              <a:rPr lang="uk-UA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на ділянці – 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uk-UA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послідовність </a:t>
            </a:r>
            <a:r>
              <a:rPr lang="uk-UA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Шайна-Дальгарно</a:t>
            </a:r>
            <a:r>
              <a:rPr lang="uk-UA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(сайт зв'язування рибосом), 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uk-UA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Частково комплементарна 3</a:t>
            </a:r>
            <a:r>
              <a:rPr lang="en-US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’</a:t>
            </a:r>
            <a:r>
              <a:rPr lang="uk-UA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-кінцю</a:t>
            </a:r>
            <a:r>
              <a:rPr lang="uk-UA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16</a:t>
            </a:r>
            <a:r>
              <a:rPr lang="en-US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S</a:t>
            </a:r>
            <a:r>
              <a:rPr lang="uk-UA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uk-UA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рРНК</a:t>
            </a:r>
            <a:r>
              <a:rPr lang="uk-UA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endParaRPr lang="ru-RU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787B43-9F62-421E-8E91-E1D839042DCC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pic>
        <p:nvPicPr>
          <p:cNvPr id="942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013"/>
          <a:stretch>
            <a:fillRect/>
          </a:stretch>
        </p:blipFill>
        <p:spPr bwMode="auto">
          <a:xfrm>
            <a:off x="1847850" y="2636838"/>
            <a:ext cx="4389438" cy="156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8039" y="2636839"/>
            <a:ext cx="2320925" cy="156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673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Текст 2"/>
          <p:cNvSpPr>
            <a:spLocks noGrp="1"/>
          </p:cNvSpPr>
          <p:nvPr>
            <p:ph type="body" idx="1"/>
          </p:nvPr>
        </p:nvSpPr>
        <p:spPr>
          <a:xfrm>
            <a:off x="1774825" y="0"/>
            <a:ext cx="8642350" cy="6337300"/>
          </a:xfrm>
        </p:spPr>
        <p:txBody>
          <a:bodyPr/>
          <a:lstStyle/>
          <a:p>
            <a:pPr algn="ctr"/>
            <a:r>
              <a:rPr lang="en-US" altLang="uk-UA" smtClean="0">
                <a:solidFill>
                  <a:schemeClr val="bg1"/>
                </a:solidFill>
              </a:rPr>
              <a:t> </a:t>
            </a:r>
            <a:endParaRPr lang="ru-RU" altLang="uk-UA" sz="2600">
              <a:solidFill>
                <a:schemeClr val="bg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B3594F-4155-4EA4-8FDF-E84627BBF0A7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29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pic>
        <p:nvPicPr>
          <p:cNvPr id="9523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513" y="122239"/>
            <a:ext cx="2100262" cy="244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24338" y="260351"/>
            <a:ext cx="6443662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В </a:t>
            </a:r>
            <a:r>
              <a:rPr lang="ru-RU" sz="2400" u="sng" dirty="0" err="1">
                <a:solidFill>
                  <a:prstClr val="black"/>
                </a:solidFill>
                <a:latin typeface="Comic Sans MS" panose="030F0702030302020204" pitchFamily="66" charset="0"/>
              </a:rPr>
              <a:t>ініціації</a:t>
            </a:r>
            <a:r>
              <a:rPr lang="ru-RU" sz="2400" u="sng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ru-RU" sz="2400" u="sng" dirty="0" err="1">
                <a:solidFill>
                  <a:prstClr val="black"/>
                </a:solidFill>
                <a:latin typeface="Comic Sans MS" panose="030F0702030302020204" pitchFamily="66" charset="0"/>
              </a:rPr>
              <a:t>трансляції</a:t>
            </a:r>
            <a:r>
              <a:rPr lang="ru-RU" sz="2400" u="sng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беруть</a:t>
            </a:r>
            <a:r>
              <a:rPr lang="ru-RU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 участь: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рибосома,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24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аміноацильована</a:t>
            </a:r>
            <a:r>
              <a:rPr lang="ru-RU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тРНК</a:t>
            </a:r>
            <a:r>
              <a:rPr lang="ru-RU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24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мРНК</a:t>
            </a:r>
            <a:r>
              <a:rPr lang="ru-RU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три </a:t>
            </a:r>
            <a:r>
              <a:rPr lang="ru-RU" sz="24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білкових</a:t>
            </a:r>
            <a:r>
              <a:rPr lang="ru-RU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 фактора </a:t>
            </a:r>
            <a:r>
              <a:rPr lang="ru-RU" sz="24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ініціації</a:t>
            </a:r>
            <a:r>
              <a:rPr lang="ru-RU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en-GB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IF1, IF2 </a:t>
            </a:r>
            <a:r>
              <a:rPr lang="ru-RU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і </a:t>
            </a:r>
            <a:r>
              <a:rPr lang="en-GB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IF3.</a:t>
            </a:r>
            <a:endParaRPr lang="ru-RU" sz="2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31950" y="2781300"/>
            <a:ext cx="9036050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u="sng" dirty="0">
                <a:solidFill>
                  <a:prstClr val="black"/>
                </a:solidFill>
                <a:latin typeface="Comic Sans MS" panose="030F0702030302020204" pitchFamily="66" charset="0"/>
              </a:rPr>
              <a:t>В </a:t>
            </a:r>
            <a:r>
              <a:rPr lang="ru-RU" sz="2400" u="sng" dirty="0" err="1">
                <a:solidFill>
                  <a:prstClr val="black"/>
                </a:solidFill>
                <a:latin typeface="Comic Sans MS" panose="030F0702030302020204" pitchFamily="66" charset="0"/>
              </a:rPr>
              <a:t>рибосомі</a:t>
            </a:r>
            <a:r>
              <a:rPr lang="ru-RU" sz="2400" u="sng" dirty="0">
                <a:solidFill>
                  <a:prstClr val="black"/>
                </a:solidFill>
                <a:latin typeface="Comic Sans MS" panose="030F0702030302020204" pitchFamily="66" charset="0"/>
              </a:rPr>
              <a:t> є три </a:t>
            </a:r>
            <a:r>
              <a:rPr lang="ru-RU" sz="2400" u="sng" dirty="0" err="1">
                <a:solidFill>
                  <a:prstClr val="black"/>
                </a:solidFill>
                <a:latin typeface="Comic Sans MS" panose="030F0702030302020204" pitchFamily="66" charset="0"/>
              </a:rPr>
              <a:t>сайти</a:t>
            </a:r>
            <a:r>
              <a:rPr lang="ru-RU" sz="2400" u="sng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ru-RU" sz="2400" u="sng" dirty="0" err="1">
                <a:solidFill>
                  <a:prstClr val="black"/>
                </a:solidFill>
                <a:latin typeface="Comic Sans MS" panose="030F0702030302020204" pitchFamily="66" charset="0"/>
              </a:rPr>
              <a:t>звязування</a:t>
            </a:r>
            <a:r>
              <a:rPr lang="ru-RU" sz="2400" u="sng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ru-RU" sz="2400" u="sng" dirty="0" err="1">
                <a:solidFill>
                  <a:prstClr val="black"/>
                </a:solidFill>
                <a:latin typeface="Comic Sans MS" panose="030F0702030302020204" pitchFamily="66" charset="0"/>
              </a:rPr>
              <a:t>тРНК</a:t>
            </a:r>
            <a:r>
              <a:rPr lang="ru-RU" sz="2400" u="sng" dirty="0">
                <a:solidFill>
                  <a:prstClr val="black"/>
                </a:solidFill>
                <a:latin typeface="Comic Sans MS" panose="030F0702030302020204" pitchFamily="66" charset="0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24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аміноацил</a:t>
            </a:r>
            <a:r>
              <a:rPr lang="ru-RU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 - </a:t>
            </a:r>
            <a:r>
              <a:rPr lang="en-GB" sz="24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aminoacyl</a:t>
            </a:r>
            <a:r>
              <a:rPr lang="en-GB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 (A), </a:t>
            </a:r>
            <a:endParaRPr lang="uk-UA" sz="24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24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пептидил</a:t>
            </a:r>
            <a:r>
              <a:rPr lang="ru-RU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 - </a:t>
            </a:r>
            <a:r>
              <a:rPr lang="en-GB" sz="24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peptidyl</a:t>
            </a:r>
            <a:r>
              <a:rPr lang="en-GB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 (P), </a:t>
            </a:r>
            <a:r>
              <a:rPr lang="ru-RU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і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сайт </a:t>
            </a:r>
            <a:r>
              <a:rPr lang="ru-RU" sz="24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виходу</a:t>
            </a:r>
            <a:r>
              <a:rPr lang="ru-RU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 - </a:t>
            </a:r>
            <a:r>
              <a:rPr lang="en-GB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exit (E). </a:t>
            </a:r>
            <a:endParaRPr lang="uk-UA" sz="24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en-GB" sz="2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IF3 </a:t>
            </a:r>
            <a:r>
              <a:rPr lang="ru-RU" sz="2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+ 30</a:t>
            </a:r>
            <a:r>
              <a:rPr lang="en-GB" sz="2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S </a:t>
            </a:r>
            <a:r>
              <a:rPr lang="uk-UA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= </a:t>
            </a:r>
            <a:r>
              <a:rPr lang="ru-RU" sz="24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розпад</a:t>
            </a:r>
            <a:r>
              <a:rPr lang="ru-RU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рибосоми</a:t>
            </a:r>
            <a:r>
              <a:rPr lang="ru-RU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 на </a:t>
            </a:r>
            <a:r>
              <a:rPr lang="ru-RU" sz="24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субодиниці</a:t>
            </a:r>
            <a:r>
              <a:rPr lang="ru-RU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. </a:t>
            </a:r>
          </a:p>
          <a:p>
            <a:pPr>
              <a:defRPr/>
            </a:pPr>
            <a:r>
              <a:rPr lang="en-GB" sz="2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IF1 </a:t>
            </a:r>
            <a:r>
              <a:rPr lang="ru-RU" sz="2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+ </a:t>
            </a:r>
            <a:r>
              <a:rPr lang="en-GB" sz="2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A-</a:t>
            </a:r>
            <a:r>
              <a:rPr lang="ru-RU" sz="2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сайтом 30</a:t>
            </a:r>
            <a:r>
              <a:rPr lang="en-GB" sz="2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S</a:t>
            </a:r>
            <a:r>
              <a:rPr lang="uk-UA" sz="2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uk-UA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= </a:t>
            </a:r>
            <a:r>
              <a:rPr lang="ru-RU" sz="24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ініціатор</a:t>
            </a:r>
            <a:r>
              <a:rPr lang="ru-RU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приєднання</a:t>
            </a:r>
            <a:r>
              <a:rPr lang="ru-RU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uk-UA" sz="24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тРНК</a:t>
            </a:r>
            <a:r>
              <a:rPr lang="en-GB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ru-RU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до </a:t>
            </a:r>
            <a:r>
              <a:rPr lang="en-GB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P-</a:t>
            </a:r>
            <a:r>
              <a:rPr lang="ru-RU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сайту, </a:t>
            </a:r>
            <a:r>
              <a:rPr lang="ru-RU" sz="24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блокуючи</a:t>
            </a:r>
            <a:r>
              <a:rPr lang="ru-RU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en-GB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A-</a:t>
            </a:r>
            <a:r>
              <a:rPr lang="ru-RU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сайт. </a:t>
            </a:r>
          </a:p>
          <a:p>
            <a:pPr>
              <a:defRPr/>
            </a:pPr>
            <a:r>
              <a:rPr lang="en-GB" sz="2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IF1 </a:t>
            </a:r>
            <a:r>
              <a:rPr lang="ru-RU" sz="2400" b="1" dirty="0" err="1">
                <a:solidFill>
                  <a:srgbClr val="00B050"/>
                </a:solidFill>
                <a:latin typeface="Comic Sans MS" panose="030F0702030302020204" pitchFamily="66" charset="0"/>
              </a:rPr>
              <a:t>стимулює</a:t>
            </a:r>
            <a:r>
              <a:rPr lang="ru-RU" sz="2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ru-RU" sz="2400" b="1" dirty="0" err="1">
                <a:solidFill>
                  <a:srgbClr val="00B050"/>
                </a:solidFill>
                <a:latin typeface="Comic Sans MS" panose="030F0702030302020204" pitchFamily="66" charset="0"/>
              </a:rPr>
              <a:t>активність</a:t>
            </a:r>
            <a:r>
              <a:rPr lang="ru-RU" sz="2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en-GB" sz="2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IF3 </a:t>
            </a:r>
            <a:r>
              <a:rPr lang="ru-RU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і </a:t>
            </a:r>
            <a:r>
              <a:rPr lang="ru-RU" sz="24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також</a:t>
            </a:r>
            <a:r>
              <a:rPr lang="ru-RU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розпад</a:t>
            </a:r>
            <a:r>
              <a:rPr lang="ru-RU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рибосомних</a:t>
            </a:r>
            <a:r>
              <a:rPr lang="ru-RU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субодиниць</a:t>
            </a:r>
            <a:r>
              <a:rPr lang="ru-RU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4114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279650" y="981075"/>
            <a:ext cx="8064500" cy="4319588"/>
          </a:xfrm>
        </p:spPr>
        <p:txBody>
          <a:bodyPr rtlCol="0">
            <a:normAutofit/>
          </a:bodyPr>
          <a:lstStyle/>
          <a:p>
            <a:pPr marL="742950" indent="-742950" fontAlgn="auto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uk-UA" b="1" dirty="0" err="1" smtClean="0">
                <a:solidFill>
                  <a:srgbClr val="000099"/>
                </a:solidFill>
                <a:latin typeface="Comic Sans MS" panose="030F0702030302020204" pitchFamily="66" charset="0"/>
              </a:rPr>
              <a:t>ДНК-топоізомераза</a:t>
            </a:r>
            <a:r>
              <a:rPr lang="uk-UA" b="1" dirty="0" smtClean="0">
                <a:solidFill>
                  <a:srgbClr val="000099"/>
                </a:solidFill>
                <a:latin typeface="Comic Sans MS" panose="030F0702030302020204" pitchFamily="66" charset="0"/>
              </a:rPr>
              <a:t> І, ІІ</a:t>
            </a:r>
          </a:p>
          <a:p>
            <a:pPr marL="742950" indent="-742950" fontAlgn="auto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uk-UA" b="1" dirty="0" err="1">
                <a:solidFill>
                  <a:srgbClr val="000099"/>
                </a:solidFill>
                <a:latin typeface="Comic Sans MS" panose="030F0702030302020204" pitchFamily="66" charset="0"/>
              </a:rPr>
              <a:t>Г</a:t>
            </a:r>
            <a:r>
              <a:rPr lang="uk-UA" b="1" dirty="0" err="1" smtClean="0">
                <a:solidFill>
                  <a:srgbClr val="000099"/>
                </a:solidFill>
                <a:latin typeface="Comic Sans MS" panose="030F0702030302020204" pitchFamily="66" charset="0"/>
              </a:rPr>
              <a:t>еліказа</a:t>
            </a:r>
            <a:endParaRPr lang="uk-UA" b="1" dirty="0" smtClean="0">
              <a:solidFill>
                <a:srgbClr val="000099"/>
              </a:solidFill>
              <a:latin typeface="Comic Sans MS" panose="030F0702030302020204" pitchFamily="66" charset="0"/>
            </a:endParaRPr>
          </a:p>
          <a:p>
            <a:pPr marL="742950" indent="-742950" fontAlgn="auto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uk-UA" b="1" dirty="0" err="1" smtClean="0">
                <a:solidFill>
                  <a:srgbClr val="000099"/>
                </a:solidFill>
                <a:latin typeface="Comic Sans MS" panose="030F0702030302020204" pitchFamily="66" charset="0"/>
              </a:rPr>
              <a:t>ДНК-залежна</a:t>
            </a:r>
            <a:r>
              <a:rPr lang="uk-UA" b="1" dirty="0" smtClean="0">
                <a:solidFill>
                  <a:srgbClr val="000099"/>
                </a:solidFill>
                <a:latin typeface="Comic Sans MS" panose="030F0702030302020204" pitchFamily="66" charset="0"/>
              </a:rPr>
              <a:t> </a:t>
            </a:r>
            <a:r>
              <a:rPr lang="uk-UA" b="1" dirty="0" err="1" smtClean="0">
                <a:solidFill>
                  <a:srgbClr val="000099"/>
                </a:solidFill>
                <a:latin typeface="Comic Sans MS" panose="030F0702030302020204" pitchFamily="66" charset="0"/>
              </a:rPr>
              <a:t>РНК-праймаза</a:t>
            </a:r>
            <a:endParaRPr lang="uk-UA" b="1" dirty="0" smtClean="0">
              <a:solidFill>
                <a:srgbClr val="000099"/>
              </a:solidFill>
              <a:latin typeface="Comic Sans MS" panose="030F0702030302020204" pitchFamily="66" charset="0"/>
            </a:endParaRPr>
          </a:p>
          <a:p>
            <a:pPr marL="742950" indent="-742950" fontAlgn="auto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uk-UA" b="1" dirty="0" err="1" smtClean="0">
                <a:solidFill>
                  <a:srgbClr val="000099"/>
                </a:solidFill>
                <a:latin typeface="Comic Sans MS" panose="030F0702030302020204" pitchFamily="66" charset="0"/>
              </a:rPr>
              <a:t>ДНК-полімераза</a:t>
            </a:r>
            <a:r>
              <a:rPr lang="uk-UA" b="1" dirty="0" smtClean="0">
                <a:solidFill>
                  <a:srgbClr val="000099"/>
                </a:solidFill>
                <a:latin typeface="Comic Sans MS" panose="030F0702030302020204" pitchFamily="66" charset="0"/>
              </a:rPr>
              <a:t> І, ІІІ</a:t>
            </a:r>
          </a:p>
          <a:p>
            <a:pPr marL="742950" indent="-742950" fontAlgn="auto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uk-UA" b="1" dirty="0" err="1" smtClean="0">
                <a:solidFill>
                  <a:srgbClr val="000099"/>
                </a:solidFill>
                <a:latin typeface="Comic Sans MS" panose="030F0702030302020204" pitchFamily="66" charset="0"/>
              </a:rPr>
              <a:t>ДНК-лігаза</a:t>
            </a:r>
            <a:endParaRPr lang="uk-UA" b="1" dirty="0" smtClean="0">
              <a:solidFill>
                <a:srgbClr val="000099"/>
              </a:solidFill>
              <a:latin typeface="Comic Sans MS" panose="030F0702030302020204" pitchFamily="66" charset="0"/>
            </a:endParaRPr>
          </a:p>
          <a:p>
            <a:pPr marL="742950" indent="-742950" fontAlgn="auto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defRPr/>
            </a:pPr>
            <a:endParaRPr lang="uk-UA" sz="2800" b="1" dirty="0">
              <a:solidFill>
                <a:srgbClr val="000099"/>
              </a:solidFill>
              <a:latin typeface="Comic Sans MS" panose="030F0702030302020204" pitchFamily="66" charset="0"/>
            </a:endParaRPr>
          </a:p>
          <a:p>
            <a:pPr marL="0" indent="0" algn="ctr" fontAlgn="auto">
              <a:lnSpc>
                <a:spcPct val="150000"/>
              </a:lnSpc>
              <a:spcAft>
                <a:spcPts val="0"/>
              </a:spcAft>
              <a:buNone/>
              <a:defRPr/>
            </a:pPr>
            <a:endParaRPr lang="ru-RU" sz="3600" b="1" dirty="0">
              <a:solidFill>
                <a:srgbClr val="000099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39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Текст 2"/>
          <p:cNvSpPr>
            <a:spLocks noGrp="1"/>
          </p:cNvSpPr>
          <p:nvPr>
            <p:ph type="body" idx="1"/>
          </p:nvPr>
        </p:nvSpPr>
        <p:spPr>
          <a:xfrm>
            <a:off x="1774825" y="0"/>
            <a:ext cx="8642350" cy="6337300"/>
          </a:xfrm>
        </p:spPr>
        <p:txBody>
          <a:bodyPr/>
          <a:lstStyle/>
          <a:p>
            <a:pPr algn="ctr"/>
            <a:r>
              <a:rPr lang="en-US" altLang="uk-UA" smtClean="0">
                <a:solidFill>
                  <a:schemeClr val="bg1"/>
                </a:solidFill>
              </a:rPr>
              <a:t> </a:t>
            </a:r>
            <a:endParaRPr lang="ru-RU" altLang="uk-UA" sz="2600">
              <a:solidFill>
                <a:schemeClr val="bg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FAC137-2380-4CCA-83F6-7078CD4C742B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30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03389" y="260350"/>
            <a:ext cx="8785225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Після</a:t>
            </a:r>
            <a:r>
              <a:rPr lang="ru-RU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розпаду</a:t>
            </a:r>
            <a:r>
              <a:rPr lang="ru-RU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субодиниць</a:t>
            </a:r>
            <a:r>
              <a:rPr lang="ru-RU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en-GB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IF2, </a:t>
            </a:r>
            <a:r>
              <a:rPr lang="uk-UA" sz="24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мРНК</a:t>
            </a:r>
            <a:r>
              <a:rPr lang="en-GB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ru-RU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і </a:t>
            </a:r>
            <a:r>
              <a:rPr lang="uk-UA" sz="24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тРНК</a:t>
            </a:r>
            <a:r>
              <a:rPr lang="en-GB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з'єднуються</a:t>
            </a:r>
            <a:r>
              <a:rPr lang="ru-RU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 з 30</a:t>
            </a:r>
            <a:r>
              <a:rPr lang="en-GB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S</a:t>
            </a:r>
            <a:r>
              <a:rPr lang="ru-RU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24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Послідовність</a:t>
            </a:r>
            <a:r>
              <a:rPr lang="ru-RU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Шайно-Дальгарно</a:t>
            </a:r>
            <a:r>
              <a:rPr lang="ru-RU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 (</a:t>
            </a:r>
            <a:r>
              <a:rPr lang="ru-RU" sz="24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мРНК</a:t>
            </a:r>
            <a:r>
              <a:rPr lang="ru-RU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) + 16</a:t>
            </a:r>
            <a:r>
              <a:rPr lang="en-GB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S </a:t>
            </a:r>
            <a:r>
              <a:rPr lang="uk-UA" sz="24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рРНК</a:t>
            </a:r>
            <a:r>
              <a:rPr lang="uk-UA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24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Ініціюючий</a:t>
            </a:r>
            <a:r>
              <a:rPr lang="ru-RU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 кодон </a:t>
            </a:r>
            <a:r>
              <a:rPr lang="ru-RU" sz="24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приєднується</a:t>
            </a:r>
            <a:r>
              <a:rPr lang="ru-RU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 в Р-</a:t>
            </a:r>
            <a:r>
              <a:rPr lang="ru-RU" sz="24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сайті</a:t>
            </a:r>
            <a:r>
              <a:rPr lang="ru-RU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рибосоми</a:t>
            </a:r>
            <a:r>
              <a:rPr lang="ru-RU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9626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401" y="2125664"/>
            <a:ext cx="4194175" cy="380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35639" y="1951039"/>
            <a:ext cx="5184775" cy="41544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IF2</a:t>
            </a:r>
            <a:r>
              <a:rPr lang="uk-UA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 забезпечує приєднання </a:t>
            </a:r>
            <a:r>
              <a:rPr lang="uk-UA" sz="24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тРНК</a:t>
            </a:r>
            <a:r>
              <a:rPr lang="uk-UA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 в </a:t>
            </a:r>
            <a:r>
              <a:rPr lang="ru-RU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Р-</a:t>
            </a:r>
            <a:r>
              <a:rPr lang="ru-RU" sz="24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сайті</a:t>
            </a:r>
            <a:r>
              <a:rPr lang="ru-RU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рибосоми</a:t>
            </a:r>
            <a:r>
              <a:rPr lang="ru-RU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IF3 </a:t>
            </a:r>
            <a:r>
              <a:rPr lang="ru-RU" sz="24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стабілізує</a:t>
            </a:r>
            <a:r>
              <a:rPr lang="ru-RU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це</a:t>
            </a:r>
            <a:r>
              <a:rPr lang="ru-RU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приєднання</a:t>
            </a:r>
            <a:r>
              <a:rPr lang="ru-RU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 і </a:t>
            </a:r>
          </a:p>
          <a:p>
            <a:pPr>
              <a:defRPr/>
            </a:pPr>
            <a:r>
              <a:rPr lang="ru-RU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кодон-антикодон </a:t>
            </a:r>
            <a:r>
              <a:rPr lang="ru-RU" sz="24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взаємодію</a:t>
            </a:r>
            <a:r>
              <a:rPr lang="ru-RU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.</a:t>
            </a:r>
          </a:p>
          <a:p>
            <a:pPr>
              <a:defRPr/>
            </a:pPr>
            <a:endParaRPr lang="uk-UA" sz="24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IF1 </a:t>
            </a:r>
            <a:r>
              <a:rPr lang="ru-RU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і </a:t>
            </a:r>
            <a:r>
              <a:rPr lang="en-GB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IF3 </a:t>
            </a:r>
            <a:r>
              <a:rPr lang="ru-RU" sz="24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від'єднуються</a:t>
            </a:r>
            <a:r>
              <a:rPr lang="ru-RU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, </a:t>
            </a:r>
            <a:r>
              <a:rPr lang="ru-RU" sz="24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тоді</a:t>
            </a:r>
            <a:r>
              <a:rPr lang="ru-RU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 як </a:t>
            </a:r>
            <a:r>
              <a:rPr lang="en-GB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IF2 </a:t>
            </a:r>
            <a:r>
              <a:rPr lang="ru-RU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фактор </a:t>
            </a:r>
            <a:r>
              <a:rPr lang="ru-RU" sz="24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стимулює</a:t>
            </a:r>
            <a:r>
              <a:rPr lang="ru-RU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взаємодію</a:t>
            </a:r>
            <a:r>
              <a:rPr lang="ru-RU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 з 50</a:t>
            </a:r>
            <a:r>
              <a:rPr lang="en-GB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S </a:t>
            </a:r>
            <a:r>
              <a:rPr lang="ru-RU" sz="24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субодиницею</a:t>
            </a:r>
            <a:r>
              <a:rPr lang="ru-RU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24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Після</a:t>
            </a:r>
            <a:r>
              <a:rPr lang="ru-RU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формування</a:t>
            </a:r>
            <a:r>
              <a:rPr lang="ru-RU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цілісної</a:t>
            </a:r>
            <a:r>
              <a:rPr lang="ru-RU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рибосоми</a:t>
            </a:r>
            <a:r>
              <a:rPr lang="ru-RU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en-GB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IF2 </a:t>
            </a:r>
            <a:r>
              <a:rPr lang="ru-RU" sz="24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покидає</a:t>
            </a:r>
            <a:r>
              <a:rPr lang="ru-RU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 комплекс.</a:t>
            </a:r>
          </a:p>
        </p:txBody>
      </p:sp>
    </p:spTree>
    <p:extLst>
      <p:ext uri="{BB962C8B-B14F-4D97-AF65-F5344CB8AC3E}">
        <p14:creationId xmlns:p14="http://schemas.microsoft.com/office/powerpoint/2010/main" val="240185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Заголовок 1"/>
          <p:cNvSpPr>
            <a:spLocks noGrp="1"/>
          </p:cNvSpPr>
          <p:nvPr>
            <p:ph type="title"/>
          </p:nvPr>
        </p:nvSpPr>
        <p:spPr>
          <a:xfrm>
            <a:off x="1498601" y="12700"/>
            <a:ext cx="6264275" cy="647700"/>
          </a:xfrm>
        </p:spPr>
        <p:txBody>
          <a:bodyPr/>
          <a:lstStyle/>
          <a:p>
            <a:r>
              <a:rPr lang="uk-UA" altLang="uk-UA" sz="2400" b="1">
                <a:solidFill>
                  <a:schemeClr val="bg1"/>
                </a:solidFill>
                <a:latin typeface="Comic Sans MS" panose="030F0702030302020204" pitchFamily="66" charset="0"/>
              </a:rPr>
              <a:t>Елонгація трансляції</a:t>
            </a:r>
            <a:endParaRPr lang="ru-RU" altLang="uk-UA" sz="2400" b="1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97283" name="Текст 2"/>
          <p:cNvSpPr>
            <a:spLocks noGrp="1"/>
          </p:cNvSpPr>
          <p:nvPr>
            <p:ph idx="1"/>
          </p:nvPr>
        </p:nvSpPr>
        <p:spPr>
          <a:xfrm>
            <a:off x="1631950" y="620713"/>
            <a:ext cx="8578850" cy="5505450"/>
          </a:xfrm>
        </p:spPr>
        <p:txBody>
          <a:bodyPr/>
          <a:lstStyle/>
          <a:p>
            <a:pPr marL="0" indent="0">
              <a:buNone/>
            </a:pPr>
            <a:r>
              <a:rPr lang="en-US" altLang="uk-UA" smtClean="0">
                <a:solidFill>
                  <a:schemeClr val="bg1"/>
                </a:solidFill>
              </a:rPr>
              <a:t> </a:t>
            </a:r>
            <a:r>
              <a:rPr lang="ru-RU" altLang="uk-UA" sz="2400" b="1">
                <a:solidFill>
                  <a:schemeClr val="bg1"/>
                </a:solidFill>
                <a:latin typeface="Comic Sans MS" panose="030F0702030302020204" pitchFamily="66" charset="0"/>
              </a:rPr>
              <a:t>Фактори елонгації: </a:t>
            </a:r>
            <a:r>
              <a:rPr lang="en-US" altLang="uk-UA" sz="2400" b="1">
                <a:solidFill>
                  <a:schemeClr val="bg1"/>
                </a:solidFill>
                <a:latin typeface="Comic Sans MS" panose="030F0702030302020204" pitchFamily="66" charset="0"/>
              </a:rPr>
              <a:t>EF-Tu </a:t>
            </a:r>
            <a:r>
              <a:rPr lang="ru-RU" altLang="uk-UA" sz="2400" b="1">
                <a:solidFill>
                  <a:schemeClr val="bg1"/>
                </a:solidFill>
                <a:latin typeface="Comic Sans MS" panose="030F0702030302020204" pitchFamily="66" charset="0"/>
              </a:rPr>
              <a:t>і </a:t>
            </a:r>
            <a:r>
              <a:rPr lang="en-US" altLang="uk-UA" sz="2400" b="1">
                <a:solidFill>
                  <a:schemeClr val="bg1"/>
                </a:solidFill>
                <a:latin typeface="Comic Sans MS" panose="030F0702030302020204" pitchFamily="66" charset="0"/>
              </a:rPr>
              <a:t>EF-Ts</a:t>
            </a:r>
            <a:endParaRPr lang="ru-RU" altLang="uk-UA" sz="2400" b="1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ru-RU" altLang="uk-UA" sz="1800">
                <a:solidFill>
                  <a:schemeClr val="bg1"/>
                </a:solidFill>
                <a:latin typeface="Comic Sans MS" panose="030F0702030302020204" pitchFamily="66" charset="0"/>
              </a:rPr>
              <a:t>У процесі ініціації утворюється 70</a:t>
            </a:r>
            <a:r>
              <a:rPr lang="en-US" altLang="uk-UA" sz="1800">
                <a:solidFill>
                  <a:schemeClr val="bg1"/>
                </a:solidFill>
                <a:latin typeface="Comic Sans MS" panose="030F0702030302020204" pitchFamily="66" charset="0"/>
              </a:rPr>
              <a:t>S-</a:t>
            </a:r>
            <a:r>
              <a:rPr lang="ru-RU" altLang="uk-UA" sz="1800">
                <a:solidFill>
                  <a:schemeClr val="bg1"/>
                </a:solidFill>
                <a:latin typeface="Comic Sans MS" panose="030F0702030302020204" pitchFamily="66" charset="0"/>
              </a:rPr>
              <a:t>рибосома зв</a:t>
            </a:r>
            <a:r>
              <a:rPr lang="en-US" altLang="uk-UA" sz="1800">
                <a:solidFill>
                  <a:schemeClr val="bg1"/>
                </a:solidFill>
                <a:latin typeface="Comic Sans MS" panose="030F0702030302020204" pitchFamily="66" charset="0"/>
              </a:rPr>
              <a:t>’</a:t>
            </a:r>
            <a:r>
              <a:rPr lang="ru-RU" altLang="uk-UA" sz="1800">
                <a:solidFill>
                  <a:schemeClr val="bg1"/>
                </a:solidFill>
                <a:latin typeface="Comic Sans MS" panose="030F0702030302020204" pitchFamily="66" charset="0"/>
              </a:rPr>
              <a:t>язана з мРНК, в Р-центрі якої знаходиться т</a:t>
            </a:r>
            <a:r>
              <a:rPr lang="en-US" altLang="uk-UA" sz="1800">
                <a:solidFill>
                  <a:schemeClr val="bg1"/>
                </a:solidFill>
                <a:latin typeface="Comic Sans MS" panose="030F0702030302020204" pitchFamily="66" charset="0"/>
              </a:rPr>
              <a:t>PHK</a:t>
            </a:r>
            <a:endParaRPr lang="uk-UA" altLang="uk-UA" sz="180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ru-RU" altLang="uk-UA" sz="1800">
                <a:solidFill>
                  <a:schemeClr val="bg1"/>
                </a:solidFill>
                <a:latin typeface="Comic Sans MS" panose="030F0702030302020204" pitchFamily="66" charset="0"/>
              </a:rPr>
              <a:t>Для утворення першої пептидного зв'язку необхідно, щоб наступна аміноацил-тРНК, зайняла А-центр.</a:t>
            </a:r>
          </a:p>
          <a:p>
            <a:pPr marL="0" indent="0">
              <a:buNone/>
            </a:pPr>
            <a:endParaRPr lang="ru-RU" altLang="uk-UA" sz="240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592B7E-D538-410F-929C-D2160846DE93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31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pic>
        <p:nvPicPr>
          <p:cNvPr id="9728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075" y="2636839"/>
            <a:ext cx="4967288" cy="367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118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Заголовок 1"/>
          <p:cNvSpPr>
            <a:spLocks noGrp="1"/>
          </p:cNvSpPr>
          <p:nvPr>
            <p:ph type="title"/>
          </p:nvPr>
        </p:nvSpPr>
        <p:spPr>
          <a:xfrm>
            <a:off x="3503613" y="4763"/>
            <a:ext cx="4475162" cy="868362"/>
          </a:xfrm>
        </p:spPr>
        <p:txBody>
          <a:bodyPr/>
          <a:lstStyle/>
          <a:p>
            <a:r>
              <a:rPr lang="uk-UA" altLang="uk-UA" sz="2800" b="1">
                <a:solidFill>
                  <a:schemeClr val="bg1"/>
                </a:solidFill>
                <a:latin typeface="Comic Sans MS" panose="030F0702030302020204" pitchFamily="66" charset="0"/>
              </a:rPr>
              <a:t>Етапи елонгації</a:t>
            </a:r>
            <a:endParaRPr lang="ru-RU" altLang="uk-UA" sz="2800" b="1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idx="1"/>
          </p:nvPr>
        </p:nvSpPr>
        <p:spPr>
          <a:xfrm>
            <a:off x="1631951" y="836614"/>
            <a:ext cx="9217025" cy="6021387"/>
          </a:xfrm>
        </p:spPr>
        <p:txBody>
          <a:bodyPr rtlCol="0">
            <a:normAutofit lnSpcReduction="10000"/>
          </a:bodyPr>
          <a:lstStyle/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en-GB" sz="2400" dirty="0">
                <a:solidFill>
                  <a:srgbClr val="00B050"/>
                </a:solidFill>
                <a:latin typeface="Comic Sans MS" panose="030F0702030302020204" pitchFamily="66" charset="0"/>
              </a:rPr>
              <a:t>EF-</a:t>
            </a:r>
            <a:r>
              <a:rPr lang="en-GB" sz="2400" dirty="0" err="1">
                <a:solidFill>
                  <a:srgbClr val="00B050"/>
                </a:solidFill>
                <a:latin typeface="Comic Sans MS" panose="030F0702030302020204" pitchFamily="66" charset="0"/>
              </a:rPr>
              <a:t>Tu</a:t>
            </a:r>
            <a:r>
              <a:rPr lang="en-GB" sz="2400" dirty="0">
                <a:solidFill>
                  <a:srgbClr val="00B050"/>
                </a:solidFill>
                <a:latin typeface="Comic Sans MS" panose="030F0702030302020204" pitchFamily="66" charset="0"/>
              </a:rPr>
              <a:t>-GTP </a:t>
            </a:r>
            <a:r>
              <a:rPr lang="ru-RU" sz="2400" dirty="0">
                <a:solidFill>
                  <a:srgbClr val="00B050"/>
                </a:solidFill>
                <a:latin typeface="Comic Sans MS" panose="030F0702030302020204" pitchFamily="66" charset="0"/>
              </a:rPr>
              <a:t>+ </a:t>
            </a:r>
            <a:r>
              <a:rPr lang="ru-RU" sz="2400" dirty="0" err="1">
                <a:solidFill>
                  <a:srgbClr val="00B050"/>
                </a:solidFill>
                <a:latin typeface="Comic Sans MS" panose="030F0702030302020204" pitchFamily="66" charset="0"/>
              </a:rPr>
              <a:t>аміноацил-тРНК</a:t>
            </a:r>
            <a:r>
              <a:rPr lang="ru-RU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, </a:t>
            </a:r>
            <a:r>
              <a:rPr lang="ru-RU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рух</a:t>
            </a:r>
            <a:r>
              <a:rPr lang="ru-RU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до А-центру комплексу 70</a:t>
            </a:r>
            <a:r>
              <a:rPr lang="en-GB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S. GTP </a:t>
            </a:r>
            <a:r>
              <a:rPr lang="ru-RU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гідролізується</a:t>
            </a:r>
            <a:r>
              <a:rPr lang="ru-RU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, і комплекс (</a:t>
            </a:r>
            <a:r>
              <a:rPr lang="en-GB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EF-</a:t>
            </a:r>
            <a:r>
              <a:rPr lang="en-GB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Tu</a:t>
            </a:r>
            <a:r>
              <a:rPr lang="en-GB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-GDP) </a:t>
            </a:r>
            <a:r>
              <a:rPr lang="ru-RU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відділяється</a:t>
            </a:r>
            <a:r>
              <a:rPr lang="ru-RU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від</a:t>
            </a:r>
            <a:r>
              <a:rPr lang="ru-RU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рибосоми</a:t>
            </a:r>
            <a:r>
              <a:rPr lang="ru-RU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. </a:t>
            </a:r>
            <a:r>
              <a:rPr lang="en-GB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EF-Ts </a:t>
            </a:r>
            <a:r>
              <a:rPr lang="ru-RU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відновлює</a:t>
            </a:r>
            <a:r>
              <a:rPr lang="ru-RU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GB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EF-</a:t>
            </a:r>
            <a:r>
              <a:rPr lang="en-GB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Tu</a:t>
            </a:r>
            <a:r>
              <a:rPr lang="en-GB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-GDP.</a:t>
            </a:r>
            <a:endParaRPr lang="uk-UA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ru-RU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А і Р - </a:t>
            </a:r>
            <a:r>
              <a:rPr lang="ru-RU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зайняті</a:t>
            </a:r>
            <a:r>
              <a:rPr lang="ru-RU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, </a:t>
            </a:r>
            <a:r>
              <a:rPr lang="ru-RU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пептидилтрансферазна</a:t>
            </a:r>
            <a:r>
              <a:rPr lang="ru-RU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активність</a:t>
            </a:r>
            <a:r>
              <a:rPr lang="ru-RU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50</a:t>
            </a:r>
            <a:r>
              <a:rPr lang="en-GB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S-</a:t>
            </a:r>
            <a:r>
              <a:rPr lang="ru-RU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каталізує</a:t>
            </a:r>
            <a:r>
              <a:rPr lang="ru-RU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формування</a:t>
            </a:r>
            <a:r>
              <a:rPr lang="ru-RU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пептидного </a:t>
            </a:r>
            <a:r>
              <a:rPr lang="ru-RU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звязку</a:t>
            </a:r>
            <a:r>
              <a:rPr lang="ru-RU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між</a:t>
            </a:r>
            <a:r>
              <a:rPr lang="ru-RU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ак</a:t>
            </a:r>
            <a:r>
              <a:rPr lang="ru-RU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в А і Р-сайтах. В </a:t>
            </a:r>
            <a:r>
              <a:rPr lang="ru-RU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результаті</a:t>
            </a:r>
            <a:r>
              <a:rPr lang="ru-RU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в </a:t>
            </a:r>
            <a:r>
              <a:rPr lang="ru-RU" sz="2400" dirty="0">
                <a:solidFill>
                  <a:srgbClr val="00B050"/>
                </a:solidFill>
                <a:latin typeface="Comic Sans MS" panose="030F0702030302020204" pitchFamily="66" charset="0"/>
              </a:rPr>
              <a:t>А-</a:t>
            </a:r>
            <a:r>
              <a:rPr lang="ru-RU" sz="2400" dirty="0" err="1">
                <a:solidFill>
                  <a:srgbClr val="00B050"/>
                </a:solidFill>
                <a:latin typeface="Comic Sans MS" panose="030F0702030302020204" pitchFamily="66" charset="0"/>
              </a:rPr>
              <a:t>ділянці</a:t>
            </a:r>
            <a:r>
              <a:rPr lang="ru-RU" sz="2400" dirty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solidFill>
                  <a:srgbClr val="00B050"/>
                </a:solidFill>
                <a:latin typeface="Comic Sans MS" panose="030F0702030302020204" pitchFamily="66" charset="0"/>
              </a:rPr>
              <a:t>виявляється</a:t>
            </a:r>
            <a:r>
              <a:rPr lang="ru-RU" sz="2400" dirty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solidFill>
                  <a:srgbClr val="00B050"/>
                </a:solidFill>
                <a:latin typeface="Comic Sans MS" panose="030F0702030302020204" pitchFamily="66" charset="0"/>
              </a:rPr>
              <a:t>дипепти</a:t>
            </a:r>
            <a:r>
              <a:rPr lang="ru-RU" sz="2400" dirty="0">
                <a:solidFill>
                  <a:srgbClr val="00B050"/>
                </a:solidFill>
                <a:latin typeface="Comic Sans MS" panose="030F0702030302020204" pitchFamily="66" charset="0"/>
              </a:rPr>
              <a:t>-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400" dirty="0">
                <a:solidFill>
                  <a:srgbClr val="00B050"/>
                </a:solidFill>
                <a:latin typeface="Comic Sans MS" panose="030F0702030302020204" pitchFamily="66" charset="0"/>
              </a:rPr>
              <a:t>      </a:t>
            </a:r>
            <a:r>
              <a:rPr lang="ru-RU" sz="2400" dirty="0" err="1">
                <a:solidFill>
                  <a:srgbClr val="00B050"/>
                </a:solidFill>
                <a:latin typeface="Comic Sans MS" panose="030F0702030302020204" pitchFamily="66" charset="0"/>
              </a:rPr>
              <a:t>дил-тРНК</a:t>
            </a:r>
            <a:r>
              <a:rPr lang="ru-RU" sz="2400" dirty="0">
                <a:solidFill>
                  <a:srgbClr val="00B050"/>
                </a:solidFill>
                <a:latin typeface="Comic Sans MS" panose="030F0702030302020204" pitchFamily="66" charset="0"/>
              </a:rPr>
              <a:t>, а в Р - </a:t>
            </a:r>
            <a:r>
              <a:rPr lang="ru-RU" sz="2400" dirty="0" err="1">
                <a:solidFill>
                  <a:srgbClr val="00B050"/>
                </a:solidFill>
                <a:latin typeface="Comic Sans MS" panose="030F0702030302020204" pitchFamily="66" charset="0"/>
              </a:rPr>
              <a:t>вільна</a:t>
            </a:r>
            <a:r>
              <a:rPr lang="ru-RU" sz="2400" dirty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solidFill>
                  <a:srgbClr val="00B050"/>
                </a:solidFill>
                <a:latin typeface="Comic Sans MS" panose="030F0702030302020204" pitchFamily="66" charset="0"/>
              </a:rPr>
              <a:t>тРНК</a:t>
            </a:r>
            <a:r>
              <a:rPr lang="ru-RU" sz="2400" dirty="0">
                <a:solidFill>
                  <a:srgbClr val="00B050"/>
                </a:solidFill>
                <a:latin typeface="Comic Sans MS" panose="030F0702030302020204" pitchFamily="66" charset="0"/>
              </a:rPr>
              <a:t>.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 startAt="3"/>
              <a:defRPr/>
            </a:pPr>
            <a:r>
              <a:rPr lang="ru-RU" sz="2400" dirty="0" err="1">
                <a:solidFill>
                  <a:srgbClr val="00B050"/>
                </a:solidFill>
                <a:latin typeface="Comic Sans MS" panose="030F0702030302020204" pitchFamily="66" charset="0"/>
              </a:rPr>
              <a:t>тРНК</a:t>
            </a:r>
            <a:r>
              <a:rPr lang="ru-RU" sz="2400" dirty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solidFill>
                  <a:srgbClr val="00B050"/>
                </a:solidFill>
                <a:latin typeface="Comic Sans MS" panose="030F0702030302020204" pitchFamily="66" charset="0"/>
              </a:rPr>
              <a:t>звільняє</a:t>
            </a:r>
            <a:r>
              <a:rPr lang="ru-RU" sz="2400" dirty="0">
                <a:solidFill>
                  <a:srgbClr val="00B050"/>
                </a:solidFill>
                <a:latin typeface="Comic Sans MS" panose="030F0702030302020204" pitchFamily="66" charset="0"/>
              </a:rPr>
              <a:t> Р-</a:t>
            </a:r>
            <a:r>
              <a:rPr lang="ru-RU" sz="2400" dirty="0" err="1">
                <a:solidFill>
                  <a:srgbClr val="00B050"/>
                </a:solidFill>
                <a:latin typeface="Comic Sans MS" panose="030F0702030302020204" pitchFamily="66" charset="0"/>
              </a:rPr>
              <a:t>ділянку</a:t>
            </a:r>
            <a:r>
              <a:rPr lang="ru-RU" sz="2400" dirty="0">
                <a:solidFill>
                  <a:srgbClr val="00B050"/>
                </a:solidFill>
                <a:latin typeface="Comic Sans MS" panose="030F0702030302020204" pitchFamily="66" charset="0"/>
              </a:rPr>
              <a:t>, А-сайт </a:t>
            </a:r>
            <a:r>
              <a:rPr lang="ru-RU" sz="2400" dirty="0" err="1">
                <a:solidFill>
                  <a:srgbClr val="00B050"/>
                </a:solidFill>
                <a:latin typeface="Comic Sans MS" panose="030F0702030302020204" pitchFamily="66" charset="0"/>
              </a:rPr>
              <a:t>займає</a:t>
            </a:r>
            <a:r>
              <a:rPr lang="ru-RU" sz="2400" dirty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solidFill>
                  <a:srgbClr val="00B050"/>
                </a:solidFill>
                <a:latin typeface="Comic Sans MS" panose="030F0702030302020204" pitchFamily="66" charset="0"/>
              </a:rPr>
              <a:t>новий</a:t>
            </a:r>
            <a:r>
              <a:rPr lang="ru-RU" sz="2400" dirty="0">
                <a:solidFill>
                  <a:srgbClr val="00B050"/>
                </a:solidFill>
                <a:latin typeface="Comic Sans MS" panose="030F0702030302020204" pitchFamily="66" charset="0"/>
              </a:rPr>
              <a:t> кодон</a:t>
            </a:r>
            <a:r>
              <a:rPr lang="ru-RU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. </a:t>
            </a:r>
            <a:r>
              <a:rPr lang="ru-RU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Всі</a:t>
            </a:r>
            <a:r>
              <a:rPr lang="ru-RU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ці</a:t>
            </a:r>
            <a:r>
              <a:rPr lang="ru-RU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процеси</a:t>
            </a:r>
            <a:r>
              <a:rPr lang="ru-RU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здійснюються</a:t>
            </a:r>
            <a:r>
              <a:rPr lang="ru-RU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за </a:t>
            </a:r>
            <a:r>
              <a:rPr lang="ru-RU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допомогою</a:t>
            </a:r>
            <a:r>
              <a:rPr lang="ru-RU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GB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EF-G </a:t>
            </a:r>
            <a:r>
              <a:rPr lang="ru-RU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при </a:t>
            </a:r>
            <a:r>
              <a:rPr lang="en-GB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GTP-</a:t>
            </a:r>
            <a:r>
              <a:rPr lang="ru-RU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залежній</a:t>
            </a:r>
            <a:r>
              <a:rPr lang="ru-RU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транслокації</a:t>
            </a:r>
            <a:r>
              <a:rPr lang="ru-RU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рибосоми</a:t>
            </a:r>
            <a:r>
              <a:rPr lang="ru-RU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.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uk-UA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При </a:t>
            </a:r>
            <a:r>
              <a:rPr lang="ru-RU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утворенні</a:t>
            </a:r>
            <a:r>
              <a:rPr lang="ru-RU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кожного пептидного </a:t>
            </a:r>
            <a:r>
              <a:rPr lang="ru-RU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зв'язку</a:t>
            </a:r>
            <a:r>
              <a:rPr lang="ru-RU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витрачається</a:t>
            </a:r>
            <a:r>
              <a:rPr lang="ru-RU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енергія</a:t>
            </a:r>
            <a:r>
              <a:rPr lang="ru-RU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, </a:t>
            </a:r>
            <a:r>
              <a:rPr lang="ru-RU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рівна</a:t>
            </a:r>
            <a:r>
              <a:rPr lang="ru-RU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чотирьом</a:t>
            </a:r>
            <a:r>
              <a:rPr lang="ru-RU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енергетичним</a:t>
            </a:r>
            <a:r>
              <a:rPr lang="ru-RU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еквівалентам</a:t>
            </a:r>
            <a:r>
              <a:rPr lang="ru-RU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(</a:t>
            </a:r>
            <a:r>
              <a:rPr lang="ru-RU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якщо</a:t>
            </a:r>
            <a:r>
              <a:rPr lang="ru-RU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за один </a:t>
            </a:r>
            <a:r>
              <a:rPr lang="ru-RU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еквівалент</a:t>
            </a:r>
            <a:r>
              <a:rPr lang="ru-RU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прийняти</a:t>
            </a:r>
            <a:r>
              <a:rPr lang="ru-RU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енергію</a:t>
            </a:r>
            <a:r>
              <a:rPr lang="ru-RU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утворення</a:t>
            </a:r>
            <a:r>
              <a:rPr lang="ru-RU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фосфатного </a:t>
            </a:r>
            <a:r>
              <a:rPr lang="ru-RU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зв'язку</a:t>
            </a:r>
            <a:r>
              <a:rPr lang="ru-RU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): 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два </a:t>
            </a:r>
            <a:r>
              <a:rPr lang="ru-RU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еквівалента</a:t>
            </a:r>
            <a:r>
              <a:rPr lang="ru-RU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АТР </a:t>
            </a:r>
            <a:r>
              <a:rPr lang="ru-RU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споживаються</a:t>
            </a:r>
            <a:r>
              <a:rPr lang="ru-RU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при </a:t>
            </a:r>
            <a:r>
              <a:rPr lang="ru-RU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аміноацилюванні</a:t>
            </a:r>
            <a:r>
              <a:rPr lang="ru-RU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тРНК</a:t>
            </a:r>
            <a:r>
              <a:rPr lang="ru-RU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і два </a:t>
            </a:r>
            <a:r>
              <a:rPr lang="ru-RU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еквівалента</a:t>
            </a:r>
            <a:r>
              <a:rPr lang="ru-RU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GB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GTP-</a:t>
            </a:r>
            <a:r>
              <a:rPr lang="ru-RU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в кожному </a:t>
            </a:r>
            <a:r>
              <a:rPr lang="ru-RU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циклі</a:t>
            </a:r>
            <a:r>
              <a:rPr lang="ru-RU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елонгації</a:t>
            </a:r>
            <a:r>
              <a:rPr lang="ru-RU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ED0C43-F596-42D3-B892-6C65AB02B514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32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86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Заголовок 1"/>
          <p:cNvSpPr>
            <a:spLocks noGrp="1"/>
          </p:cNvSpPr>
          <p:nvPr>
            <p:ph type="title"/>
          </p:nvPr>
        </p:nvSpPr>
        <p:spPr>
          <a:xfrm>
            <a:off x="2208213" y="0"/>
            <a:ext cx="6489700" cy="922338"/>
          </a:xfrm>
        </p:spPr>
        <p:txBody>
          <a:bodyPr/>
          <a:lstStyle/>
          <a:p>
            <a:r>
              <a:rPr lang="uk-UA" altLang="uk-UA" sz="2800" b="1">
                <a:solidFill>
                  <a:schemeClr val="bg1"/>
                </a:solidFill>
                <a:latin typeface="Comic Sans MS" panose="030F0702030302020204" pitchFamily="66" charset="0"/>
              </a:rPr>
              <a:t>Термінація трансляції</a:t>
            </a:r>
            <a:endParaRPr lang="ru-RU" altLang="uk-UA" sz="2800" b="1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99331" name="Текст 2"/>
          <p:cNvSpPr>
            <a:spLocks noGrp="1"/>
          </p:cNvSpPr>
          <p:nvPr>
            <p:ph idx="1"/>
          </p:nvPr>
        </p:nvSpPr>
        <p:spPr>
          <a:xfrm>
            <a:off x="1847850" y="1196976"/>
            <a:ext cx="8604250" cy="4868863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ru-RU" altLang="uk-UA" sz="2400" b="1" u="sng">
                <a:solidFill>
                  <a:schemeClr val="bg1"/>
                </a:solidFill>
                <a:latin typeface="Comic Sans MS" panose="030F0702030302020204" pitchFamily="66" charset="0"/>
              </a:rPr>
              <a:t>Фактори термінації: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altLang="uk-UA" sz="2400" b="1">
                <a:solidFill>
                  <a:srgbClr val="00B050"/>
                </a:solidFill>
                <a:latin typeface="Comic Sans MS" panose="030F0702030302020204" pitchFamily="66" charset="0"/>
              </a:rPr>
              <a:t>RF-1</a:t>
            </a:r>
            <a:r>
              <a:rPr lang="uk-UA" altLang="uk-UA" sz="2400">
                <a:solidFill>
                  <a:schemeClr val="bg1"/>
                </a:solidFill>
                <a:latin typeface="Comic Sans MS" panose="030F0702030302020204" pitchFamily="66" charset="0"/>
              </a:rPr>
              <a:t>:</a:t>
            </a:r>
            <a:r>
              <a:rPr lang="ru-RU" altLang="uk-UA" sz="2400">
                <a:solidFill>
                  <a:schemeClr val="bg1"/>
                </a:solidFill>
                <a:latin typeface="Comic Sans MS" panose="030F0702030302020204" pitchFamily="66" charset="0"/>
              </a:rPr>
              <a:t> відділення поліпептидного ланцюга при зчитуванні кодонів </a:t>
            </a:r>
            <a:r>
              <a:rPr lang="en-GB" altLang="uk-UA" sz="2400">
                <a:solidFill>
                  <a:schemeClr val="bg1"/>
                </a:solidFill>
                <a:latin typeface="Comic Sans MS" panose="030F0702030302020204" pitchFamily="66" charset="0"/>
              </a:rPr>
              <a:t>UAA </a:t>
            </a:r>
            <a:r>
              <a:rPr lang="ru-RU" altLang="uk-UA" sz="2400">
                <a:solidFill>
                  <a:schemeClr val="bg1"/>
                </a:solidFill>
                <a:latin typeface="Comic Sans MS" panose="030F0702030302020204" pitchFamily="66" charset="0"/>
              </a:rPr>
              <a:t>і </a:t>
            </a:r>
            <a:r>
              <a:rPr lang="en-GB" altLang="uk-UA" sz="2400">
                <a:solidFill>
                  <a:schemeClr val="bg1"/>
                </a:solidFill>
                <a:latin typeface="Comic Sans MS" panose="030F0702030302020204" pitchFamily="66" charset="0"/>
              </a:rPr>
              <a:t>UAG;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altLang="uk-UA" sz="2400" b="1">
                <a:solidFill>
                  <a:srgbClr val="00B050"/>
                </a:solidFill>
                <a:latin typeface="Comic Sans MS" panose="030F0702030302020204" pitchFamily="66" charset="0"/>
              </a:rPr>
              <a:t>RF-2</a:t>
            </a:r>
            <a:r>
              <a:rPr lang="uk-UA" altLang="uk-UA" sz="2400" b="1">
                <a:solidFill>
                  <a:srgbClr val="00B050"/>
                </a:solidFill>
                <a:latin typeface="Comic Sans MS" panose="030F0702030302020204" pitchFamily="66" charset="0"/>
              </a:rPr>
              <a:t>:</a:t>
            </a:r>
            <a:r>
              <a:rPr lang="ru-RU" altLang="uk-UA" sz="2400">
                <a:solidFill>
                  <a:schemeClr val="bg1"/>
                </a:solidFill>
                <a:latin typeface="Comic Sans MS" panose="030F0702030302020204" pitchFamily="66" charset="0"/>
              </a:rPr>
              <a:t>діє аналогічним чином при зчитуванні </a:t>
            </a:r>
            <a:r>
              <a:rPr lang="en-GB" altLang="uk-UA" sz="2400">
                <a:solidFill>
                  <a:schemeClr val="bg1"/>
                </a:solidFill>
                <a:latin typeface="Comic Sans MS" panose="030F0702030302020204" pitchFamily="66" charset="0"/>
              </a:rPr>
              <a:t>UAA </a:t>
            </a:r>
            <a:r>
              <a:rPr lang="ru-RU" altLang="uk-UA" sz="2400">
                <a:solidFill>
                  <a:schemeClr val="bg1"/>
                </a:solidFill>
                <a:latin typeface="Comic Sans MS" panose="030F0702030302020204" pitchFamily="66" charset="0"/>
              </a:rPr>
              <a:t>і </a:t>
            </a:r>
            <a:r>
              <a:rPr lang="en-GB" altLang="uk-UA" sz="2400">
                <a:solidFill>
                  <a:schemeClr val="bg1"/>
                </a:solidFill>
                <a:latin typeface="Comic Sans MS" panose="030F0702030302020204" pitchFamily="66" charset="0"/>
              </a:rPr>
              <a:t>UGA,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altLang="uk-UA" sz="2400" b="1">
                <a:solidFill>
                  <a:srgbClr val="00B050"/>
                </a:solidFill>
                <a:latin typeface="Comic Sans MS" panose="030F0702030302020204" pitchFamily="66" charset="0"/>
              </a:rPr>
              <a:t>EF-3</a:t>
            </a:r>
            <a:r>
              <a:rPr lang="uk-UA" altLang="uk-UA" sz="2400" b="1">
                <a:solidFill>
                  <a:srgbClr val="00B050"/>
                </a:solidFill>
                <a:latin typeface="Comic Sans MS" panose="030F0702030302020204" pitchFamily="66" charset="0"/>
              </a:rPr>
              <a:t>:</a:t>
            </a:r>
            <a:r>
              <a:rPr lang="en-GB" altLang="uk-UA" sz="2400" b="1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ru-RU" altLang="uk-UA" sz="2400">
                <a:solidFill>
                  <a:schemeClr val="bg1"/>
                </a:solidFill>
                <a:latin typeface="Comic Sans MS" panose="030F0702030302020204" pitchFamily="66" charset="0"/>
              </a:rPr>
              <a:t>полегшує роботу двох інших факторів</a:t>
            </a:r>
            <a:endParaRPr lang="uk-UA" altLang="uk-UA" sz="240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84922E-85E8-4780-82E4-D7A068801B2F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33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24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74825" y="28575"/>
            <a:ext cx="8726488" cy="442595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2200" b="1" dirty="0">
                <a:solidFill>
                  <a:prstClr val="black"/>
                </a:solidFill>
                <a:latin typeface="Comic Sans MS" panose="030F0702030302020204" pitchFamily="66" charset="0"/>
              </a:rPr>
              <a:t>ЕТАПИ</a:t>
            </a:r>
          </a:p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ru-RU" sz="2200" dirty="0">
                <a:solidFill>
                  <a:prstClr val="black"/>
                </a:solidFill>
                <a:latin typeface="Comic Sans MS" panose="030F0702030302020204" pitchFamily="66" charset="0"/>
              </a:rPr>
              <a:t>В </a:t>
            </a:r>
            <a:r>
              <a:rPr lang="ru-RU" sz="2200" dirty="0">
                <a:solidFill>
                  <a:srgbClr val="00B050"/>
                </a:solidFill>
                <a:latin typeface="Comic Sans MS" panose="030F0702030302020204" pitchFamily="66" charset="0"/>
              </a:rPr>
              <a:t>А-</a:t>
            </a:r>
            <a:r>
              <a:rPr lang="ru-RU" sz="2200" dirty="0" err="1">
                <a:solidFill>
                  <a:srgbClr val="00B050"/>
                </a:solidFill>
                <a:latin typeface="Comic Sans MS" panose="030F0702030302020204" pitchFamily="66" charset="0"/>
              </a:rPr>
              <a:t>ділянці</a:t>
            </a:r>
            <a:r>
              <a:rPr lang="ru-RU" sz="22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виявляється</a:t>
            </a:r>
            <a:r>
              <a:rPr lang="ru-RU" sz="2200" dirty="0">
                <a:solidFill>
                  <a:prstClr val="black"/>
                </a:solidFill>
                <a:latin typeface="Comic Sans MS" panose="030F0702030302020204" pitchFamily="66" charset="0"/>
              </a:rPr>
              <a:t> один з </a:t>
            </a:r>
            <a:r>
              <a:rPr lang="ru-RU" sz="22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трьох</a:t>
            </a:r>
            <a:r>
              <a:rPr lang="ru-RU" sz="22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кодонів</a:t>
            </a:r>
            <a:r>
              <a:rPr lang="ru-RU" sz="22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термінації</a:t>
            </a:r>
            <a:r>
              <a:rPr lang="ru-RU" sz="2200" dirty="0">
                <a:solidFill>
                  <a:prstClr val="black"/>
                </a:solidFill>
                <a:latin typeface="Comic Sans MS" panose="030F0702030302020204" pitchFamily="66" charset="0"/>
              </a:rPr>
              <a:t> - </a:t>
            </a:r>
            <a:r>
              <a:rPr lang="en-GB" sz="2200" dirty="0">
                <a:solidFill>
                  <a:srgbClr val="00B050"/>
                </a:solidFill>
                <a:latin typeface="Comic Sans MS" panose="030F0702030302020204" pitchFamily="66" charset="0"/>
              </a:rPr>
              <a:t>UAG, UAA </a:t>
            </a:r>
            <a:r>
              <a:rPr lang="ru-RU" sz="2200" dirty="0" err="1">
                <a:solidFill>
                  <a:srgbClr val="00B050"/>
                </a:solidFill>
                <a:latin typeface="Comic Sans MS" panose="030F0702030302020204" pitchFamily="66" charset="0"/>
              </a:rPr>
              <a:t>або</a:t>
            </a:r>
            <a:r>
              <a:rPr lang="ru-RU" sz="2200" dirty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en-GB" sz="2200" dirty="0">
                <a:solidFill>
                  <a:srgbClr val="00B050"/>
                </a:solidFill>
                <a:latin typeface="Comic Sans MS" panose="030F0702030302020204" pitchFamily="66" charset="0"/>
              </a:rPr>
              <a:t>UGA</a:t>
            </a:r>
            <a:r>
              <a:rPr lang="en-GB" sz="2200" dirty="0">
                <a:solidFill>
                  <a:prstClr val="black"/>
                </a:solidFill>
                <a:latin typeface="Comic Sans MS" panose="030F0702030302020204" pitchFamily="66" charset="0"/>
              </a:rPr>
              <a:t>. </a:t>
            </a:r>
            <a:r>
              <a:rPr lang="ru-RU" sz="2200" dirty="0">
                <a:solidFill>
                  <a:prstClr val="black"/>
                </a:solidFill>
                <a:latin typeface="Comic Sans MS" panose="030F0702030302020204" pitchFamily="66" charset="0"/>
              </a:rPr>
              <a:t>Через </a:t>
            </a:r>
            <a:r>
              <a:rPr lang="ru-RU" sz="22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відсутність</a:t>
            </a:r>
            <a:r>
              <a:rPr lang="ru-RU" sz="22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тРНК</a:t>
            </a:r>
            <a:r>
              <a:rPr lang="ru-RU" sz="2200" dirty="0">
                <a:solidFill>
                  <a:prstClr val="black"/>
                </a:solidFill>
                <a:latin typeface="Comic Sans MS" panose="030F0702030302020204" pitchFamily="66" charset="0"/>
              </a:rPr>
              <a:t>, </a:t>
            </a:r>
            <a:r>
              <a:rPr lang="ru-RU" sz="22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що</a:t>
            </a:r>
            <a:r>
              <a:rPr lang="ru-RU" sz="22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відповідають</a:t>
            </a:r>
            <a:r>
              <a:rPr lang="ru-RU" sz="22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цим</a:t>
            </a:r>
            <a:r>
              <a:rPr lang="ru-RU" sz="2200" dirty="0">
                <a:solidFill>
                  <a:prstClr val="black"/>
                </a:solidFill>
                <a:latin typeface="Comic Sans MS" panose="030F0702030302020204" pitchFamily="66" charset="0"/>
              </a:rPr>
              <a:t> кодонам, </a:t>
            </a:r>
            <a:r>
              <a:rPr lang="ru-RU" sz="22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поліпептидил-тРНК</a:t>
            </a:r>
            <a:r>
              <a:rPr lang="ru-RU" sz="22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залишається</a:t>
            </a:r>
            <a:r>
              <a:rPr lang="ru-RU" sz="22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зв'язаною</a:t>
            </a:r>
            <a:r>
              <a:rPr lang="ru-RU" sz="2200" dirty="0">
                <a:solidFill>
                  <a:prstClr val="black"/>
                </a:solidFill>
                <a:latin typeface="Comic Sans MS" panose="030F0702030302020204" pitchFamily="66" charset="0"/>
              </a:rPr>
              <a:t> з Р-</a:t>
            </a:r>
            <a:r>
              <a:rPr lang="ru-RU" sz="22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ділянкою</a:t>
            </a:r>
            <a:r>
              <a:rPr lang="ru-RU" sz="2200" dirty="0">
                <a:solidFill>
                  <a:prstClr val="black"/>
                </a:solidFill>
                <a:latin typeface="Comic Sans MS" panose="030F0702030302020204" pitchFamily="66" charset="0"/>
              </a:rPr>
              <a:t>.</a:t>
            </a:r>
          </a:p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en-GB" sz="2200" dirty="0">
                <a:solidFill>
                  <a:srgbClr val="00B050"/>
                </a:solidFill>
                <a:latin typeface="Comic Sans MS" panose="030F0702030302020204" pitchFamily="66" charset="0"/>
              </a:rPr>
              <a:t>RF-1 </a:t>
            </a:r>
            <a:r>
              <a:rPr lang="ru-RU" sz="2200" dirty="0">
                <a:solidFill>
                  <a:srgbClr val="00B050"/>
                </a:solidFill>
                <a:latin typeface="Comic Sans MS" panose="030F0702030302020204" pitchFamily="66" charset="0"/>
              </a:rPr>
              <a:t>і </a:t>
            </a:r>
            <a:r>
              <a:rPr lang="en-GB" sz="2200" dirty="0">
                <a:solidFill>
                  <a:srgbClr val="00B050"/>
                </a:solidFill>
                <a:latin typeface="Comic Sans MS" panose="030F0702030302020204" pitchFamily="66" charset="0"/>
              </a:rPr>
              <a:t>RF-2</a:t>
            </a:r>
            <a:r>
              <a:rPr lang="en-GB" sz="22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каталізують</a:t>
            </a:r>
            <a:r>
              <a:rPr lang="ru-RU" sz="22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від'єднання</a:t>
            </a:r>
            <a:r>
              <a:rPr lang="ru-RU" sz="22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поліпептидного</a:t>
            </a:r>
            <a:r>
              <a:rPr lang="ru-RU" sz="22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ланцюга</a:t>
            </a:r>
            <a:r>
              <a:rPr lang="ru-RU" sz="22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від</a:t>
            </a:r>
            <a:r>
              <a:rPr lang="ru-RU" sz="22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тРНК</a:t>
            </a:r>
            <a:r>
              <a:rPr lang="ru-RU" sz="2200" dirty="0">
                <a:solidFill>
                  <a:prstClr val="black"/>
                </a:solidFill>
                <a:latin typeface="Comic Sans MS" panose="030F0702030302020204" pitchFamily="66" charset="0"/>
              </a:rPr>
              <a:t>, </a:t>
            </a:r>
            <a:r>
              <a:rPr lang="ru-RU" sz="22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відділення</a:t>
            </a:r>
            <a:r>
              <a:rPr lang="ru-RU" sz="22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їх</a:t>
            </a:r>
            <a:r>
              <a:rPr lang="ru-RU" sz="22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обох</a:t>
            </a:r>
            <a:r>
              <a:rPr lang="ru-RU" sz="22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від</a:t>
            </a:r>
            <a:r>
              <a:rPr lang="ru-RU" sz="22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рибосоми</a:t>
            </a:r>
            <a:r>
              <a:rPr lang="ru-RU" sz="2200" dirty="0">
                <a:solidFill>
                  <a:prstClr val="black"/>
                </a:solidFill>
                <a:latin typeface="Comic Sans MS" panose="030F0702030302020204" pitchFamily="66" charset="0"/>
              </a:rPr>
              <a:t>, а 70</a:t>
            </a:r>
            <a:r>
              <a:rPr lang="en-GB" sz="2200" dirty="0">
                <a:solidFill>
                  <a:prstClr val="black"/>
                </a:solidFill>
                <a:latin typeface="Comic Sans MS" panose="030F0702030302020204" pitchFamily="66" charset="0"/>
              </a:rPr>
              <a:t>S-</a:t>
            </a:r>
            <a:r>
              <a:rPr lang="ru-RU" sz="22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рибосоми</a:t>
            </a:r>
            <a:r>
              <a:rPr lang="ru-RU" sz="2200" dirty="0">
                <a:solidFill>
                  <a:prstClr val="black"/>
                </a:solidFill>
                <a:latin typeface="Comic Sans MS" panose="030F0702030302020204" pitchFamily="66" charset="0"/>
              </a:rPr>
              <a:t> - </a:t>
            </a:r>
            <a:r>
              <a:rPr lang="ru-RU" sz="22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від</a:t>
            </a:r>
            <a:r>
              <a:rPr lang="ru-RU" sz="22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мРНК</a:t>
            </a:r>
            <a:r>
              <a:rPr lang="ru-RU" sz="2200" dirty="0">
                <a:solidFill>
                  <a:prstClr val="black"/>
                </a:solidFill>
                <a:latin typeface="Comic Sans MS" panose="030F0702030302020204" pitchFamily="66" charset="0"/>
              </a:rPr>
              <a:t>.</a:t>
            </a:r>
          </a:p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en-GB" sz="2200" dirty="0">
                <a:solidFill>
                  <a:prstClr val="black"/>
                </a:solidFill>
                <a:latin typeface="Comic Sans MS" panose="030F0702030302020204" pitchFamily="66" charset="0"/>
              </a:rPr>
              <a:t>RF-1 </a:t>
            </a:r>
            <a:r>
              <a:rPr lang="ru-RU" sz="22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впізнає</a:t>
            </a:r>
            <a:r>
              <a:rPr lang="ru-RU" sz="2200" dirty="0">
                <a:solidFill>
                  <a:prstClr val="black"/>
                </a:solidFill>
                <a:latin typeface="Comic Sans MS" panose="030F0702030302020204" pitchFamily="66" charset="0"/>
              </a:rPr>
              <a:t> в А-</a:t>
            </a:r>
            <a:r>
              <a:rPr lang="ru-RU" sz="22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ділянці</a:t>
            </a:r>
            <a:r>
              <a:rPr lang="ru-RU" sz="2200" dirty="0">
                <a:solidFill>
                  <a:prstClr val="black"/>
                </a:solidFill>
                <a:latin typeface="Comic Sans MS" panose="030F0702030302020204" pitchFamily="66" charset="0"/>
              </a:rPr>
              <a:t> кодон </a:t>
            </a:r>
            <a:r>
              <a:rPr lang="en-GB" sz="2200" dirty="0">
                <a:solidFill>
                  <a:prstClr val="black"/>
                </a:solidFill>
                <a:latin typeface="Comic Sans MS" panose="030F0702030302020204" pitchFamily="66" charset="0"/>
              </a:rPr>
              <a:t>UAA </a:t>
            </a:r>
            <a:r>
              <a:rPr lang="ru-RU" sz="22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або</a:t>
            </a:r>
            <a:r>
              <a:rPr lang="ru-RU" sz="22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en-GB" sz="2200" dirty="0">
                <a:solidFill>
                  <a:prstClr val="black"/>
                </a:solidFill>
                <a:latin typeface="Comic Sans MS" panose="030F0702030302020204" pitchFamily="66" charset="0"/>
              </a:rPr>
              <a:t>UAG; RF-2 </a:t>
            </a:r>
            <a:r>
              <a:rPr lang="ru-RU" sz="2200" dirty="0">
                <a:solidFill>
                  <a:prstClr val="black"/>
                </a:solidFill>
                <a:latin typeface="Comic Sans MS" panose="030F0702030302020204" pitchFamily="66" charset="0"/>
              </a:rPr>
              <a:t>- в тому </a:t>
            </a:r>
            <a:r>
              <a:rPr lang="ru-RU" sz="22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випадку</a:t>
            </a:r>
            <a:r>
              <a:rPr lang="ru-RU" sz="2200" dirty="0">
                <a:solidFill>
                  <a:prstClr val="black"/>
                </a:solidFill>
                <a:latin typeface="Comic Sans MS" panose="030F0702030302020204" pitchFamily="66" charset="0"/>
              </a:rPr>
              <a:t>, коли в А-</a:t>
            </a:r>
            <a:r>
              <a:rPr lang="ru-RU" sz="22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ділянці</a:t>
            </a:r>
            <a:r>
              <a:rPr lang="ru-RU" sz="2200" dirty="0">
                <a:solidFill>
                  <a:prstClr val="black"/>
                </a:solidFill>
                <a:latin typeface="Comic Sans MS" panose="030F0702030302020204" pitchFamily="66" charset="0"/>
              </a:rPr>
              <a:t> - </a:t>
            </a:r>
            <a:r>
              <a:rPr lang="en-GB" sz="2200" dirty="0">
                <a:solidFill>
                  <a:prstClr val="black"/>
                </a:solidFill>
                <a:latin typeface="Comic Sans MS" panose="030F0702030302020204" pitchFamily="66" charset="0"/>
              </a:rPr>
              <a:t>UAA </a:t>
            </a:r>
            <a:r>
              <a:rPr lang="ru-RU" sz="22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або</a:t>
            </a:r>
            <a:r>
              <a:rPr lang="ru-RU" sz="22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en-GB" sz="2200" dirty="0">
                <a:solidFill>
                  <a:prstClr val="black"/>
                </a:solidFill>
                <a:latin typeface="Comic Sans MS" panose="030F0702030302020204" pitchFamily="66" charset="0"/>
              </a:rPr>
              <a:t>UGA;</a:t>
            </a:r>
            <a:r>
              <a:rPr lang="uk-UA" sz="22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en-GB" sz="2200" dirty="0">
                <a:solidFill>
                  <a:prstClr val="black"/>
                </a:solidFill>
                <a:latin typeface="Comic Sans MS" panose="030F0702030302020204" pitchFamily="66" charset="0"/>
              </a:rPr>
              <a:t>RF-3 </a:t>
            </a:r>
            <a:r>
              <a:rPr lang="ru-RU" sz="22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полегшує</a:t>
            </a:r>
            <a:r>
              <a:rPr lang="ru-RU" sz="2200" dirty="0">
                <a:solidFill>
                  <a:prstClr val="black"/>
                </a:solidFill>
                <a:latin typeface="Comic Sans MS" panose="030F0702030302020204" pitchFamily="66" charset="0"/>
              </a:rPr>
              <a:t> роботу </a:t>
            </a:r>
            <a:r>
              <a:rPr lang="ru-RU" sz="22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двох</a:t>
            </a:r>
            <a:r>
              <a:rPr lang="ru-RU" sz="22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інших</a:t>
            </a:r>
            <a:r>
              <a:rPr lang="ru-RU" sz="22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факторів</a:t>
            </a:r>
            <a:r>
              <a:rPr lang="ru-RU" sz="2200" dirty="0">
                <a:solidFill>
                  <a:prstClr val="black"/>
                </a:solidFill>
                <a:latin typeface="Comic Sans MS" panose="030F0702030302020204" pitchFamily="66" charset="0"/>
              </a:rPr>
              <a:t>. </a:t>
            </a:r>
          </a:p>
          <a:p>
            <a:pPr algn="ctr" fontAlgn="auto">
              <a:spcAft>
                <a:spcPts val="0"/>
              </a:spcAft>
              <a:defRPr/>
            </a:pPr>
            <a:endParaRPr lang="ru-RU" sz="2600" dirty="0">
              <a:solidFill>
                <a:schemeClr val="bg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659DD2-50B0-40E7-B767-E788D692C7A9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34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pic>
        <p:nvPicPr>
          <p:cNvPr id="10035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1" y="4005263"/>
            <a:ext cx="4968875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26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Заголовок 1"/>
          <p:cNvSpPr>
            <a:spLocks noGrp="1"/>
          </p:cNvSpPr>
          <p:nvPr>
            <p:ph type="title"/>
          </p:nvPr>
        </p:nvSpPr>
        <p:spPr>
          <a:xfrm>
            <a:off x="2208213" y="0"/>
            <a:ext cx="6489700" cy="922338"/>
          </a:xfrm>
        </p:spPr>
        <p:txBody>
          <a:bodyPr/>
          <a:lstStyle/>
          <a:p>
            <a:r>
              <a:rPr lang="uk-UA" altLang="uk-UA" sz="2800" b="1">
                <a:solidFill>
                  <a:srgbClr val="FF0000"/>
                </a:solidFill>
                <a:latin typeface="Comic Sans MS" panose="030F0702030302020204" pitchFamily="66" charset="0"/>
              </a:rPr>
              <a:t>РЕГУЛЯЦІЯ ЕКСПРЕСІЇ ГЕНІВ</a:t>
            </a:r>
            <a:endParaRPr lang="ru-RU" altLang="uk-UA" sz="2800" b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idx="1"/>
          </p:nvPr>
        </p:nvSpPr>
        <p:spPr>
          <a:xfrm>
            <a:off x="1847850" y="1196976"/>
            <a:ext cx="8604250" cy="5661025"/>
          </a:xfrm>
        </p:spPr>
        <p:txBody>
          <a:bodyPr rtlCol="0">
            <a:normAutofit/>
          </a:bodyPr>
          <a:lstStyle/>
          <a:p>
            <a:pPr marL="0" indent="0" fontAlgn="auto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uk-UA" sz="2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Регуляторні фактори.</a:t>
            </a:r>
          </a:p>
          <a:p>
            <a:pPr marL="457200" indent="-457200" fontAlgn="auto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uk-UA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Кількість копій гена</a:t>
            </a:r>
          </a:p>
          <a:p>
            <a:pPr marL="457200" indent="-457200" fontAlgn="auto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uk-UA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Ефективність транскрипції гена, обумовлена рівнем ініціації транскрипції </a:t>
            </a:r>
            <a:r>
              <a:rPr lang="uk-UA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РНК-полімеразою</a:t>
            </a:r>
            <a:r>
              <a:rPr lang="uk-UA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(активність промотору)</a:t>
            </a:r>
          </a:p>
          <a:p>
            <a:pPr marL="457200" indent="-457200" fontAlgn="auto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uk-UA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Стабільність </a:t>
            </a:r>
            <a:r>
              <a:rPr lang="uk-UA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мРНК</a:t>
            </a:r>
            <a:r>
              <a:rPr lang="uk-UA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(2-25 </a:t>
            </a:r>
            <a:r>
              <a:rPr lang="uk-UA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хв</a:t>
            </a:r>
            <a:r>
              <a:rPr lang="uk-UA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)</a:t>
            </a:r>
          </a:p>
          <a:p>
            <a:pPr marL="457200" indent="-457200" fontAlgn="auto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uk-UA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Ефективнісь</a:t>
            </a:r>
            <a:r>
              <a:rPr lang="uk-UA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трансляції </a:t>
            </a:r>
            <a:r>
              <a:rPr lang="uk-UA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мРНК</a:t>
            </a:r>
            <a:r>
              <a:rPr lang="uk-UA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у білок, обумовлена ефективністю ініціації (зв'язування з рибосомою) і факторами, що впливають на швидкість трансляції </a:t>
            </a:r>
          </a:p>
          <a:p>
            <a:pPr marL="0" indent="0" fontAlgn="auto">
              <a:lnSpc>
                <a:spcPct val="150000"/>
              </a:lnSpc>
              <a:spcAft>
                <a:spcPts val="0"/>
              </a:spcAft>
              <a:buNone/>
              <a:defRPr/>
            </a:pPr>
            <a:endParaRPr lang="uk-UA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 fontAlgn="auto">
              <a:lnSpc>
                <a:spcPct val="150000"/>
              </a:lnSpc>
              <a:spcAft>
                <a:spcPts val="0"/>
              </a:spcAft>
              <a:buNone/>
              <a:defRPr/>
            </a:pPr>
            <a:endParaRPr lang="uk-UA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6204EE-B422-4007-B286-FB7C4F7CC7CC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35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89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idx="1"/>
          </p:nvPr>
        </p:nvSpPr>
        <p:spPr>
          <a:xfrm>
            <a:off x="1703388" y="260350"/>
            <a:ext cx="8748712" cy="6597650"/>
          </a:xfrm>
        </p:spPr>
        <p:txBody>
          <a:bodyPr rtlCol="0">
            <a:normAutofit/>
          </a:bodyPr>
          <a:lstStyle/>
          <a:p>
            <a:pPr marL="0" indent="0" fontAlgn="auto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uk-UA" sz="2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Регуляторні фактори.</a:t>
            </a:r>
          </a:p>
          <a:p>
            <a:pPr marL="457200" indent="-457200" fontAlgn="auto">
              <a:lnSpc>
                <a:spcPct val="150000"/>
              </a:lnSpc>
              <a:spcAft>
                <a:spcPts val="0"/>
              </a:spcAft>
              <a:buFont typeface="+mj-lt"/>
              <a:buAutoNum type="arabicPeriod" startAt="5"/>
              <a:defRPr/>
            </a:pPr>
            <a:r>
              <a:rPr lang="uk-UA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Стабільність білка</a:t>
            </a:r>
          </a:p>
          <a:p>
            <a:pPr marL="457200" indent="-457200" fontAlgn="auto">
              <a:lnSpc>
                <a:spcPct val="150000"/>
              </a:lnSpc>
              <a:spcAft>
                <a:spcPts val="0"/>
              </a:spcAft>
              <a:buFont typeface="+mj-lt"/>
              <a:buAutoNum type="arabicPeriod" startAt="5"/>
              <a:defRPr/>
            </a:pPr>
            <a:r>
              <a:rPr lang="uk-UA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Посттрансляційні</a:t>
            </a:r>
            <a:r>
              <a:rPr lang="uk-UA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ефекти </a:t>
            </a:r>
          </a:p>
          <a:p>
            <a:pPr marL="0" indent="0" fontAlgn="auto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uk-UA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(</a:t>
            </a:r>
            <a:r>
              <a:rPr lang="uk-UA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фолдинг</a:t>
            </a:r>
            <a:r>
              <a:rPr lang="uk-UA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білків, </a:t>
            </a:r>
          </a:p>
          <a:p>
            <a:pPr marL="0" indent="0" fontAlgn="auto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uk-UA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фосфорилювання</a:t>
            </a:r>
            <a:r>
              <a:rPr lang="uk-UA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та ін.)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8C3C1A-4AEE-4D0A-B288-05BF6F618E62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36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pic>
        <p:nvPicPr>
          <p:cNvPr id="10240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65" t="13998" r="19008" b="2933"/>
          <a:stretch>
            <a:fillRect/>
          </a:stretch>
        </p:blipFill>
        <p:spPr bwMode="auto">
          <a:xfrm>
            <a:off x="6162676" y="981075"/>
            <a:ext cx="4143375" cy="528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786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idx="1"/>
          </p:nvPr>
        </p:nvSpPr>
        <p:spPr>
          <a:xfrm>
            <a:off x="1703388" y="260350"/>
            <a:ext cx="8748712" cy="6597650"/>
          </a:xfrm>
        </p:spPr>
        <p:txBody>
          <a:bodyPr rtlCol="0">
            <a:normAutofit lnSpcReduction="10000"/>
          </a:bodyPr>
          <a:lstStyle/>
          <a:p>
            <a:pPr marL="0" indent="0" algn="ctr" fontAlgn="auto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uk-UA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ОПЕРОНИ І РЕГУЛОНИ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1800" dirty="0">
                <a:solidFill>
                  <a:schemeClr val="bg1"/>
                </a:solidFill>
                <a:latin typeface="Comic Sans MS" panose="030F0702030302020204" pitchFamily="66" charset="0"/>
              </a:rPr>
              <a:t>E.coli – 4289 </a:t>
            </a:r>
            <a:r>
              <a:rPr lang="uk-UA" sz="1800" dirty="0">
                <a:solidFill>
                  <a:schemeClr val="bg1"/>
                </a:solidFill>
                <a:latin typeface="Comic Sans MS" panose="030F0702030302020204" pitchFamily="66" charset="0"/>
              </a:rPr>
              <a:t>генів</a:t>
            </a:r>
            <a:endParaRPr lang="en-US" sz="18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uk-UA" sz="1800" dirty="0">
                <a:solidFill>
                  <a:schemeClr val="bg1"/>
                </a:solidFill>
                <a:latin typeface="Comic Sans MS" panose="030F0702030302020204" pitchFamily="66" charset="0"/>
              </a:rPr>
              <a:t>- </a:t>
            </a:r>
            <a:r>
              <a:rPr lang="en-US" sz="1800" dirty="0">
                <a:solidFill>
                  <a:schemeClr val="bg1"/>
                </a:solidFill>
                <a:latin typeface="Comic Sans MS" panose="030F0702030302020204" pitchFamily="66" charset="0"/>
              </a:rPr>
              <a:t>578</a:t>
            </a:r>
            <a:r>
              <a:rPr lang="uk-UA" sz="18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uk-UA" sz="1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оперонів</a:t>
            </a:r>
            <a:endParaRPr lang="uk-UA" sz="18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uk-UA" sz="24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uk-UA" sz="24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uk-UA" sz="24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uk-UA" sz="24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uk-UA" sz="2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1) Структура </a:t>
            </a:r>
            <a:r>
              <a:rPr lang="en-US" sz="2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lac </a:t>
            </a:r>
            <a:r>
              <a:rPr lang="uk-UA" sz="2400" b="1" dirty="0" err="1">
                <a:solidFill>
                  <a:srgbClr val="00B050"/>
                </a:solidFill>
                <a:latin typeface="Comic Sans MS" panose="030F0702030302020204" pitchFamily="66" charset="0"/>
              </a:rPr>
              <a:t>оперону</a:t>
            </a:r>
            <a:r>
              <a:rPr lang="uk-UA" sz="2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 (</a:t>
            </a:r>
            <a:r>
              <a:rPr lang="uk-UA" sz="2400" b="1" dirty="0" err="1">
                <a:solidFill>
                  <a:srgbClr val="00B050"/>
                </a:solidFill>
                <a:latin typeface="Comic Sans MS" panose="030F0702030302020204" pitchFamily="66" charset="0"/>
              </a:rPr>
              <a:t>лактозний</a:t>
            </a:r>
            <a:r>
              <a:rPr lang="uk-UA" sz="2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uk-UA" sz="2400" b="1" dirty="0" err="1">
                <a:solidFill>
                  <a:srgbClr val="00B050"/>
                </a:solidFill>
                <a:latin typeface="Comic Sans MS" panose="030F0702030302020204" pitchFamily="66" charset="0"/>
              </a:rPr>
              <a:t>оперон</a:t>
            </a:r>
            <a:r>
              <a:rPr lang="uk-UA" sz="2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)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24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lacZ</a:t>
            </a:r>
            <a:r>
              <a:rPr lang="en-US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- </a:t>
            </a:r>
            <a:r>
              <a:rPr lang="el-GR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β</a:t>
            </a:r>
            <a:r>
              <a:rPr lang="en-US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-</a:t>
            </a:r>
            <a:r>
              <a:rPr lang="uk-UA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галактозидаза</a:t>
            </a:r>
            <a:r>
              <a:rPr lang="uk-UA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(розщепляє дисахарид лактозу на глюкозу і галактозу)</a:t>
            </a:r>
            <a:endParaRPr lang="en-US" sz="2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24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lacY</a:t>
            </a:r>
            <a:r>
              <a:rPr lang="uk-UA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 – </a:t>
            </a:r>
            <a:r>
              <a:rPr lang="uk-UA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пермеаза</a:t>
            </a:r>
            <a:r>
              <a:rPr lang="uk-UA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(транспорт лактози у клітину)</a:t>
            </a:r>
            <a:endParaRPr lang="en-US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24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lacA</a:t>
            </a:r>
            <a:r>
              <a:rPr lang="uk-UA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 – </a:t>
            </a:r>
            <a:r>
              <a:rPr lang="uk-UA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тіогалактозид</a:t>
            </a:r>
            <a:r>
              <a:rPr lang="uk-UA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uk-UA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трансацетилаза</a:t>
            </a:r>
            <a:r>
              <a:rPr lang="uk-UA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(переносить </a:t>
            </a:r>
            <a:r>
              <a:rPr lang="uk-UA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ацетильну</a:t>
            </a:r>
            <a:r>
              <a:rPr lang="uk-UA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групу)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lac</a:t>
            </a:r>
            <a:r>
              <a:rPr lang="uk-UA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І – </a:t>
            </a:r>
            <a:r>
              <a:rPr lang="uk-UA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білок-репресор</a:t>
            </a:r>
            <a:endParaRPr lang="uk-UA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uk-UA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Промотор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uk-UA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Оператор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9EBE90-5294-4CD5-A75B-F6A664E0A6C0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37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pic>
        <p:nvPicPr>
          <p:cNvPr id="10342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975" y="765175"/>
            <a:ext cx="4789488" cy="215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724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16C84E-B43A-4C17-8E4E-7D3238BBACAA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38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pic>
        <p:nvPicPr>
          <p:cNvPr id="10445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32175" y="404813"/>
            <a:ext cx="5391150" cy="1333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52" name="TextBox 1"/>
          <p:cNvSpPr txBox="1">
            <a:spLocks noChangeArrowheads="1"/>
          </p:cNvSpPr>
          <p:nvPr/>
        </p:nvSpPr>
        <p:spPr bwMode="auto">
          <a:xfrm>
            <a:off x="1847851" y="2133601"/>
            <a:ext cx="9001125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altLang="uk-UA" sz="2400">
                <a:solidFill>
                  <a:prstClr val="black"/>
                </a:solidFill>
                <a:latin typeface="Comic Sans MS" panose="030F0702030302020204" pitchFamily="66" charset="0"/>
              </a:rPr>
              <a:t>Послідовності промотора і оператора перекриваються.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altLang="uk-UA" sz="2400">
                <a:solidFill>
                  <a:prstClr val="black"/>
                </a:solidFill>
                <a:latin typeface="Comic Sans MS" panose="030F0702030302020204" pitchFamily="66" charset="0"/>
              </a:rPr>
              <a:t>Зв'язування білка-репресора з оператором блокує зв'язування РНК-полімерази з промотором – транскрипцію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altLang="uk-UA" sz="240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altLang="uk-UA" sz="2400" u="sng">
                <a:solidFill>
                  <a:prstClr val="black"/>
                </a:solidFill>
                <a:latin typeface="Comic Sans MS" panose="030F0702030302020204" pitchFamily="66" charset="0"/>
              </a:rPr>
              <a:t>Лактоза + білок-репресор </a:t>
            </a:r>
            <a:r>
              <a:rPr lang="uk-UA" altLang="uk-UA" sz="2400">
                <a:solidFill>
                  <a:prstClr val="black"/>
                </a:solidFill>
                <a:latin typeface="Comic Sans MS" panose="030F0702030302020204" pitchFamily="66" charset="0"/>
              </a:rPr>
              <a:t>– зміна конформації репресору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altLang="uk-UA" sz="2400">
                <a:solidFill>
                  <a:prstClr val="black"/>
                </a:solidFill>
                <a:latin typeface="Comic Sans MS" panose="030F0702030302020204" pitchFamily="66" charset="0"/>
              </a:rPr>
              <a:t>Оператор «-» білок-репресор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altLang="uk-UA" sz="2400">
                <a:solidFill>
                  <a:prstClr val="black"/>
                </a:solidFill>
                <a:latin typeface="Comic Sans MS" panose="030F0702030302020204" pitchFamily="66" charset="0"/>
              </a:rPr>
              <a:t>Промотор + РНК-полімераза = транскрипція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altLang="uk-UA" sz="240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endParaRPr lang="ru-RU" altLang="uk-UA" sz="240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2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0E4221-64A4-48E1-802B-9864A049B403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39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pic>
        <p:nvPicPr>
          <p:cNvPr id="1054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97264" y="514350"/>
            <a:ext cx="5534025" cy="5372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76" name="TextBox 1"/>
          <p:cNvSpPr txBox="1">
            <a:spLocks noChangeArrowheads="1"/>
          </p:cNvSpPr>
          <p:nvPr/>
        </p:nvSpPr>
        <p:spPr bwMode="auto">
          <a:xfrm>
            <a:off x="3071814" y="5899151"/>
            <a:ext cx="6651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altLang="uk-UA" sz="2400">
                <a:solidFill>
                  <a:prstClr val="black"/>
                </a:solidFill>
                <a:latin typeface="Comic Sans MS" panose="030F0702030302020204" pitchFamily="66" charset="0"/>
              </a:rPr>
              <a:t>Позитивна регуляція експресії </a:t>
            </a:r>
            <a:r>
              <a:rPr lang="en-US" altLang="uk-UA" sz="2400">
                <a:solidFill>
                  <a:prstClr val="black"/>
                </a:solidFill>
                <a:latin typeface="Comic Sans MS" panose="030F0702030302020204" pitchFamily="66" charset="0"/>
              </a:rPr>
              <a:t>lac</a:t>
            </a:r>
            <a:r>
              <a:rPr lang="uk-UA" altLang="uk-UA" sz="2400">
                <a:solidFill>
                  <a:prstClr val="black"/>
                </a:solidFill>
                <a:latin typeface="Comic Sans MS" panose="030F0702030302020204" pitchFamily="66" charset="0"/>
              </a:rPr>
              <a:t> оперону </a:t>
            </a:r>
            <a:endParaRPr lang="ru-RU" altLang="uk-UA" sz="240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0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Заголовок 2"/>
          <p:cNvSpPr>
            <a:spLocks noGrp="1"/>
          </p:cNvSpPr>
          <p:nvPr>
            <p:ph type="title"/>
          </p:nvPr>
        </p:nvSpPr>
        <p:spPr>
          <a:xfrm>
            <a:off x="1562101" y="-85725"/>
            <a:ext cx="4691063" cy="796925"/>
          </a:xfrm>
        </p:spPr>
        <p:txBody>
          <a:bodyPr/>
          <a:lstStyle/>
          <a:p>
            <a:r>
              <a:rPr lang="uk-UA" altLang="uk-UA" sz="2800" b="1">
                <a:solidFill>
                  <a:srgbClr val="00B050"/>
                </a:solidFill>
                <a:latin typeface="Comic Sans MS" panose="030F0702030302020204" pitchFamily="66" charset="0"/>
              </a:rPr>
              <a:t>ДНК-геліказа</a:t>
            </a:r>
            <a:endParaRPr lang="ru-RU" altLang="uk-UA" sz="2800" b="1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963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036176" y="53976"/>
            <a:ext cx="593725" cy="773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6" name="TextBox 3"/>
          <p:cNvSpPr txBox="1">
            <a:spLocks noChangeArrowheads="1"/>
          </p:cNvSpPr>
          <p:nvPr/>
        </p:nvSpPr>
        <p:spPr bwMode="auto">
          <a:xfrm>
            <a:off x="4511676" y="765176"/>
            <a:ext cx="61182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altLang="uk-UA" sz="2400" b="1">
                <a:solidFill>
                  <a:srgbClr val="000099"/>
                </a:solidFill>
                <a:latin typeface="Comic Sans MS" panose="030F0702030302020204" pitchFamily="66" charset="0"/>
              </a:rPr>
              <a:t>Роль і функція ДНК- геліказ: </a:t>
            </a:r>
            <a:r>
              <a:rPr lang="uk-UA" altLang="uk-UA" sz="2400" b="1">
                <a:solidFill>
                  <a:prstClr val="black"/>
                </a:solidFill>
                <a:latin typeface="Comic Sans MS" panose="030F0702030302020204" pitchFamily="66" charset="0"/>
              </a:rPr>
              <a:t>розкручування подвійної спіралі ДНК для формування одноланцюгової ДНК для реплікації, транскрипції і рекомбінації.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altLang="uk-UA" sz="2400" b="1">
                <a:solidFill>
                  <a:prstClr val="black"/>
                </a:solidFill>
                <a:latin typeface="Comic Sans MS" panose="030F0702030302020204" pitchFamily="66" charset="0"/>
              </a:rPr>
              <a:t>Конвертує </a:t>
            </a:r>
            <a:r>
              <a:rPr lang="uk-UA" altLang="uk-UA" sz="2400" b="1" u="sng">
                <a:solidFill>
                  <a:prstClr val="black"/>
                </a:solidFill>
                <a:latin typeface="Comic Sans MS" panose="030F0702030302020204" pitchFamily="66" charset="0"/>
              </a:rPr>
              <a:t>хімічну </a:t>
            </a:r>
            <a:r>
              <a:rPr lang="uk-UA" altLang="uk-UA" sz="2400" b="1">
                <a:solidFill>
                  <a:prstClr val="black"/>
                </a:solidFill>
                <a:latin typeface="Comic Sans MS" panose="030F0702030302020204" pitchFamily="66" charset="0"/>
              </a:rPr>
              <a:t>енергію </a:t>
            </a:r>
            <a:r>
              <a:rPr lang="uk-UA" altLang="uk-UA" sz="2400" b="1" u="sng">
                <a:solidFill>
                  <a:prstClr val="black"/>
                </a:solidFill>
                <a:latin typeface="Comic Sans MS" panose="030F0702030302020204" pitchFamily="66" charset="0"/>
              </a:rPr>
              <a:t>в механічну</a:t>
            </a:r>
            <a:r>
              <a:rPr lang="uk-UA" altLang="uk-UA" sz="2400">
                <a:solidFill>
                  <a:prstClr val="black"/>
                </a:solidFill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6963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3" y="827088"/>
            <a:ext cx="1943100" cy="217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11375" y="3829051"/>
            <a:ext cx="8161338" cy="2898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ru-RU" sz="2400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Бактерії</a:t>
            </a:r>
            <a:r>
              <a:rPr lang="ru-RU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ru-RU" sz="2400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мають</a:t>
            </a:r>
            <a:r>
              <a:rPr lang="ru-RU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ru-RU" sz="2400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дві</a:t>
            </a:r>
            <a:r>
              <a:rPr lang="ru-RU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ru-RU" sz="2400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гелікази</a:t>
            </a:r>
            <a:r>
              <a:rPr lang="ru-RU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: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sz="2400" b="1" dirty="0" err="1">
                <a:solidFill>
                  <a:srgbClr val="000099"/>
                </a:solidFill>
                <a:latin typeface="Comic Sans MS" panose="030F0702030302020204" pitchFamily="66" charset="0"/>
              </a:rPr>
              <a:t>геліказа</a:t>
            </a:r>
            <a:r>
              <a:rPr lang="ru-RU" sz="2400" b="1" dirty="0">
                <a:solidFill>
                  <a:srgbClr val="000099"/>
                </a:solidFill>
                <a:latin typeface="Comic Sans MS" panose="030F0702030302020204" pitchFamily="66" charset="0"/>
              </a:rPr>
              <a:t> </a:t>
            </a:r>
            <a:r>
              <a:rPr lang="ru-RU" sz="2400" b="1" dirty="0" err="1">
                <a:solidFill>
                  <a:srgbClr val="000099"/>
                </a:solidFill>
                <a:latin typeface="Comic Sans MS" panose="030F0702030302020204" pitchFamily="66" charset="0"/>
              </a:rPr>
              <a:t>Rep</a:t>
            </a:r>
            <a:r>
              <a:rPr lang="ru-RU" sz="2400" b="1" dirty="0">
                <a:solidFill>
                  <a:srgbClr val="000099"/>
                </a:solidFill>
                <a:latin typeface="Comic Sans MS" panose="030F0702030302020204" pitchFamily="66" charset="0"/>
              </a:rPr>
              <a:t> 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sz="2400" b="1" dirty="0" err="1">
                <a:solidFill>
                  <a:srgbClr val="000099"/>
                </a:solidFill>
                <a:latin typeface="Comic Sans MS" panose="030F0702030302020204" pitchFamily="66" charset="0"/>
              </a:rPr>
              <a:t>геліказа</a:t>
            </a:r>
            <a:r>
              <a:rPr lang="ru-RU" sz="2400" b="1" dirty="0">
                <a:solidFill>
                  <a:srgbClr val="000099"/>
                </a:solidFill>
                <a:latin typeface="Comic Sans MS" panose="030F0702030302020204" pitchFamily="66" charset="0"/>
              </a:rPr>
              <a:t> </a:t>
            </a:r>
            <a:r>
              <a:rPr lang="ru-RU" sz="2400" b="1" dirty="0" err="1">
                <a:solidFill>
                  <a:srgbClr val="000099"/>
                </a:solidFill>
                <a:latin typeface="Comic Sans MS" panose="030F0702030302020204" pitchFamily="66" charset="0"/>
              </a:rPr>
              <a:t>DnaB</a:t>
            </a:r>
            <a:r>
              <a:rPr lang="ru-RU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. </a:t>
            </a:r>
          </a:p>
          <a:p>
            <a:pPr>
              <a:spcBef>
                <a:spcPct val="20000"/>
              </a:spcBef>
              <a:defRPr/>
            </a:pPr>
            <a:r>
              <a:rPr lang="ru-RU" sz="2400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Вважають</a:t>
            </a:r>
            <a:r>
              <a:rPr lang="ru-RU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, </a:t>
            </a:r>
            <a:r>
              <a:rPr lang="ru-RU" sz="2400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що</a:t>
            </a:r>
            <a:r>
              <a:rPr lang="ru-RU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ru-RU" sz="2400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геліказа</a:t>
            </a:r>
            <a:r>
              <a:rPr lang="ru-RU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, </a:t>
            </a:r>
            <a:r>
              <a:rPr lang="ru-RU" sz="2400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використовуючи</a:t>
            </a:r>
            <a:r>
              <a:rPr lang="ru-RU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ru-RU" sz="2400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гідроліз</a:t>
            </a:r>
            <a:r>
              <a:rPr lang="ru-RU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 АТР для </a:t>
            </a:r>
            <a:r>
              <a:rPr lang="ru-RU" sz="2400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руху</a:t>
            </a:r>
            <a:r>
              <a:rPr lang="ru-RU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, </a:t>
            </a:r>
            <a:r>
              <a:rPr lang="ru-RU" sz="2400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рухається</a:t>
            </a:r>
            <a:r>
              <a:rPr lang="ru-RU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 в одному </a:t>
            </a:r>
            <a:r>
              <a:rPr lang="ru-RU" sz="2400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напрямку</a:t>
            </a:r>
            <a:r>
              <a:rPr lang="ru-RU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 по 1 </a:t>
            </a:r>
            <a:r>
              <a:rPr lang="ru-RU" sz="2400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ланцюгу</a:t>
            </a:r>
            <a:r>
              <a:rPr lang="ru-RU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 ДНК і </a:t>
            </a:r>
            <a:r>
              <a:rPr lang="ru-RU" sz="2400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розплітає</a:t>
            </a:r>
            <a:r>
              <a:rPr lang="ru-RU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 перед собою </a:t>
            </a:r>
            <a:r>
              <a:rPr lang="ru-RU" sz="2400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подвійну</a:t>
            </a:r>
            <a:r>
              <a:rPr lang="ru-RU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ru-RU" sz="2400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спіраль</a:t>
            </a:r>
            <a:r>
              <a:rPr lang="ru-RU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. 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41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idx="1"/>
          </p:nvPr>
        </p:nvSpPr>
        <p:spPr>
          <a:xfrm>
            <a:off x="1992314" y="188913"/>
            <a:ext cx="8567737" cy="6553200"/>
          </a:xfrm>
        </p:spPr>
        <p:txBody>
          <a:bodyPr rtlCol="0">
            <a:normAutofit fontScale="92500" lnSpcReduction="10000"/>
          </a:bodyPr>
          <a:lstStyle/>
          <a:p>
            <a:pPr marL="0" indent="0" fontAlgn="auto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ІНДУКЦІЯ ТА РЕПРЕСІЯ – РЕГУЛЯТОРНІ БІЛКИ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LacI</a:t>
            </a:r>
            <a:r>
              <a:rPr lang="en-US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–</a:t>
            </a:r>
            <a:r>
              <a:rPr lang="uk-UA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білок</a:t>
            </a:r>
            <a:r>
              <a:rPr lang="en-US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-</a:t>
            </a:r>
            <a:r>
              <a:rPr lang="uk-UA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репресор</a:t>
            </a:r>
            <a:r>
              <a:rPr lang="uk-UA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lac-</a:t>
            </a:r>
            <a:r>
              <a:rPr lang="uk-UA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оперону</a:t>
            </a:r>
            <a:endParaRPr lang="uk-UA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uk-UA" sz="2400" b="1" dirty="0" err="1">
                <a:solidFill>
                  <a:srgbClr val="00B050"/>
                </a:solidFill>
                <a:latin typeface="Comic Sans MS" panose="030F0702030302020204" pitchFamily="66" charset="0"/>
              </a:rPr>
              <a:t>Катаболітна</a:t>
            </a:r>
            <a:r>
              <a:rPr lang="uk-UA" sz="2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 репресія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uk-UA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Глюкоза + лактоза </a:t>
            </a:r>
            <a:r>
              <a:rPr lang="uk-UA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–джерела</a:t>
            </a:r>
            <a:r>
              <a:rPr lang="uk-UA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вуглеводнів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uk-UA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Глюкоза використовується в 1шу чергу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uk-UA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Глюкоза «+» , </a:t>
            </a:r>
            <a:r>
              <a:rPr lang="en-US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lac-</a:t>
            </a:r>
            <a:r>
              <a:rPr lang="uk-UA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оперон</a:t>
            </a:r>
            <a:r>
              <a:rPr lang="uk-UA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– не транскрибується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uk-UA" sz="2400" u="sng" dirty="0">
                <a:solidFill>
                  <a:schemeClr val="bg1"/>
                </a:solidFill>
                <a:latin typeface="Comic Sans MS" panose="030F0702030302020204" pitchFamily="66" charset="0"/>
              </a:rPr>
              <a:t>Молекулярна основа </a:t>
            </a:r>
            <a:r>
              <a:rPr lang="uk-UA" sz="2400" u="sng" dirty="0" err="1">
                <a:solidFill>
                  <a:schemeClr val="bg1"/>
                </a:solidFill>
                <a:latin typeface="Comic Sans MS" panose="030F0702030302020204" pitchFamily="66" charset="0"/>
              </a:rPr>
              <a:t>катаболітної</a:t>
            </a:r>
            <a:r>
              <a:rPr lang="uk-UA" sz="2400" u="sng" dirty="0">
                <a:solidFill>
                  <a:schemeClr val="bg1"/>
                </a:solidFill>
                <a:latin typeface="Comic Sans MS" panose="030F0702030302020204" pitchFamily="66" charset="0"/>
              </a:rPr>
              <a:t> репресії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uk-UA" sz="2400" dirty="0">
                <a:solidFill>
                  <a:srgbClr val="FFFF00"/>
                </a:solidFill>
                <a:latin typeface="Comic Sans MS" panose="030F0702030302020204" pitchFamily="66" charset="0"/>
              </a:rPr>
              <a:t>Глюкоза «+» :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uk-UA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АТФ зростає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uk-UA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цАМФ</a:t>
            </a:r>
            <a:r>
              <a:rPr lang="uk-UA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падає у </a:t>
            </a:r>
            <a:r>
              <a:rPr lang="uk-UA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рез-ті</a:t>
            </a:r>
            <a:r>
              <a:rPr lang="uk-UA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активації </a:t>
            </a:r>
            <a:r>
              <a:rPr lang="uk-UA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цАМФ</a:t>
            </a:r>
            <a:r>
              <a:rPr lang="uk-UA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uk-UA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фосфодиестерази</a:t>
            </a:r>
            <a:endParaRPr lang="uk-UA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uk-UA" sz="2400" dirty="0">
                <a:solidFill>
                  <a:srgbClr val="FFFF00"/>
                </a:solidFill>
                <a:latin typeface="Comic Sans MS" panose="030F0702030302020204" pitchFamily="66" charset="0"/>
              </a:rPr>
              <a:t>Глюкоза «-» :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uk-UA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цАМФ</a:t>
            </a:r>
            <a:r>
              <a:rPr lang="uk-UA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зростає у результаті активації </a:t>
            </a:r>
            <a:r>
              <a:rPr lang="uk-UA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аденілат</a:t>
            </a:r>
            <a:r>
              <a:rPr lang="uk-UA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uk-UA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циклази</a:t>
            </a:r>
            <a:endParaRPr lang="uk-UA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 fontAlgn="auto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uk-UA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цАМФ</a:t>
            </a:r>
            <a:r>
              <a:rPr lang="uk-UA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+ рецепторний білок </a:t>
            </a:r>
            <a:r>
              <a:rPr lang="uk-UA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цАМФ</a:t>
            </a:r>
            <a:r>
              <a:rPr lang="uk-UA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(</a:t>
            </a:r>
            <a:r>
              <a:rPr lang="en-US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CRP</a:t>
            </a:r>
            <a:r>
              <a:rPr lang="uk-UA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) </a:t>
            </a:r>
            <a:r>
              <a:rPr lang="en-US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–</a:t>
            </a:r>
          </a:p>
          <a:p>
            <a:pPr marL="0" indent="0" fontAlgn="auto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uk-UA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Активація </a:t>
            </a:r>
            <a:r>
              <a:rPr lang="en-US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lac-</a:t>
            </a:r>
            <a:r>
              <a:rPr lang="uk-UA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оперону</a:t>
            </a:r>
            <a:r>
              <a:rPr lang="uk-UA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;</a:t>
            </a:r>
          </a:p>
          <a:p>
            <a:pPr marL="0" indent="0" fontAlgn="auto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uk-UA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цАМФ</a:t>
            </a:r>
            <a:r>
              <a:rPr lang="uk-UA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мало – немає </a:t>
            </a:r>
            <a:r>
              <a:rPr lang="uk-UA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експерсії</a:t>
            </a:r>
            <a:r>
              <a:rPr lang="uk-UA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генів </a:t>
            </a:r>
            <a:r>
              <a:rPr lang="en-US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lac-</a:t>
            </a:r>
            <a:r>
              <a:rPr lang="uk-UA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оперону</a:t>
            </a:r>
            <a:endParaRPr lang="uk-UA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8B359B-67F2-4DDE-9552-3E4D99319B12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40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88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Текст 2"/>
          <p:cNvSpPr>
            <a:spLocks noGrp="1"/>
          </p:cNvSpPr>
          <p:nvPr>
            <p:ph idx="1"/>
          </p:nvPr>
        </p:nvSpPr>
        <p:spPr>
          <a:xfrm>
            <a:off x="1992314" y="188913"/>
            <a:ext cx="8315325" cy="6164262"/>
          </a:xfrm>
        </p:spPr>
        <p:txBody>
          <a:bodyPr/>
          <a:lstStyle/>
          <a:p>
            <a:pPr marL="0" indent="0">
              <a:buNone/>
            </a:pPr>
            <a:r>
              <a:rPr lang="uk-UA" altLang="uk-UA" sz="2400">
                <a:solidFill>
                  <a:schemeClr val="bg1"/>
                </a:solidFill>
                <a:latin typeface="Comic Sans MS" panose="030F0702030302020204" pitchFamily="66" charset="0"/>
              </a:rPr>
              <a:t>(цАМФ +</a:t>
            </a:r>
            <a:r>
              <a:rPr lang="en-US" altLang="uk-UA" sz="2400">
                <a:solidFill>
                  <a:schemeClr val="bg1"/>
                </a:solidFill>
                <a:latin typeface="Comic Sans MS" panose="030F0702030302020204" pitchFamily="66" charset="0"/>
              </a:rPr>
              <a:t>CRP</a:t>
            </a:r>
            <a:r>
              <a:rPr lang="uk-UA" altLang="uk-UA" sz="2400">
                <a:solidFill>
                  <a:schemeClr val="bg1"/>
                </a:solidFill>
                <a:latin typeface="Comic Sans MS" panose="030F0702030302020204" pitchFamily="66" charset="0"/>
              </a:rPr>
              <a:t>) + ДНК (-72 до -52 </a:t>
            </a:r>
            <a:r>
              <a:rPr lang="en-US" altLang="uk-UA" sz="2400">
                <a:solidFill>
                  <a:schemeClr val="bg1"/>
                </a:solidFill>
                <a:latin typeface="Comic Sans MS" panose="030F0702030302020204" pitchFamily="66" charset="0"/>
              </a:rPr>
              <a:t>upstream </a:t>
            </a:r>
            <a:r>
              <a:rPr lang="uk-UA" altLang="uk-UA" sz="2400">
                <a:solidFill>
                  <a:schemeClr val="bg1"/>
                </a:solidFill>
                <a:latin typeface="Comic Sans MS" panose="030F0702030302020204" pitchFamily="66" charset="0"/>
              </a:rPr>
              <a:t>промотору)</a:t>
            </a:r>
          </a:p>
          <a:p>
            <a:pPr marL="0" indent="0">
              <a:buNone/>
            </a:pPr>
            <a:r>
              <a:rPr lang="uk-UA" altLang="uk-UA" sz="2400">
                <a:solidFill>
                  <a:schemeClr val="bg1"/>
                </a:solidFill>
                <a:latin typeface="Comic Sans MS" panose="030F0702030302020204" pitchFamily="66" charset="0"/>
              </a:rPr>
              <a:t>(цАМФ +</a:t>
            </a:r>
            <a:r>
              <a:rPr lang="en-US" altLang="uk-UA" sz="2400">
                <a:solidFill>
                  <a:schemeClr val="bg1"/>
                </a:solidFill>
                <a:latin typeface="Comic Sans MS" panose="030F0702030302020204" pitchFamily="66" charset="0"/>
              </a:rPr>
              <a:t>CRP</a:t>
            </a:r>
            <a:r>
              <a:rPr lang="uk-UA" altLang="uk-UA" sz="2400">
                <a:solidFill>
                  <a:schemeClr val="bg1"/>
                </a:solidFill>
                <a:latin typeface="Comic Sans MS" panose="030F0702030302020204" pitchFamily="66" charset="0"/>
              </a:rPr>
              <a:t>) + (РНК-полімераза + промотор)</a:t>
            </a:r>
          </a:p>
          <a:p>
            <a:pPr marL="0" indent="0">
              <a:buNone/>
            </a:pPr>
            <a:r>
              <a:rPr lang="uk-UA" altLang="uk-UA" sz="2400">
                <a:solidFill>
                  <a:schemeClr val="bg1"/>
                </a:solidFill>
                <a:latin typeface="Comic Sans MS" panose="030F0702030302020204" pitchFamily="66" charset="0"/>
              </a:rPr>
              <a:t>(цАМФ +</a:t>
            </a:r>
            <a:r>
              <a:rPr lang="en-US" altLang="uk-UA" sz="2400">
                <a:solidFill>
                  <a:schemeClr val="bg1"/>
                </a:solidFill>
                <a:latin typeface="Comic Sans MS" panose="030F0702030302020204" pitchFamily="66" charset="0"/>
              </a:rPr>
              <a:t>CRP</a:t>
            </a:r>
            <a:r>
              <a:rPr lang="uk-UA" altLang="uk-UA" sz="2400">
                <a:solidFill>
                  <a:schemeClr val="bg1"/>
                </a:solidFill>
                <a:latin typeface="Comic Sans MS" panose="030F0702030302020204" pitchFamily="66" charset="0"/>
              </a:rPr>
              <a:t>) «-», зв’язок (РНК-полімераза + промотор) слабкий</a:t>
            </a:r>
          </a:p>
          <a:p>
            <a:pPr marL="0" indent="0">
              <a:buNone/>
            </a:pPr>
            <a:r>
              <a:rPr lang="en-US" altLang="uk-UA" sz="2400">
                <a:solidFill>
                  <a:schemeClr val="bg1"/>
                </a:solidFill>
                <a:latin typeface="Comic Sans MS" panose="030F0702030302020204" pitchFamily="66" charset="0"/>
              </a:rPr>
              <a:t>CRP</a:t>
            </a:r>
            <a:r>
              <a:rPr lang="uk-UA" altLang="uk-UA" sz="2400">
                <a:solidFill>
                  <a:schemeClr val="bg1"/>
                </a:solidFill>
                <a:latin typeface="Comic Sans MS" panose="030F0702030302020204" pitchFamily="66" charset="0"/>
              </a:rPr>
              <a:t> – активатор цАМФ </a:t>
            </a:r>
          </a:p>
          <a:p>
            <a:pPr marL="0" indent="0">
              <a:buNone/>
            </a:pPr>
            <a:r>
              <a:rPr lang="en-US" altLang="uk-UA" sz="2400">
                <a:solidFill>
                  <a:schemeClr val="bg1"/>
                </a:solidFill>
                <a:latin typeface="Comic Sans MS" panose="030F0702030302020204" pitchFamily="66" charset="0"/>
              </a:rPr>
              <a:t>CRP</a:t>
            </a:r>
            <a:r>
              <a:rPr lang="uk-UA" altLang="uk-UA" sz="2400">
                <a:solidFill>
                  <a:schemeClr val="bg1"/>
                </a:solidFill>
                <a:latin typeface="Comic Sans MS" panose="030F0702030302020204" pitchFamily="66" charset="0"/>
              </a:rPr>
              <a:t> = </a:t>
            </a:r>
            <a:r>
              <a:rPr lang="en-US" altLang="uk-UA" sz="2400">
                <a:solidFill>
                  <a:schemeClr val="bg1"/>
                </a:solidFill>
                <a:latin typeface="Comic Sans MS" panose="030F0702030302020204" pitchFamily="66" charset="0"/>
              </a:rPr>
              <a:t>CAP (catabolite activator protein)</a:t>
            </a:r>
            <a:endParaRPr lang="uk-UA" altLang="uk-UA" sz="240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140C64-B5E9-46C2-B301-F78690410252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41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pic>
        <p:nvPicPr>
          <p:cNvPr id="1075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3141664"/>
            <a:ext cx="411480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52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364" y="4070351"/>
            <a:ext cx="3533775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147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Текст 2"/>
          <p:cNvSpPr>
            <a:spLocks noGrp="1"/>
          </p:cNvSpPr>
          <p:nvPr>
            <p:ph idx="1"/>
          </p:nvPr>
        </p:nvSpPr>
        <p:spPr>
          <a:xfrm>
            <a:off x="1847851" y="188913"/>
            <a:ext cx="8315325" cy="6164262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uk-UA" altLang="uk-UA" sz="2400">
                <a:solidFill>
                  <a:schemeClr val="bg1"/>
                </a:solidFill>
                <a:latin typeface="Comic Sans MS" panose="030F0702030302020204" pitchFamily="66" charset="0"/>
              </a:rPr>
              <a:t>Біосинтез амінокислот: </a:t>
            </a:r>
            <a:r>
              <a:rPr lang="uk-UA" altLang="uk-UA" sz="2400" b="1">
                <a:solidFill>
                  <a:schemeClr val="bg1"/>
                </a:solidFill>
                <a:latin typeface="Comic Sans MS" panose="030F0702030302020204" pitchFamily="66" charset="0"/>
              </a:rPr>
              <a:t>експресія генів має зупинитись, якщо наявний кінцевий продукт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uk-UA" sz="2400" b="1">
                <a:solidFill>
                  <a:srgbClr val="00B050"/>
                </a:solidFill>
                <a:latin typeface="Comic Sans MS" panose="030F0702030302020204" pitchFamily="66" charset="0"/>
              </a:rPr>
              <a:t>trp</a:t>
            </a:r>
            <a:r>
              <a:rPr lang="uk-UA" altLang="uk-UA" sz="2400" b="1">
                <a:solidFill>
                  <a:srgbClr val="00B050"/>
                </a:solidFill>
                <a:latin typeface="Comic Sans MS" panose="030F0702030302020204" pitchFamily="66" charset="0"/>
              </a:rPr>
              <a:t>-оперон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uk-UA" altLang="uk-UA" sz="2400">
                <a:solidFill>
                  <a:schemeClr val="bg1"/>
                </a:solidFill>
                <a:latin typeface="Comic Sans MS" panose="030F0702030302020204" pitchFamily="66" charset="0"/>
              </a:rPr>
              <a:t>Гени, необхідні для синтезу триптофану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uk-UA" sz="2400">
                <a:solidFill>
                  <a:schemeClr val="bg1"/>
                </a:solidFill>
                <a:latin typeface="Comic Sans MS" panose="030F0702030302020204" pitchFamily="66" charset="0"/>
              </a:rPr>
              <a:t>TrpR </a:t>
            </a:r>
            <a:r>
              <a:rPr lang="uk-UA" altLang="uk-UA" sz="2400">
                <a:solidFill>
                  <a:schemeClr val="bg1"/>
                </a:solidFill>
                <a:latin typeface="Comic Sans MS" panose="030F0702030302020204" pitchFamily="66" charset="0"/>
              </a:rPr>
              <a:t>– білок-регулятор</a:t>
            </a:r>
            <a:r>
              <a:rPr lang="en-US" altLang="uk-UA" sz="2400">
                <a:solidFill>
                  <a:schemeClr val="bg1"/>
                </a:solidFill>
                <a:latin typeface="Comic Sans MS" panose="030F0702030302020204" pitchFamily="66" charset="0"/>
              </a:rPr>
              <a:t> trp</a:t>
            </a:r>
            <a:r>
              <a:rPr lang="uk-UA" altLang="uk-UA" sz="2400">
                <a:solidFill>
                  <a:schemeClr val="bg1"/>
                </a:solidFill>
                <a:latin typeface="Comic Sans MS" panose="030F0702030302020204" pitchFamily="66" charset="0"/>
              </a:rPr>
              <a:t>-оперону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uk-UA" sz="2400">
                <a:solidFill>
                  <a:schemeClr val="bg1"/>
                </a:solidFill>
                <a:latin typeface="Comic Sans MS" panose="030F0702030302020204" pitchFamily="66" charset="0"/>
              </a:rPr>
              <a:t>TrpR</a:t>
            </a:r>
            <a:r>
              <a:rPr lang="uk-UA" altLang="uk-UA" sz="2400">
                <a:solidFill>
                  <a:schemeClr val="bg1"/>
                </a:solidFill>
                <a:latin typeface="Comic Sans MS" panose="030F0702030302020204" pitchFamily="66" charset="0"/>
              </a:rPr>
              <a:t> не звязується з оператором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uk-UA" altLang="uk-UA" sz="240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altLang="uk-UA" sz="2400">
                <a:solidFill>
                  <a:schemeClr val="bg1"/>
                </a:solidFill>
                <a:latin typeface="Comic Sans MS" panose="030F0702030302020204" pitchFamily="66" charset="0"/>
              </a:rPr>
              <a:t>TrpR</a:t>
            </a:r>
            <a:r>
              <a:rPr lang="uk-UA" altLang="uk-UA" sz="2400">
                <a:solidFill>
                  <a:schemeClr val="bg1"/>
                </a:solidFill>
                <a:latin typeface="Comic Sans MS" panose="030F0702030302020204" pitchFamily="66" charset="0"/>
              </a:rPr>
              <a:t>+триптофан = активний репресор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F7507A-5275-4257-BC0A-AF8D2CF6FCC6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42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55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Текст 2"/>
          <p:cNvSpPr>
            <a:spLocks noGrp="1"/>
          </p:cNvSpPr>
          <p:nvPr>
            <p:ph idx="1"/>
          </p:nvPr>
        </p:nvSpPr>
        <p:spPr>
          <a:xfrm>
            <a:off x="1631950" y="115888"/>
            <a:ext cx="8604250" cy="6553200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uk-UA" altLang="uk-UA" sz="2400" b="1">
                <a:solidFill>
                  <a:srgbClr val="00B050"/>
                </a:solidFill>
                <a:latin typeface="Comic Sans MS" panose="030F0702030302020204" pitchFamily="66" charset="0"/>
              </a:rPr>
              <a:t>Двох-компонентна регуляторна система </a:t>
            </a:r>
          </a:p>
          <a:p>
            <a:pPr marL="0" indent="0">
              <a:buNone/>
            </a:pPr>
            <a:r>
              <a:rPr lang="uk-UA" altLang="uk-UA" sz="2400">
                <a:solidFill>
                  <a:schemeClr val="bg1"/>
                </a:solidFill>
                <a:latin typeface="Comic Sans MS" panose="030F0702030302020204" pitchFamily="66" charset="0"/>
              </a:rPr>
              <a:t>Клітина здатна відповідати не лише на внутрішньоклітинні сигнали, а й на сигнали з оточуючого середовища</a:t>
            </a:r>
          </a:p>
          <a:p>
            <a:pPr marL="0" indent="0">
              <a:buNone/>
            </a:pPr>
            <a:r>
              <a:rPr lang="uk-UA" altLang="uk-UA" sz="2400">
                <a:solidFill>
                  <a:schemeClr val="bg1"/>
                </a:solidFill>
                <a:latin typeface="Comic Sans MS" panose="030F0702030302020204" pitchFamily="66" charset="0"/>
              </a:rPr>
              <a:t>Механізм передачі зовнішнього сигналу у клітину – </a:t>
            </a:r>
            <a:r>
              <a:rPr lang="uk-UA" altLang="uk-UA" sz="2400" b="1">
                <a:solidFill>
                  <a:srgbClr val="002060"/>
                </a:solidFill>
                <a:latin typeface="Comic Sans MS" panose="030F0702030302020204" pitchFamily="66" charset="0"/>
              </a:rPr>
              <a:t>сигнальна трансдукція</a:t>
            </a:r>
          </a:p>
          <a:p>
            <a:pPr marL="0" indent="0">
              <a:buNone/>
            </a:pPr>
            <a:endParaRPr lang="uk-UA" altLang="uk-UA" sz="2400" b="1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uk-UA" altLang="uk-UA" sz="2400">
                <a:solidFill>
                  <a:schemeClr val="bg1"/>
                </a:solidFill>
                <a:latin typeface="Comic Sans MS" panose="030F0702030302020204" pitchFamily="66" charset="0"/>
              </a:rPr>
              <a:t>У бактерій – 300 2хкомпонентних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uk-UA" altLang="uk-UA" sz="2400">
                <a:solidFill>
                  <a:schemeClr val="bg1"/>
                </a:solidFill>
                <a:latin typeface="Comic Sans MS" panose="030F0702030302020204" pitchFamily="66" charset="0"/>
              </a:rPr>
              <a:t>регуляторних систем: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uk-UA" sz="2400">
                <a:solidFill>
                  <a:schemeClr val="bg1"/>
                </a:solidFill>
                <a:latin typeface="Comic Sans MS" panose="030F0702030302020204" pitchFamily="66" charset="0"/>
              </a:rPr>
              <a:t>E.coli 32RR + 30 HPR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uk-UA" sz="2400">
                <a:solidFill>
                  <a:schemeClr val="bg1"/>
                </a:solidFill>
                <a:latin typeface="Comic Sans MS" panose="030F0702030302020204" pitchFamily="66" charset="0"/>
              </a:rPr>
              <a:t>P.aeruginosa 89RR + 55 HPK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uk-UA" sz="2400">
                <a:solidFill>
                  <a:schemeClr val="bg1"/>
                </a:solidFill>
                <a:latin typeface="Comic Sans MS" panose="030F0702030302020204" pitchFamily="66" charset="0"/>
              </a:rPr>
              <a:t>Mycoplasma genitalium – </a:t>
            </a:r>
            <a:r>
              <a:rPr lang="uk-UA" altLang="uk-UA" sz="2400">
                <a:solidFill>
                  <a:schemeClr val="bg1"/>
                </a:solidFill>
                <a:latin typeface="Comic Sans MS" panose="030F0702030302020204" pitchFamily="66" charset="0"/>
              </a:rPr>
              <a:t>немає</a:t>
            </a:r>
          </a:p>
          <a:p>
            <a:pPr marL="0" indent="0">
              <a:buNone/>
            </a:pPr>
            <a:endParaRPr lang="uk-UA" altLang="uk-UA" sz="2400" b="1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407B0C-B842-48CB-97C1-FD6399A39591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43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pic>
        <p:nvPicPr>
          <p:cNvPr id="109572" name="Picture 4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6" r="3030" b="5592"/>
          <a:stretch>
            <a:fillRect/>
          </a:stretch>
        </p:blipFill>
        <p:spPr bwMode="auto">
          <a:xfrm>
            <a:off x="6743700" y="2524126"/>
            <a:ext cx="4141788" cy="433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392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idx="1"/>
          </p:nvPr>
        </p:nvSpPr>
        <p:spPr>
          <a:xfrm>
            <a:off x="1524000" y="260350"/>
            <a:ext cx="9144000" cy="6597650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uk-UA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2-х компонентна регуляторна система: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uk-UA" sz="2400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Гістидин</a:t>
            </a:r>
            <a:r>
              <a:rPr lang="uk-UA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uk-UA" sz="2400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протеїнкіназа</a:t>
            </a:r>
            <a:r>
              <a:rPr lang="uk-UA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(</a:t>
            </a:r>
            <a:r>
              <a:rPr lang="uk-UA" sz="2400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інтегрованний</a:t>
            </a:r>
            <a:r>
              <a:rPr lang="uk-UA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мембранний білок) – </a:t>
            </a:r>
            <a:r>
              <a:rPr lang="en-US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HPK</a:t>
            </a:r>
            <a:endParaRPr lang="uk-UA" sz="24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400050" lvl="1" indent="0" fontAlgn="auto">
              <a:spcAft>
                <a:spcPts val="0"/>
              </a:spcAft>
              <a:buNone/>
              <a:defRPr/>
            </a:pPr>
            <a:r>
              <a:rPr lang="uk-UA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Має 2 домени </a:t>
            </a:r>
          </a:p>
          <a:p>
            <a:pPr marL="400050" lvl="1" indent="0" fontAlgn="auto">
              <a:spcAft>
                <a:spcPts val="0"/>
              </a:spcAft>
              <a:buNone/>
              <a:defRPr/>
            </a:pPr>
            <a:r>
              <a:rPr lang="uk-UA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(1 - ззовні клітини для сприйняття </a:t>
            </a:r>
          </a:p>
          <a:p>
            <a:pPr marL="400050" lvl="1" indent="0" fontAlgn="auto">
              <a:spcAft>
                <a:spcPts val="0"/>
              </a:spcAft>
              <a:buNone/>
              <a:defRPr/>
            </a:pPr>
            <a:r>
              <a:rPr lang="uk-UA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сигналу,  2 - для передачі сигналу,</a:t>
            </a:r>
          </a:p>
          <a:p>
            <a:pPr marL="400050" lvl="1" indent="0" fontAlgn="auto">
              <a:spcAft>
                <a:spcPts val="0"/>
              </a:spcAft>
              <a:buNone/>
              <a:defRPr/>
            </a:pPr>
            <a:r>
              <a:rPr lang="uk-UA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розвернутий до цитоплазми)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uk-UA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Цитоплазматичний білок 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uk-UA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(регулятор відповіді)</a:t>
            </a:r>
            <a:r>
              <a:rPr lang="en-US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– RR</a:t>
            </a:r>
            <a:r>
              <a:rPr lang="uk-UA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</a:p>
          <a:p>
            <a:pPr marL="400050" lvl="1" indent="0" fontAlgn="auto">
              <a:spcAft>
                <a:spcPts val="0"/>
              </a:spcAft>
              <a:buNone/>
              <a:defRPr/>
            </a:pPr>
            <a:r>
              <a:rPr lang="uk-UA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Має 2 домени (1 – залишки </a:t>
            </a:r>
            <a:r>
              <a:rPr lang="uk-UA" sz="2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аспартату</a:t>
            </a:r>
            <a:r>
              <a:rPr lang="uk-UA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, що приймають </a:t>
            </a:r>
            <a:r>
              <a:rPr lang="uk-UA" sz="2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фосфогрупи</a:t>
            </a:r>
            <a:r>
              <a:rPr lang="uk-UA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uk-UA" sz="2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гістидину</a:t>
            </a:r>
            <a:r>
              <a:rPr lang="uk-UA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, 2 – зв'язується  з ДНК)</a:t>
            </a:r>
            <a:endParaRPr lang="en-US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uk-UA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Сигнал – зміна конформації НРК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uk-UA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– </a:t>
            </a:r>
            <a:r>
              <a:rPr lang="uk-UA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фосфорилювання</a:t>
            </a:r>
            <a:r>
              <a:rPr lang="uk-UA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uk-UA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гістидинових</a:t>
            </a:r>
            <a:r>
              <a:rPr lang="uk-UA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залишків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uk-UA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– перенесення </a:t>
            </a:r>
            <a:r>
              <a:rPr lang="uk-UA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фосфогруп</a:t>
            </a:r>
            <a:r>
              <a:rPr lang="uk-UA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до </a:t>
            </a:r>
            <a:r>
              <a:rPr lang="en-US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RR</a:t>
            </a:r>
            <a:r>
              <a:rPr lang="uk-UA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uk-UA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– </a:t>
            </a:r>
            <a:r>
              <a:rPr lang="en-US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RR</a:t>
            </a:r>
            <a:r>
              <a:rPr lang="uk-UA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зв'язується з ДНК і регулює транскрипцію генів.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uk-UA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Дефосфорилювання</a:t>
            </a:r>
            <a:r>
              <a:rPr lang="uk-UA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RR</a:t>
            </a:r>
            <a:r>
              <a:rPr lang="uk-UA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– </a:t>
            </a:r>
            <a:r>
              <a:rPr lang="uk-UA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термінація</a:t>
            </a:r>
            <a:r>
              <a:rPr lang="uk-UA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сигналу.</a:t>
            </a:r>
          </a:p>
          <a:p>
            <a:pPr marL="0" indent="0" fontAlgn="auto">
              <a:lnSpc>
                <a:spcPct val="150000"/>
              </a:lnSpc>
              <a:spcAft>
                <a:spcPts val="0"/>
              </a:spcAft>
              <a:buNone/>
              <a:defRPr/>
            </a:pPr>
            <a:endParaRPr lang="uk-UA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 fontAlgn="auto">
              <a:lnSpc>
                <a:spcPct val="150000"/>
              </a:lnSpc>
              <a:spcAft>
                <a:spcPts val="0"/>
              </a:spcAft>
              <a:buNone/>
              <a:defRPr/>
            </a:pPr>
            <a:endParaRPr lang="uk-UA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3C2D11-7B01-4B1A-9E16-6234DE7531E2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44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pic>
        <p:nvPicPr>
          <p:cNvPr id="11059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338" y="1125539"/>
            <a:ext cx="4114800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797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5188" y="404813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b="1" dirty="0">
                <a:latin typeface="Comic Sans MS" panose="030F0702030302020204" pitchFamily="66" charset="0"/>
              </a:rPr>
              <a:t>Quorum sensing </a:t>
            </a:r>
            <a:r>
              <a:rPr lang="ru-RU" sz="2800" b="1" dirty="0">
                <a:latin typeface="Comic Sans MS" panose="030F0702030302020204" pitchFamily="66" charset="0"/>
              </a:rPr>
              <a:t/>
            </a:r>
            <a:br>
              <a:rPr lang="ru-RU" sz="2800" b="1" dirty="0">
                <a:latin typeface="Comic Sans MS" panose="030F0702030302020204" pitchFamily="66" charset="0"/>
              </a:rPr>
            </a:br>
            <a:r>
              <a:rPr lang="uk-UA" sz="2800" b="1" dirty="0">
                <a:latin typeface="Comic Sans MS" panose="030F0702030302020204" pitchFamily="66" charset="0"/>
              </a:rPr>
              <a:t>Структура </a:t>
            </a:r>
            <a:r>
              <a:rPr lang="en-US" sz="2800" b="1" dirty="0">
                <a:latin typeface="Comic Sans MS" panose="030F0702030302020204" pitchFamily="66" charset="0"/>
              </a:rPr>
              <a:t>lux</a:t>
            </a:r>
            <a:r>
              <a:rPr lang="uk-UA" sz="2800" b="1" dirty="0" err="1">
                <a:latin typeface="Comic Sans MS" panose="030F0702030302020204" pitchFamily="66" charset="0"/>
              </a:rPr>
              <a:t>-оперону</a:t>
            </a:r>
            <a:r>
              <a:rPr lang="uk-UA" sz="2800" b="1" dirty="0">
                <a:latin typeface="Comic Sans MS" panose="030F0702030302020204" pitchFamily="66" charset="0"/>
              </a:rPr>
              <a:t> </a:t>
            </a:r>
            <a:r>
              <a:rPr lang="en-US" sz="2800" b="1" dirty="0" err="1">
                <a:latin typeface="Comic Sans MS" panose="030F0702030302020204" pitchFamily="66" charset="0"/>
              </a:rPr>
              <a:t>Photobacterium</a:t>
            </a:r>
            <a:r>
              <a:rPr lang="en-US" sz="2800" b="1" dirty="0">
                <a:latin typeface="Comic Sans MS" panose="030F0702030302020204" pitchFamily="66" charset="0"/>
              </a:rPr>
              <a:t> </a:t>
            </a:r>
            <a:r>
              <a:rPr lang="en-US" sz="2800" b="1" dirty="0" err="1">
                <a:latin typeface="Comic Sans MS" panose="030F0702030302020204" pitchFamily="66" charset="0"/>
              </a:rPr>
              <a:t>phosphoreum</a:t>
            </a:r>
            <a:endParaRPr lang="ru-RU" sz="2800" b="1" dirty="0">
              <a:latin typeface="Comic Sans MS" panose="030F0702030302020204" pitchFamily="66" charset="0"/>
            </a:endParaRPr>
          </a:p>
        </p:txBody>
      </p:sp>
      <p:pic>
        <p:nvPicPr>
          <p:cNvPr id="111619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2" r="18033"/>
          <a:stretch>
            <a:fillRect/>
          </a:stretch>
        </p:blipFill>
        <p:spPr bwMode="auto">
          <a:xfrm>
            <a:off x="4037013" y="1903413"/>
            <a:ext cx="3479800" cy="3814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1620" name="TextBox 2"/>
          <p:cNvSpPr txBox="1">
            <a:spLocks noChangeArrowheads="1"/>
          </p:cNvSpPr>
          <p:nvPr/>
        </p:nvSpPr>
        <p:spPr bwMode="auto">
          <a:xfrm>
            <a:off x="3792539" y="5967414"/>
            <a:ext cx="42703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altLang="uk-UA">
                <a:solidFill>
                  <a:srgbClr val="000000"/>
                </a:solidFill>
                <a:latin typeface="Comic Sans MS" panose="030F0702030302020204" pitchFamily="66" charset="0"/>
              </a:rPr>
              <a:t>Гени: </a:t>
            </a:r>
            <a:r>
              <a:rPr lang="en-US" altLang="uk-UA">
                <a:solidFill>
                  <a:srgbClr val="000000"/>
                </a:solidFill>
                <a:latin typeface="Comic Sans MS" panose="030F0702030302020204" pitchFamily="66" charset="0"/>
              </a:rPr>
              <a:t>luxa, </a:t>
            </a:r>
            <a:r>
              <a:rPr lang="en-US" altLang="uk-UA" b="1">
                <a:solidFill>
                  <a:srgbClr val="00B050"/>
                </a:solidFill>
                <a:latin typeface="Comic Sans MS" panose="030F0702030302020204" pitchFamily="66" charset="0"/>
              </a:rPr>
              <a:t>luxb</a:t>
            </a:r>
            <a:r>
              <a:rPr lang="en-US" altLang="uk-UA">
                <a:solidFill>
                  <a:srgbClr val="000000"/>
                </a:solidFill>
                <a:latin typeface="Comic Sans MS" panose="030F0702030302020204" pitchFamily="66" charset="0"/>
              </a:rPr>
              <a:t>, luxc, luxd, luxe, luxf</a:t>
            </a:r>
            <a:endParaRPr lang="ru-RU" altLang="uk-UA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62445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57200" indent="-457200"/>
            <a:r>
              <a:rPr lang="en-US" altLang="uk-UA" sz="2800" b="1">
                <a:latin typeface="Comic Sans MS" panose="030F0702030302020204" pitchFamily="66" charset="0"/>
              </a:rPr>
              <a:t>Quorum sensing (</a:t>
            </a:r>
            <a:r>
              <a:rPr lang="en-US" altLang="uk-UA" sz="2800">
                <a:latin typeface="Comic Sans MS" panose="030F0702030302020204" pitchFamily="66" charset="0"/>
              </a:rPr>
              <a:t>luxR/luxI)</a:t>
            </a:r>
            <a:r>
              <a:rPr lang="uk-UA" altLang="uk-UA" sz="2800">
                <a:latin typeface="Comic Sans MS" panose="030F0702030302020204" pitchFamily="66" charset="0"/>
              </a:rPr>
              <a:t/>
            </a:r>
            <a:br>
              <a:rPr lang="uk-UA" altLang="uk-UA" sz="2800">
                <a:latin typeface="Comic Sans MS" panose="030F0702030302020204" pitchFamily="66" charset="0"/>
              </a:rPr>
            </a:br>
            <a:r>
              <a:rPr lang="uk-UA" altLang="uk-UA" sz="2800">
                <a:latin typeface="Comic Sans MS" panose="030F0702030302020204" pitchFamily="66" charset="0"/>
              </a:rPr>
              <a:t>Транскрипційна активність </a:t>
            </a:r>
            <a:r>
              <a:rPr lang="en-US" altLang="uk-UA" sz="2800">
                <a:latin typeface="Comic Sans MS" panose="030F0702030302020204" pitchFamily="66" charset="0"/>
              </a:rPr>
              <a:t>luxR</a:t>
            </a:r>
            <a:endParaRPr lang="ru-RU" altLang="uk-UA" sz="2800">
              <a:latin typeface="Comic Sans MS" panose="030F0702030302020204" pitchFamily="66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41" b="5833"/>
          <a:stretch>
            <a:fillRect/>
          </a:stretch>
        </p:blipFill>
        <p:spPr>
          <a:xfrm>
            <a:off x="1919288" y="1447801"/>
            <a:ext cx="5314950" cy="2773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311901" y="4221163"/>
            <a:ext cx="4500563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uk-UA" b="1">
                <a:solidFill>
                  <a:srgbClr val="000000"/>
                </a:solidFill>
                <a:latin typeface="Comic Sans MS" panose="030F0702030302020204" pitchFamily="66" charset="0"/>
              </a:rPr>
              <a:t>LuxI: </a:t>
            </a:r>
            <a:r>
              <a:rPr lang="uk-UA" altLang="uk-UA">
                <a:solidFill>
                  <a:srgbClr val="000000"/>
                </a:solidFill>
                <a:latin typeface="Comic Sans MS" panose="030F0702030302020204" pitchFamily="66" charset="0"/>
              </a:rPr>
              <a:t>аутоіндуктор </a:t>
            </a:r>
            <a:r>
              <a:rPr lang="en-US" altLang="uk-UA">
                <a:solidFill>
                  <a:srgbClr val="000000"/>
                </a:solidFill>
                <a:latin typeface="Comic Sans MS" panose="030F0702030302020204" pitchFamily="66" charset="0"/>
              </a:rPr>
              <a:t>[</a:t>
            </a:r>
            <a:r>
              <a:rPr lang="uk-UA" altLang="uk-UA">
                <a:solidFill>
                  <a:srgbClr val="000000"/>
                </a:solidFill>
                <a:latin typeface="Comic Sans MS" panose="030F0702030302020204" pitchFamily="66" charset="0"/>
              </a:rPr>
              <a:t>(</a:t>
            </a:r>
            <a:r>
              <a:rPr lang="en-US" altLang="uk-UA">
                <a:solidFill>
                  <a:srgbClr val="000000"/>
                </a:solidFill>
                <a:latin typeface="Comic Sans MS" panose="030F0702030302020204" pitchFamily="66" charset="0"/>
              </a:rPr>
              <a:t>N-(3-</a:t>
            </a:r>
            <a:r>
              <a:rPr lang="ru-RU" altLang="uk-UA">
                <a:solidFill>
                  <a:srgbClr val="000000"/>
                </a:solidFill>
                <a:latin typeface="Comic Sans MS" panose="030F0702030302020204" pitchFamily="66" charset="0"/>
              </a:rPr>
              <a:t>оксогексано</a:t>
            </a:r>
            <a:r>
              <a:rPr lang="uk-UA" altLang="uk-UA">
                <a:solidFill>
                  <a:srgbClr val="000000"/>
                </a:solidFill>
                <a:latin typeface="Comic Sans MS" panose="030F0702030302020204" pitchFamily="66" charset="0"/>
              </a:rPr>
              <a:t>ї</a:t>
            </a:r>
            <a:r>
              <a:rPr lang="ru-RU" altLang="uk-UA">
                <a:solidFill>
                  <a:srgbClr val="000000"/>
                </a:solidFill>
                <a:latin typeface="Comic Sans MS" panose="030F0702030302020204" pitchFamily="66" charset="0"/>
              </a:rPr>
              <a:t>л)-</a:t>
            </a:r>
            <a:r>
              <a:rPr lang="en-US" altLang="uk-UA">
                <a:solidFill>
                  <a:srgbClr val="000000"/>
                </a:solidFill>
                <a:latin typeface="Comic Sans MS" panose="030F0702030302020204" pitchFamily="66" charset="0"/>
              </a:rPr>
              <a:t>L-</a:t>
            </a:r>
            <a:r>
              <a:rPr lang="ru-RU" altLang="uk-UA">
                <a:solidFill>
                  <a:srgbClr val="000000"/>
                </a:solidFill>
                <a:latin typeface="Comic Sans MS" panose="030F0702030302020204" pitchFamily="66" charset="0"/>
              </a:rPr>
              <a:t>лактон гомосерин</a:t>
            </a:r>
            <a:r>
              <a:rPr lang="en-US" altLang="uk-UA">
                <a:solidFill>
                  <a:srgbClr val="000000"/>
                </a:solidFill>
                <a:latin typeface="Comic Sans MS" panose="030F0702030302020204" pitchFamily="66" charset="0"/>
              </a:rPr>
              <a:t>]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uk-UA" b="1">
                <a:solidFill>
                  <a:srgbClr val="000000"/>
                </a:solidFill>
                <a:latin typeface="Comic Sans MS" panose="030F0702030302020204" pitchFamily="66" charset="0"/>
              </a:rPr>
              <a:t>LuxR:</a:t>
            </a:r>
            <a:r>
              <a:rPr lang="uk-UA" altLang="uk-UA">
                <a:solidFill>
                  <a:srgbClr val="000000"/>
                </a:solidFill>
                <a:latin typeface="Comic Sans MS" panose="030F0702030302020204" pitchFamily="66" charset="0"/>
              </a:rPr>
              <a:t>зв'язує аутоіндуктор</a:t>
            </a:r>
            <a:endParaRPr lang="ru-RU" altLang="uk-UA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624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idx="1"/>
          </p:nvPr>
        </p:nvSpPr>
        <p:spPr>
          <a:xfrm>
            <a:off x="1919288" y="188913"/>
            <a:ext cx="8748712" cy="6164262"/>
          </a:xfrm>
        </p:spPr>
        <p:txBody>
          <a:bodyPr rtlCol="0">
            <a:normAutofit fontScale="92500" lnSpcReduction="20000"/>
          </a:bodyPr>
          <a:lstStyle/>
          <a:p>
            <a:pPr marL="0" indent="0" algn="ctr" fontAlgn="auto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uk-UA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Регулюючі РНК</a:t>
            </a:r>
          </a:p>
          <a:p>
            <a:pPr marL="0" indent="0" algn="just" fontAlgn="auto">
              <a:spcAft>
                <a:spcPts val="0"/>
              </a:spcAft>
              <a:buNone/>
              <a:defRPr/>
            </a:pPr>
            <a:r>
              <a:rPr lang="en-US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E.coli – 80 </a:t>
            </a:r>
            <a:r>
              <a:rPr lang="uk-UA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регуляторних РНК</a:t>
            </a:r>
          </a:p>
          <a:p>
            <a:pPr marL="0" indent="0" algn="just" fontAlgn="auto">
              <a:spcAft>
                <a:spcPts val="0"/>
              </a:spcAft>
              <a:buNone/>
              <a:defRPr/>
            </a:pPr>
            <a:r>
              <a:rPr lang="uk-UA" sz="24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Атенуація</a:t>
            </a:r>
            <a:r>
              <a:rPr lang="uk-UA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. </a:t>
            </a:r>
            <a:r>
              <a:rPr lang="en-US" sz="24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trp</a:t>
            </a:r>
            <a:r>
              <a:rPr lang="en-US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uk-UA" sz="24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оперон</a:t>
            </a:r>
            <a:r>
              <a:rPr lang="uk-UA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 (</a:t>
            </a:r>
            <a:r>
              <a:rPr lang="uk-UA" sz="24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триптофановий</a:t>
            </a:r>
            <a:r>
              <a:rPr lang="uk-UA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uk-UA" sz="24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оперон</a:t>
            </a:r>
            <a:r>
              <a:rPr lang="uk-UA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)</a:t>
            </a:r>
            <a:endParaRPr lang="en-US" sz="2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 algn="just" fontAlgn="auto">
              <a:spcAft>
                <a:spcPts val="0"/>
              </a:spcAft>
              <a:buNone/>
              <a:defRPr/>
            </a:pPr>
            <a:endParaRPr lang="uk-UA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 algn="just" fontAlgn="auto">
              <a:spcAft>
                <a:spcPts val="0"/>
              </a:spcAft>
              <a:buNone/>
              <a:defRPr/>
            </a:pPr>
            <a:endParaRPr lang="uk-UA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 algn="just" fontAlgn="auto">
              <a:spcAft>
                <a:spcPts val="0"/>
              </a:spcAft>
              <a:buNone/>
              <a:defRPr/>
            </a:pPr>
            <a:endParaRPr lang="uk-UA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 algn="just" fontAlgn="auto">
              <a:spcAft>
                <a:spcPts val="0"/>
              </a:spcAft>
              <a:buNone/>
              <a:defRPr/>
            </a:pPr>
            <a:endParaRPr lang="uk-UA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 algn="just" fontAlgn="auto">
              <a:spcAft>
                <a:spcPts val="0"/>
              </a:spcAft>
              <a:buNone/>
              <a:defRPr/>
            </a:pPr>
            <a:endParaRPr lang="uk-UA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 algn="just" fontAlgn="auto">
              <a:spcAft>
                <a:spcPts val="0"/>
              </a:spcAft>
              <a:buNone/>
              <a:defRPr/>
            </a:pPr>
            <a:r>
              <a:rPr lang="uk-UA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Кодує 4 </a:t>
            </a:r>
            <a:r>
              <a:rPr lang="uk-UA" sz="26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фермента</a:t>
            </a:r>
            <a:r>
              <a:rPr lang="uk-UA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 синтезу триптофану</a:t>
            </a:r>
          </a:p>
          <a:p>
            <a:pPr marL="0" indent="0" algn="just" fontAlgn="auto">
              <a:spcAft>
                <a:spcPts val="0"/>
              </a:spcAft>
              <a:buNone/>
              <a:defRPr/>
            </a:pPr>
            <a:r>
              <a:rPr lang="uk-UA" sz="2600" b="1" u="sng" dirty="0" err="1">
                <a:solidFill>
                  <a:srgbClr val="00B050"/>
                </a:solidFill>
                <a:latin typeface="Comic Sans MS" panose="030F0702030302020204" pitchFamily="66" charset="0"/>
              </a:rPr>
              <a:t>Атенуатор</a:t>
            </a:r>
            <a:r>
              <a:rPr lang="uk-UA" sz="2600" b="1" dirty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uk-UA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– </a:t>
            </a:r>
            <a:r>
              <a:rPr lang="uk-UA" sz="26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лідерна</a:t>
            </a:r>
            <a:r>
              <a:rPr lang="uk-UA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 послідовність (162 </a:t>
            </a:r>
            <a:r>
              <a:rPr lang="uk-UA" sz="26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нукл</a:t>
            </a:r>
            <a:r>
              <a:rPr lang="uk-UA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.), може зупинятись транскрипція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uk-UA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розташована між першим структурним геном і оператором;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uk-UA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містить комплементарні </a:t>
            </a:r>
            <a:r>
              <a:rPr lang="uk-UA" sz="26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нуклеотиди</a:t>
            </a:r>
            <a:r>
              <a:rPr lang="uk-UA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, що можуть утворювати вторинні структури – петлі/шпильки;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uk-UA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містить послідовність, що транслюється у короткий пептид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216CCD-63DF-4FFC-B820-CEC78F9EF233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47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pic>
        <p:nvPicPr>
          <p:cNvPr id="11366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475" y="1412875"/>
            <a:ext cx="39624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057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idx="1"/>
          </p:nvPr>
        </p:nvSpPr>
        <p:spPr>
          <a:xfrm>
            <a:off x="1524001" y="333376"/>
            <a:ext cx="9396413" cy="6524625"/>
          </a:xfrm>
        </p:spPr>
        <p:txBody>
          <a:bodyPr rtlCol="0">
            <a:normAutofit lnSpcReduction="10000"/>
          </a:bodyPr>
          <a:lstStyle/>
          <a:p>
            <a:pPr marL="0" indent="0" fontAlgn="auto">
              <a:lnSpc>
                <a:spcPct val="110000"/>
              </a:lnSpc>
              <a:spcAft>
                <a:spcPts val="0"/>
              </a:spcAft>
              <a:buNone/>
              <a:defRPr/>
            </a:pPr>
            <a:r>
              <a:rPr lang="uk-UA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Лідерна</a:t>
            </a:r>
            <a:r>
              <a:rPr lang="uk-UA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послідовність </a:t>
            </a:r>
            <a:r>
              <a:rPr lang="uk-UA" sz="2400" baseline="30000" dirty="0">
                <a:solidFill>
                  <a:schemeClr val="bg1"/>
                </a:solidFill>
                <a:latin typeface="Comic Sans MS" panose="030F0702030302020204" pitchFamily="66" charset="0"/>
              </a:rPr>
              <a:t>транскрипція</a:t>
            </a:r>
            <a:r>
              <a:rPr lang="uk-UA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uk-UA" sz="24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лідерна</a:t>
            </a:r>
            <a:r>
              <a:rPr lang="uk-UA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uk-UA" sz="24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мРНК</a:t>
            </a:r>
            <a:r>
              <a:rPr lang="uk-UA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, яка</a:t>
            </a:r>
          </a:p>
          <a:p>
            <a:pPr marL="0" indent="0" fontAlgn="auto">
              <a:lnSpc>
                <a:spcPct val="110000"/>
              </a:lnSpc>
              <a:spcAft>
                <a:spcPts val="0"/>
              </a:spcAft>
              <a:buNone/>
              <a:defRPr/>
            </a:pPr>
            <a:r>
              <a:rPr lang="uk-UA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Зв'язує рибосому </a:t>
            </a:r>
            <a:r>
              <a:rPr lang="uk-UA" sz="2400" baseline="30000" dirty="0">
                <a:solidFill>
                  <a:schemeClr val="bg1"/>
                </a:solidFill>
                <a:latin typeface="Comic Sans MS" panose="030F0702030302020204" pitchFamily="66" charset="0"/>
              </a:rPr>
              <a:t>трансляція</a:t>
            </a:r>
            <a:r>
              <a:rPr lang="uk-UA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uk-UA" sz="24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лідерний</a:t>
            </a:r>
            <a:r>
              <a:rPr lang="uk-UA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 пептид</a:t>
            </a:r>
            <a:r>
              <a:rPr lang="uk-UA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, що містить 2 залишки триптофану (серед 14 </a:t>
            </a:r>
            <a:r>
              <a:rPr lang="uk-UA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ак</a:t>
            </a:r>
            <a:r>
              <a:rPr lang="uk-UA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uk-UA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залишка</a:t>
            </a:r>
            <a:r>
              <a:rPr lang="uk-UA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)</a:t>
            </a:r>
          </a:p>
          <a:p>
            <a:pPr marL="0" indent="0" fontAlgn="auto">
              <a:lnSpc>
                <a:spcPct val="110000"/>
              </a:lnSpc>
              <a:spcAft>
                <a:spcPts val="0"/>
              </a:spcAft>
              <a:buNone/>
              <a:defRPr/>
            </a:pPr>
            <a:r>
              <a:rPr lang="uk-UA" sz="2400" u="sng" dirty="0">
                <a:solidFill>
                  <a:schemeClr val="bg1"/>
                </a:solidFill>
                <a:latin typeface="Comic Sans MS" panose="030F0702030302020204" pitchFamily="66" charset="0"/>
              </a:rPr>
              <a:t>У клітині достатньо триптофану:</a:t>
            </a:r>
          </a:p>
          <a:p>
            <a:pPr marL="0" indent="0" fontAlgn="auto">
              <a:lnSpc>
                <a:spcPct val="110000"/>
              </a:lnSpc>
              <a:spcAft>
                <a:spcPts val="0"/>
              </a:spcAft>
              <a:buNone/>
              <a:defRPr/>
            </a:pPr>
            <a:r>
              <a:rPr lang="uk-UA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Синтез </a:t>
            </a:r>
            <a:r>
              <a:rPr lang="uk-UA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лідерного</a:t>
            </a:r>
            <a:r>
              <a:rPr lang="uk-UA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пептиду «+»</a:t>
            </a:r>
          </a:p>
          <a:p>
            <a:pPr marL="0" indent="0" fontAlgn="auto">
              <a:lnSpc>
                <a:spcPct val="110000"/>
              </a:lnSpc>
              <a:spcAft>
                <a:spcPts val="0"/>
              </a:spcAft>
              <a:buNone/>
              <a:defRPr/>
            </a:pPr>
            <a:r>
              <a:rPr lang="uk-UA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Спрацьовує сигнал </a:t>
            </a:r>
            <a:r>
              <a:rPr lang="uk-UA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термінації</a:t>
            </a:r>
            <a:r>
              <a:rPr lang="uk-UA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транскрипції – </a:t>
            </a:r>
            <a:r>
              <a:rPr lang="uk-UA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РНК-полімераза</a:t>
            </a:r>
            <a:r>
              <a:rPr lang="uk-UA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зупиняється атенюатором і гени не зчитуються</a:t>
            </a:r>
          </a:p>
          <a:p>
            <a:pPr marL="0" indent="0" fontAlgn="auto">
              <a:lnSpc>
                <a:spcPct val="110000"/>
              </a:lnSpc>
              <a:spcAft>
                <a:spcPts val="0"/>
              </a:spcAft>
              <a:buNone/>
              <a:defRPr/>
            </a:pPr>
            <a:r>
              <a:rPr lang="uk-UA" sz="2400" u="sng" dirty="0">
                <a:solidFill>
                  <a:schemeClr val="bg1"/>
                </a:solidFill>
                <a:latin typeface="Comic Sans MS" panose="030F0702030302020204" pitchFamily="66" charset="0"/>
              </a:rPr>
              <a:t>У клітині мало триптофану:</a:t>
            </a:r>
          </a:p>
          <a:p>
            <a:pPr marL="0" indent="0" fontAlgn="auto">
              <a:lnSpc>
                <a:spcPct val="110000"/>
              </a:lnSpc>
              <a:spcAft>
                <a:spcPts val="0"/>
              </a:spcAft>
              <a:buNone/>
              <a:defRPr/>
            </a:pPr>
            <a:r>
              <a:rPr lang="uk-UA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Синтез </a:t>
            </a:r>
            <a:r>
              <a:rPr lang="uk-UA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лідерного</a:t>
            </a:r>
            <a:r>
              <a:rPr lang="uk-UA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пептиду «-»</a:t>
            </a:r>
          </a:p>
          <a:p>
            <a:pPr marL="0" indent="0" fontAlgn="auto">
              <a:lnSpc>
                <a:spcPct val="110000"/>
              </a:lnSpc>
              <a:spcAft>
                <a:spcPts val="0"/>
              </a:spcAft>
              <a:buNone/>
              <a:defRPr/>
            </a:pPr>
            <a:r>
              <a:rPr lang="uk-UA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Рибосома не встигає за </a:t>
            </a:r>
            <a:r>
              <a:rPr lang="uk-UA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РНК-полімеразою</a:t>
            </a:r>
            <a:endParaRPr lang="uk-UA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 fontAlgn="auto">
              <a:lnSpc>
                <a:spcPct val="110000"/>
              </a:lnSpc>
              <a:spcAft>
                <a:spcPts val="0"/>
              </a:spcAft>
              <a:buNone/>
              <a:defRPr/>
            </a:pPr>
            <a:r>
              <a:rPr lang="uk-UA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Немає шпилькової структури атенюатора </a:t>
            </a:r>
          </a:p>
          <a:p>
            <a:pPr marL="0" indent="0" fontAlgn="auto">
              <a:lnSpc>
                <a:spcPct val="110000"/>
              </a:lnSpc>
              <a:spcAft>
                <a:spcPts val="0"/>
              </a:spcAft>
              <a:buNone/>
              <a:defRPr/>
            </a:pPr>
            <a:r>
              <a:rPr lang="uk-UA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Відбувається транскрипція генів </a:t>
            </a:r>
            <a:r>
              <a:rPr lang="uk-UA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оперону</a:t>
            </a:r>
            <a:endParaRPr lang="uk-UA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 fontAlgn="auto">
              <a:lnSpc>
                <a:spcPct val="110000"/>
              </a:lnSpc>
              <a:spcAft>
                <a:spcPts val="0"/>
              </a:spcAft>
              <a:buNone/>
              <a:defRPr/>
            </a:pPr>
            <a:r>
              <a:rPr lang="uk-UA" sz="2400" u="sng" dirty="0">
                <a:solidFill>
                  <a:schemeClr val="bg1"/>
                </a:solidFill>
                <a:latin typeface="Comic Sans MS" panose="030F0702030302020204" pitchFamily="66" charset="0"/>
              </a:rPr>
              <a:t>У клітині багато триптофану:</a:t>
            </a:r>
          </a:p>
          <a:p>
            <a:pPr marL="0" indent="0" fontAlgn="auto">
              <a:lnSpc>
                <a:spcPct val="110000"/>
              </a:lnSpc>
              <a:spcAft>
                <a:spcPts val="0"/>
              </a:spcAft>
              <a:buNone/>
              <a:defRPr/>
            </a:pPr>
            <a:r>
              <a:rPr lang="uk-UA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Триптофан </a:t>
            </a:r>
            <a:r>
              <a:rPr lang="uk-UA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звязується</a:t>
            </a:r>
            <a:r>
              <a:rPr lang="uk-UA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з </a:t>
            </a:r>
            <a:r>
              <a:rPr lang="uk-UA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білком-репресором</a:t>
            </a:r>
            <a:r>
              <a:rPr lang="uk-UA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, який</a:t>
            </a:r>
          </a:p>
          <a:p>
            <a:pPr marL="0" indent="0" fontAlgn="auto">
              <a:lnSpc>
                <a:spcPct val="110000"/>
              </a:lnSpc>
              <a:spcAft>
                <a:spcPts val="0"/>
              </a:spcAft>
              <a:buNone/>
              <a:defRPr/>
            </a:pPr>
            <a:r>
              <a:rPr lang="uk-UA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+ оператор = блокування </a:t>
            </a:r>
            <a:r>
              <a:rPr lang="uk-UA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оперону</a:t>
            </a:r>
            <a:endParaRPr lang="uk-UA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 fontAlgn="auto">
              <a:lnSpc>
                <a:spcPct val="150000"/>
              </a:lnSpc>
              <a:spcAft>
                <a:spcPts val="0"/>
              </a:spcAft>
              <a:buNone/>
              <a:defRPr/>
            </a:pPr>
            <a:endParaRPr lang="uk-UA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F32EE6-744D-4992-B9CE-EAA7DED7A146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48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4943476" y="574675"/>
            <a:ext cx="1439863" cy="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4198939" y="1111250"/>
            <a:ext cx="1152525" cy="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456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74825" y="333376"/>
            <a:ext cx="8713788" cy="6264275"/>
          </a:xfrm>
        </p:spPr>
        <p:txBody>
          <a:bodyPr rtlCol="0">
            <a:normAutofit fontScale="92500" lnSpcReduction="10000"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ru-RU" sz="24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Геліказа</a:t>
            </a:r>
            <a:r>
              <a:rPr lang="ru-RU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sz="2400" b="1" dirty="0" err="1">
                <a:solidFill>
                  <a:srgbClr val="000099"/>
                </a:solidFill>
                <a:latin typeface="Comic Sans MS" panose="030F0702030302020204" pitchFamily="66" charset="0"/>
              </a:rPr>
              <a:t>Rep</a:t>
            </a:r>
            <a:r>
              <a:rPr lang="ru-RU" sz="2400" b="1" dirty="0">
                <a:solidFill>
                  <a:srgbClr val="000099"/>
                </a:solidFill>
                <a:latin typeface="Comic Sans MS" panose="030F0702030302020204" pitchFamily="66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просувається</a:t>
            </a:r>
            <a:r>
              <a:rPr lang="ru-RU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sz="2400" b="1" dirty="0" err="1">
                <a:solidFill>
                  <a:srgbClr val="000099"/>
                </a:solidFill>
                <a:latin typeface="Comic Sans MS" panose="030F0702030302020204" pitchFamily="66" charset="0"/>
              </a:rPr>
              <a:t>від</a:t>
            </a:r>
            <a:r>
              <a:rPr lang="ru-RU" sz="2400" b="1" dirty="0">
                <a:solidFill>
                  <a:srgbClr val="000099"/>
                </a:solidFill>
                <a:latin typeface="Comic Sans MS" panose="030F0702030302020204" pitchFamily="66" charset="0"/>
              </a:rPr>
              <a:t> 3'-кінця до 5'-кінця </a:t>
            </a:r>
            <a:r>
              <a:rPr lang="ru-RU" sz="2400" b="1" dirty="0" err="1">
                <a:solidFill>
                  <a:srgbClr val="000099"/>
                </a:solidFill>
                <a:latin typeface="Comic Sans MS" panose="030F0702030302020204" pitchFamily="66" charset="0"/>
              </a:rPr>
              <a:t>лідируючого</a:t>
            </a:r>
            <a:r>
              <a:rPr lang="ru-RU" sz="2400" b="1" dirty="0">
                <a:solidFill>
                  <a:srgbClr val="000099"/>
                </a:solidFill>
                <a:latin typeface="Comic Sans MS" panose="030F0702030302020204" pitchFamily="66" charset="0"/>
              </a:rPr>
              <a:t> </a:t>
            </a:r>
            <a:r>
              <a:rPr lang="ru-RU" sz="2400" b="1" dirty="0" err="1">
                <a:solidFill>
                  <a:srgbClr val="000099"/>
                </a:solidFill>
                <a:latin typeface="Comic Sans MS" panose="030F0702030302020204" pitchFamily="66" charset="0"/>
              </a:rPr>
              <a:t>ланцюга</a:t>
            </a:r>
            <a:r>
              <a:rPr lang="ru-RU" sz="2400" b="1" dirty="0">
                <a:solidFill>
                  <a:srgbClr val="000099"/>
                </a:solidFill>
                <a:latin typeface="Comic Sans MS" panose="030F0702030302020204" pitchFamily="66" charset="0"/>
              </a:rPr>
              <a:t> ДНК 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ru-RU" sz="24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Геліказа</a:t>
            </a:r>
            <a:r>
              <a:rPr lang="ru-RU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sz="2400" b="1" dirty="0" err="1">
                <a:solidFill>
                  <a:srgbClr val="000099"/>
                </a:solidFill>
                <a:latin typeface="Comic Sans MS" panose="030F0702030302020204" pitchFamily="66" charset="0"/>
              </a:rPr>
              <a:t>DnaB</a:t>
            </a:r>
            <a:r>
              <a:rPr lang="ru-RU" sz="2400" b="1" dirty="0">
                <a:solidFill>
                  <a:srgbClr val="000099"/>
                </a:solidFill>
                <a:latin typeface="Comic Sans MS" panose="030F0702030302020204" pitchFamily="66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просувається</a:t>
            </a:r>
            <a:r>
              <a:rPr lang="ru-RU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sz="2400" b="1" dirty="0" err="1">
                <a:solidFill>
                  <a:srgbClr val="000099"/>
                </a:solidFill>
                <a:latin typeface="Comic Sans MS" panose="030F0702030302020204" pitchFamily="66" charset="0"/>
              </a:rPr>
              <a:t>від</a:t>
            </a:r>
            <a:r>
              <a:rPr lang="ru-RU" sz="2400" b="1" dirty="0">
                <a:solidFill>
                  <a:srgbClr val="000099"/>
                </a:solidFill>
                <a:latin typeface="Comic Sans MS" panose="030F0702030302020204" pitchFamily="66" charset="0"/>
              </a:rPr>
              <a:t> 5'-кінця до 3'-кінця </a:t>
            </a:r>
            <a:r>
              <a:rPr lang="ru-RU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по </a:t>
            </a:r>
            <a:r>
              <a:rPr lang="ru-RU" sz="24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протилежному</a:t>
            </a:r>
            <a:r>
              <a:rPr lang="ru-RU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sz="2400" b="1" dirty="0" err="1">
                <a:solidFill>
                  <a:srgbClr val="000099"/>
                </a:solidFill>
                <a:latin typeface="Comic Sans MS" panose="030F0702030302020204" pitchFamily="66" charset="0"/>
              </a:rPr>
              <a:t>відстаючому</a:t>
            </a:r>
            <a:r>
              <a:rPr lang="ru-RU" sz="2400" b="1" dirty="0">
                <a:solidFill>
                  <a:srgbClr val="000099"/>
                </a:solidFill>
                <a:latin typeface="Comic Sans MS" panose="030F0702030302020204" pitchFamily="66" charset="0"/>
              </a:rPr>
              <a:t> </a:t>
            </a:r>
            <a:r>
              <a:rPr lang="ru-RU" sz="2400" b="1" dirty="0" err="1">
                <a:solidFill>
                  <a:srgbClr val="000099"/>
                </a:solidFill>
                <a:latin typeface="Comic Sans MS" panose="030F0702030302020204" pitchFamily="66" charset="0"/>
              </a:rPr>
              <a:t>ланцюгу</a:t>
            </a:r>
            <a:r>
              <a:rPr lang="ru-RU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. 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ru-RU" sz="24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Переміщення</a:t>
            </a:r>
            <a:r>
              <a:rPr lang="ru-RU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геліказ</a:t>
            </a:r>
            <a:r>
              <a:rPr lang="ru-RU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відбувається</a:t>
            </a:r>
            <a:r>
              <a:rPr lang="ru-RU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 у </a:t>
            </a:r>
            <a:r>
              <a:rPr lang="ru-RU" sz="24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напрямку</a:t>
            </a:r>
            <a:r>
              <a:rPr lang="ru-RU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 разом з </a:t>
            </a:r>
            <a:r>
              <a:rPr lang="ru-RU" sz="24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реплікативною</a:t>
            </a:r>
            <a:r>
              <a:rPr lang="ru-RU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вилкою</a:t>
            </a:r>
            <a:r>
              <a:rPr lang="ru-RU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.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uk-UA" sz="2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uk-UA" sz="2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Геліказа</a:t>
            </a:r>
            <a:r>
              <a:rPr lang="uk-UA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 бактерій </a:t>
            </a:r>
            <a:r>
              <a:rPr lang="uk-UA" sz="2400" b="1" dirty="0">
                <a:solidFill>
                  <a:srgbClr val="000099"/>
                </a:solidFill>
                <a:latin typeface="Comic Sans MS" panose="030F0702030302020204" pitchFamily="66" charset="0"/>
              </a:rPr>
              <a:t>(</a:t>
            </a:r>
            <a:r>
              <a:rPr lang="en-US" sz="2400" b="1" dirty="0" err="1">
                <a:solidFill>
                  <a:srgbClr val="000099"/>
                </a:solidFill>
                <a:latin typeface="Comic Sans MS" panose="030F0702030302020204" pitchFamily="66" charset="0"/>
              </a:rPr>
              <a:t>DnaB</a:t>
            </a:r>
            <a:r>
              <a:rPr lang="en-US" sz="2400" b="1" dirty="0">
                <a:solidFill>
                  <a:srgbClr val="000099"/>
                </a:solidFill>
                <a:latin typeface="Comic Sans MS" panose="030F0702030302020204" pitchFamily="66" charset="0"/>
              </a:rPr>
              <a:t>) </a:t>
            </a:r>
            <a:r>
              <a:rPr lang="en-US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-  </a:t>
            </a:r>
            <a:r>
              <a:rPr lang="uk-UA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білок з шести однакових </a:t>
            </a:r>
            <a:r>
              <a:rPr lang="uk-UA" sz="2400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субодиниць</a:t>
            </a:r>
            <a:r>
              <a:rPr lang="uk-UA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, що утворюють </a:t>
            </a:r>
            <a:r>
              <a:rPr lang="uk-UA" sz="2400" b="1" dirty="0" err="1">
                <a:solidFill>
                  <a:srgbClr val="000099"/>
                </a:solidFill>
                <a:latin typeface="Comic Sans MS" panose="030F0702030302020204" pitchFamily="66" charset="0"/>
              </a:rPr>
              <a:t>кільцьовий</a:t>
            </a:r>
            <a:r>
              <a:rPr lang="uk-UA" sz="2400" b="1" dirty="0">
                <a:solidFill>
                  <a:srgbClr val="000099"/>
                </a:solidFill>
                <a:latin typeface="Comic Sans MS" panose="030F0702030302020204" pitchFamily="66" charset="0"/>
              </a:rPr>
              <a:t> комплекс</a:t>
            </a:r>
            <a:r>
              <a:rPr lang="uk-UA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Особливістю структури </a:t>
            </a:r>
            <a:r>
              <a:rPr lang="uk-UA" sz="2400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гелікази</a:t>
            </a:r>
            <a:r>
              <a:rPr lang="uk-UA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 є </a:t>
            </a:r>
            <a:r>
              <a:rPr lang="uk-UA" sz="2400" b="1" dirty="0">
                <a:solidFill>
                  <a:srgbClr val="000099"/>
                </a:solidFill>
                <a:latin typeface="Comic Sans MS" panose="030F0702030302020204" pitchFamily="66" charset="0"/>
              </a:rPr>
              <a:t>асиметрія </a:t>
            </a:r>
            <a:r>
              <a:rPr lang="uk-UA" sz="2400" b="1" dirty="0" err="1">
                <a:solidFill>
                  <a:srgbClr val="000099"/>
                </a:solidFill>
                <a:latin typeface="Comic Sans MS" panose="030F0702030302020204" pitchFamily="66" charset="0"/>
              </a:rPr>
              <a:t>гексамерного</a:t>
            </a:r>
            <a:r>
              <a:rPr lang="uk-UA" sz="2400" b="1" dirty="0">
                <a:solidFill>
                  <a:srgbClr val="000099"/>
                </a:solidFill>
                <a:latin typeface="Comic Sans MS" panose="030F0702030302020204" pitchFamily="66" charset="0"/>
              </a:rPr>
              <a:t> кільця.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Полінуклеотидний</a:t>
            </a:r>
            <a:r>
              <a:rPr lang="uk-UA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 ланцюг розташовується всередині кільця</a:t>
            </a:r>
            <a:endParaRPr lang="ru-RU" sz="24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Субодиниці</a:t>
            </a:r>
            <a:r>
              <a:rPr lang="uk-UA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 мають сайти зв'язування АТР, де відбувається гідроліз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Швидкість розпускання ДНК окремою </a:t>
            </a:r>
            <a:r>
              <a:rPr lang="uk-UA" sz="2400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геліказою</a:t>
            </a:r>
            <a:r>
              <a:rPr lang="uk-UA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uk-UA" sz="2400" b="1" dirty="0">
                <a:solidFill>
                  <a:srgbClr val="000099"/>
                </a:solidFill>
                <a:latin typeface="Comic Sans MS" panose="030F0702030302020204" pitchFamily="66" charset="0"/>
              </a:rPr>
              <a:t>35 </a:t>
            </a:r>
            <a:r>
              <a:rPr lang="uk-UA" sz="2400" b="1" dirty="0" err="1">
                <a:solidFill>
                  <a:srgbClr val="000099"/>
                </a:solidFill>
                <a:latin typeface="Comic Sans MS" panose="030F0702030302020204" pitchFamily="66" charset="0"/>
              </a:rPr>
              <a:t>нукл</a:t>
            </a:r>
            <a:r>
              <a:rPr lang="uk-UA" sz="2400" b="1" dirty="0">
                <a:solidFill>
                  <a:srgbClr val="000099"/>
                </a:solidFill>
                <a:latin typeface="Comic Sans MS" panose="030F0702030302020204" pitchFamily="66" charset="0"/>
              </a:rPr>
              <a:t>./</a:t>
            </a:r>
            <a:r>
              <a:rPr lang="uk-UA" sz="2400" b="1" dirty="0" err="1">
                <a:solidFill>
                  <a:srgbClr val="000099"/>
                </a:solidFill>
                <a:latin typeface="Comic Sans MS" panose="030F0702030302020204" pitchFamily="66" charset="0"/>
              </a:rPr>
              <a:t>сек</a:t>
            </a:r>
            <a:endParaRPr lang="uk-UA" sz="2400" b="1" dirty="0">
              <a:solidFill>
                <a:srgbClr val="000099"/>
              </a:solidFill>
              <a:latin typeface="Comic Sans MS" panose="030F0702030302020204" pitchFamily="66" charset="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ru-RU" sz="2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26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Заголовок 1"/>
          <p:cNvSpPr>
            <a:spLocks noGrp="1"/>
          </p:cNvSpPr>
          <p:nvPr>
            <p:ph type="title"/>
          </p:nvPr>
        </p:nvSpPr>
        <p:spPr>
          <a:xfrm>
            <a:off x="2711450" y="25401"/>
            <a:ext cx="7067550" cy="1012825"/>
          </a:xfrm>
        </p:spPr>
        <p:txBody>
          <a:bodyPr/>
          <a:lstStyle/>
          <a:p>
            <a:r>
              <a:rPr lang="en-GB" altLang="uk-UA" sz="3200" b="1">
                <a:latin typeface="Comic Sans MS" panose="030F0702030302020204" pitchFamily="66" charset="0"/>
              </a:rPr>
              <a:t>SSB-</a:t>
            </a:r>
            <a:r>
              <a:rPr lang="ru-RU" altLang="uk-UA" sz="3200" b="1">
                <a:latin typeface="Comic Sans MS" panose="030F0702030302020204" pitchFamily="66" charset="0"/>
              </a:rPr>
              <a:t>білки </a:t>
            </a:r>
          </a:p>
        </p:txBody>
      </p:sp>
      <p:sp>
        <p:nvSpPr>
          <p:cNvPr id="71683" name="Объект 2"/>
          <p:cNvSpPr>
            <a:spLocks noGrp="1"/>
          </p:cNvSpPr>
          <p:nvPr>
            <p:ph idx="1"/>
          </p:nvPr>
        </p:nvSpPr>
        <p:spPr>
          <a:xfrm>
            <a:off x="1919288" y="765175"/>
            <a:ext cx="8291512" cy="5360988"/>
          </a:xfrm>
        </p:spPr>
        <p:txBody>
          <a:bodyPr/>
          <a:lstStyle/>
          <a:p>
            <a:pPr marL="0" indent="0">
              <a:buNone/>
            </a:pPr>
            <a:r>
              <a:rPr lang="ru-RU" altLang="uk-UA" sz="2800" b="1">
                <a:solidFill>
                  <a:srgbClr val="000099"/>
                </a:solidFill>
              </a:rPr>
              <a:t>Роль ssb-білків: </a:t>
            </a:r>
            <a:r>
              <a:rPr lang="ru-RU" altLang="uk-UA" sz="2800" b="1"/>
              <a:t>звязуються з 1-ланцюговою ДНК, випрямляюють її та блокують утворення шпилькових 2-ниткових структур</a:t>
            </a:r>
          </a:p>
        </p:txBody>
      </p:sp>
      <p:pic>
        <p:nvPicPr>
          <p:cNvPr id="71684" name="Picture 2"/>
          <p:cNvPicPr>
            <a:picLocks noChangeAspect="1" noChangeArrowheads="1"/>
          </p:cNvPicPr>
          <p:nvPr/>
        </p:nvPicPr>
        <p:blipFill>
          <a:blip r:embed="rId2">
            <a:lum bright="-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175" y="2420938"/>
            <a:ext cx="6662738" cy="367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553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Объект 2"/>
          <p:cNvSpPr>
            <a:spLocks noGrp="1"/>
          </p:cNvSpPr>
          <p:nvPr>
            <p:ph idx="1"/>
          </p:nvPr>
        </p:nvSpPr>
        <p:spPr>
          <a:xfrm>
            <a:off x="2063751" y="188914"/>
            <a:ext cx="8424863" cy="6669087"/>
          </a:xfrm>
        </p:spPr>
        <p:txBody>
          <a:bodyPr/>
          <a:lstStyle/>
          <a:p>
            <a:r>
              <a:rPr lang="en-GB" altLang="uk-UA" sz="2400" b="1">
                <a:latin typeface="Comic Sans MS" panose="030F0702030302020204" pitchFamily="66" charset="0"/>
              </a:rPr>
              <a:t>SSB-</a:t>
            </a:r>
            <a:r>
              <a:rPr lang="ru-RU" altLang="uk-UA" sz="2400" b="1">
                <a:latin typeface="Comic Sans MS" panose="030F0702030302020204" pitchFamily="66" charset="0"/>
              </a:rPr>
              <a:t>білки виявлені </a:t>
            </a:r>
            <a:r>
              <a:rPr lang="ru-RU" altLang="uk-UA" sz="2400" b="1">
                <a:solidFill>
                  <a:srgbClr val="000099"/>
                </a:solidFill>
                <a:latin typeface="Comic Sans MS" panose="030F0702030302020204" pitchFamily="66" charset="0"/>
              </a:rPr>
              <a:t>в 1968 г. </a:t>
            </a:r>
            <a:r>
              <a:rPr lang="ru-RU" altLang="uk-UA" sz="2400" b="1">
                <a:latin typeface="Comic Sans MS" panose="030F0702030302020204" pitchFamily="66" charset="0"/>
              </a:rPr>
              <a:t>Вони знижують температуру плавлення ДНК </a:t>
            </a:r>
            <a:r>
              <a:rPr lang="en-GB" altLang="uk-UA" sz="2400" b="1" i="1">
                <a:latin typeface="Comic Sans MS" panose="030F0702030302020204" pitchFamily="66" charset="0"/>
              </a:rPr>
              <a:t>in vitro </a:t>
            </a:r>
            <a:r>
              <a:rPr lang="ru-RU" altLang="uk-UA" sz="2400" b="1">
                <a:latin typeface="Comic Sans MS" panose="030F0702030302020204" pitchFamily="66" charset="0"/>
              </a:rPr>
              <a:t>на </a:t>
            </a:r>
            <a:r>
              <a:rPr lang="ru-RU" altLang="uk-UA" sz="2400" b="1">
                <a:solidFill>
                  <a:srgbClr val="000099"/>
                </a:solidFill>
                <a:latin typeface="Comic Sans MS" panose="030F0702030302020204" pitchFamily="66" charset="0"/>
              </a:rPr>
              <a:t>20-40</a:t>
            </a:r>
            <a:r>
              <a:rPr lang="ru-RU" altLang="uk-UA" sz="2400" b="1" baseline="30000">
                <a:solidFill>
                  <a:srgbClr val="000099"/>
                </a:solidFill>
                <a:latin typeface="Comic Sans MS" panose="030F0702030302020204" pitchFamily="66" charset="0"/>
              </a:rPr>
              <a:t>о</a:t>
            </a:r>
            <a:r>
              <a:rPr lang="ru-RU" altLang="uk-UA" sz="2400" b="1">
                <a:solidFill>
                  <a:srgbClr val="000099"/>
                </a:solidFill>
                <a:latin typeface="Comic Sans MS" panose="030F0702030302020204" pitchFamily="66" charset="0"/>
              </a:rPr>
              <a:t>С.</a:t>
            </a:r>
            <a:r>
              <a:rPr lang="ru-RU" altLang="uk-UA" sz="2400" b="1">
                <a:latin typeface="Comic Sans MS" panose="030F0702030302020204" pitchFamily="66" charset="0"/>
              </a:rPr>
              <a:t> </a:t>
            </a:r>
          </a:p>
          <a:p>
            <a:r>
              <a:rPr lang="en-GB" altLang="uk-UA" sz="2400" b="1">
                <a:latin typeface="Comic Sans MS" panose="030F0702030302020204" pitchFamily="66" charset="0"/>
              </a:rPr>
              <a:t>SSB-</a:t>
            </a:r>
            <a:r>
              <a:rPr lang="ru-RU" altLang="uk-UA" sz="2400" b="1">
                <a:latin typeface="Comic Sans MS" panose="030F0702030302020204" pitchFamily="66" charset="0"/>
              </a:rPr>
              <a:t>білки мають підвищену </a:t>
            </a:r>
            <a:r>
              <a:rPr lang="ru-RU" altLang="uk-UA" sz="2400" b="1">
                <a:solidFill>
                  <a:srgbClr val="000099"/>
                </a:solidFill>
                <a:latin typeface="Comic Sans MS" panose="030F0702030302020204" pitchFamily="66" charset="0"/>
              </a:rPr>
              <a:t>спорідненість до 1-ниткової ДНК</a:t>
            </a:r>
            <a:r>
              <a:rPr lang="ru-RU" altLang="uk-UA" sz="2400" b="1">
                <a:latin typeface="Comic Sans MS" panose="030F0702030302020204" pitchFamily="66" charset="0"/>
              </a:rPr>
              <a:t>. </a:t>
            </a:r>
            <a:r>
              <a:rPr lang="en-GB" altLang="uk-UA" sz="2400" b="1">
                <a:latin typeface="Comic Sans MS" panose="030F0702030302020204" pitchFamily="66" charset="0"/>
              </a:rPr>
              <a:t>SSB-</a:t>
            </a:r>
            <a:r>
              <a:rPr lang="ru-RU" altLang="uk-UA" sz="2400" b="1">
                <a:latin typeface="Comic Sans MS" panose="030F0702030302020204" pitchFamily="66" charset="0"/>
              </a:rPr>
              <a:t>білки не закривають азотистих основ, зв'язуються з 1-нитковою ДНК по всій довжині розділених ланцюгів і таким чином </a:t>
            </a:r>
            <a:r>
              <a:rPr lang="ru-RU" altLang="uk-UA" sz="2400" b="1">
                <a:solidFill>
                  <a:srgbClr val="000099"/>
                </a:solidFill>
                <a:latin typeface="Comic Sans MS" panose="030F0702030302020204" pitchFamily="66" charset="0"/>
              </a:rPr>
              <a:t>запобігають</a:t>
            </a:r>
            <a:r>
              <a:rPr lang="ru-RU" altLang="uk-UA" sz="2400" b="1">
                <a:latin typeface="Comic Sans MS" panose="030F0702030302020204" pitchFamily="66" charset="0"/>
              </a:rPr>
              <a:t> їх комплементарному скручуванню і </a:t>
            </a:r>
            <a:r>
              <a:rPr lang="ru-RU" altLang="uk-UA" sz="2400" b="1">
                <a:solidFill>
                  <a:srgbClr val="000099"/>
                </a:solidFill>
                <a:latin typeface="Comic Sans MS" panose="030F0702030302020204" pitchFamily="66" charset="0"/>
              </a:rPr>
              <a:t>утворенню "шпильок". </a:t>
            </a:r>
          </a:p>
          <a:p>
            <a:r>
              <a:rPr lang="ru-RU" altLang="uk-UA" sz="2400" b="1">
                <a:latin typeface="Comic Sans MS" panose="030F0702030302020204" pitchFamily="66" charset="0"/>
              </a:rPr>
              <a:t>Білки </a:t>
            </a:r>
            <a:r>
              <a:rPr lang="ru-RU" altLang="uk-UA" sz="2400" b="1">
                <a:solidFill>
                  <a:srgbClr val="000099"/>
                </a:solidFill>
                <a:latin typeface="Comic Sans MS" panose="030F0702030302020204" pitchFamily="66" charset="0"/>
              </a:rPr>
              <a:t>не зв'язуються з 2-ланцюговою ДНК</a:t>
            </a:r>
            <a:r>
              <a:rPr lang="ru-RU" altLang="uk-UA" sz="2400" b="1">
                <a:latin typeface="Comic Sans MS" panose="030F0702030302020204" pitchFamily="66" charset="0"/>
              </a:rPr>
              <a:t>, яка не має розплавлених ділянок. При цьому також проявляється спорідненість </a:t>
            </a:r>
            <a:r>
              <a:rPr lang="en-GB" altLang="uk-UA" sz="2400" b="1">
                <a:latin typeface="Comic Sans MS" panose="030F0702030302020204" pitchFamily="66" charset="0"/>
              </a:rPr>
              <a:t>SSB-</a:t>
            </a:r>
            <a:r>
              <a:rPr lang="ru-RU" altLang="uk-UA" sz="2400" b="1">
                <a:latin typeface="Comic Sans MS" panose="030F0702030302020204" pitchFamily="66" charset="0"/>
              </a:rPr>
              <a:t>білків один до одного. Вони </a:t>
            </a:r>
            <a:r>
              <a:rPr lang="ru-RU" altLang="uk-UA" sz="2400" b="1">
                <a:solidFill>
                  <a:srgbClr val="000099"/>
                </a:solidFill>
                <a:latin typeface="Comic Sans MS" panose="030F0702030302020204" pitchFamily="66" charset="0"/>
              </a:rPr>
              <a:t>покривають ДНК суцільним шаром.</a:t>
            </a:r>
          </a:p>
          <a:p>
            <a:r>
              <a:rPr lang="ru-RU" altLang="uk-UA" sz="2400" b="1">
                <a:latin typeface="Comic Sans MS" panose="030F0702030302020204" pitchFamily="66" charset="0"/>
              </a:rPr>
              <a:t>Участь </a:t>
            </a:r>
            <a:r>
              <a:rPr lang="en-GB" altLang="uk-UA" sz="2400" b="1">
                <a:latin typeface="Comic Sans MS" panose="030F0702030302020204" pitchFamily="66" charset="0"/>
              </a:rPr>
              <a:t>SSB </a:t>
            </a:r>
            <a:r>
              <a:rPr lang="ru-RU" altLang="uk-UA" sz="2400" b="1">
                <a:latin typeface="Comic Sans MS" panose="030F0702030302020204" pitchFamily="66" charset="0"/>
              </a:rPr>
              <a:t>в реплікації абсолютно необхідно. Вони утримують матричні ланцюги ДНК в репликативній вилці в одноланцюговому стані, а також захищають однониткову ДНК від дії нуклеаз.</a:t>
            </a:r>
          </a:p>
        </p:txBody>
      </p:sp>
    </p:spTree>
    <p:extLst>
      <p:ext uri="{BB962C8B-B14F-4D97-AF65-F5344CB8AC3E}">
        <p14:creationId xmlns:p14="http://schemas.microsoft.com/office/powerpoint/2010/main" val="309195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5913" y="476251"/>
            <a:ext cx="7067550" cy="10128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3200" b="1" dirty="0">
                <a:latin typeface="Comic Sans MS" panose="030F0702030302020204" pitchFamily="66" charset="0"/>
              </a:rPr>
              <a:t>SSB-</a:t>
            </a:r>
            <a:r>
              <a:rPr lang="ru-RU" sz="3200" b="1" dirty="0" err="1">
                <a:latin typeface="Comic Sans MS" panose="030F0702030302020204" pitchFamily="66" charset="0"/>
              </a:rPr>
              <a:t>білки</a:t>
            </a:r>
            <a:r>
              <a:rPr lang="ru-RU" sz="3200" b="1" dirty="0">
                <a:latin typeface="Comic Sans MS" panose="030F0702030302020204" pitchFamily="66" charset="0"/>
              </a:rPr>
              <a:t> </a:t>
            </a:r>
            <a:r>
              <a:rPr lang="uk-UA" sz="3200" b="1" dirty="0" err="1">
                <a:latin typeface="Comic Sans MS" panose="030F0702030302020204" pitchFamily="66" charset="0"/>
              </a:rPr>
              <a:t>зв</a:t>
            </a:r>
            <a:r>
              <a:rPr lang="en-US" sz="3200" b="1" dirty="0">
                <a:latin typeface="Comic Sans MS" panose="030F0702030302020204" pitchFamily="66" charset="0"/>
              </a:rPr>
              <a:t>’</a:t>
            </a:r>
            <a:r>
              <a:rPr lang="uk-UA" sz="3200" b="1" dirty="0" err="1">
                <a:latin typeface="Comic Sans MS" panose="030F0702030302020204" pitchFamily="66" charset="0"/>
              </a:rPr>
              <a:t>язуються</a:t>
            </a:r>
            <a:r>
              <a:rPr lang="uk-UA" sz="3200" b="1" dirty="0">
                <a:latin typeface="Comic Sans MS" panose="030F0702030302020204" pitchFamily="66" charset="0"/>
              </a:rPr>
              <a:t> з ДНК </a:t>
            </a:r>
            <a:r>
              <a:rPr lang="uk-UA" sz="3200" b="1" dirty="0" err="1">
                <a:latin typeface="Comic Sans MS" panose="030F0702030302020204" pitchFamily="66" charset="0"/>
              </a:rPr>
              <a:t>електростатично</a:t>
            </a:r>
            <a:endParaRPr lang="ru-RU" sz="3200" b="1" dirty="0">
              <a:latin typeface="Comic Sans MS" panose="030F0702030302020204" pitchFamily="66" charset="0"/>
            </a:endParaRPr>
          </a:p>
        </p:txBody>
      </p:sp>
      <p:pic>
        <p:nvPicPr>
          <p:cNvPr id="7373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75051" y="1773239"/>
            <a:ext cx="5992813" cy="34877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403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524001" y="0"/>
            <a:ext cx="9324975" cy="6597650"/>
          </a:xfrm>
        </p:spPr>
        <p:txBody>
          <a:bodyPr rtlCol="0">
            <a:normAutofit fontScale="92500" lnSpcReduction="10000"/>
          </a:bodyPr>
          <a:lstStyle/>
          <a:p>
            <a:pPr marL="0" indent="0" algn="ctr" fontAlgn="auto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uk-UA" sz="3600" b="1" dirty="0" err="1">
                <a:solidFill>
                  <a:srgbClr val="00B050"/>
                </a:solidFill>
                <a:latin typeface="Comic Sans MS" panose="030F0702030302020204" pitchFamily="66" charset="0"/>
              </a:rPr>
              <a:t>Праймаза</a:t>
            </a:r>
            <a:r>
              <a:rPr lang="uk-UA" sz="3600" b="1" dirty="0">
                <a:solidFill>
                  <a:srgbClr val="000099"/>
                </a:solidFill>
                <a:latin typeface="Comic Sans MS" panose="030F0702030302020204" pitchFamily="66" charset="0"/>
              </a:rPr>
              <a:t> </a:t>
            </a:r>
          </a:p>
          <a:p>
            <a:pPr marL="0" indent="0" fontAlgn="auto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uk-UA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–</a:t>
            </a:r>
            <a:r>
              <a:rPr lang="uk-UA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ssDNA</a:t>
            </a:r>
            <a:r>
              <a:rPr lang="en-US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-</a:t>
            </a:r>
            <a:r>
              <a:rPr lang="uk-UA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залежна </a:t>
            </a:r>
            <a:r>
              <a:rPr lang="uk-UA" sz="24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РНК-полімераза</a:t>
            </a:r>
            <a:r>
              <a:rPr lang="uk-UA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, що синтезує РНК </a:t>
            </a:r>
            <a:r>
              <a:rPr lang="uk-UA" sz="24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праймери</a:t>
            </a:r>
            <a:r>
              <a:rPr lang="uk-UA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 під час реплікації ДНК.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Tx/>
              <a:buChar char="-"/>
              <a:defRPr/>
            </a:pPr>
            <a:r>
              <a:rPr lang="uk-UA" sz="2400" b="1" dirty="0">
                <a:solidFill>
                  <a:srgbClr val="000099"/>
                </a:solidFill>
                <a:latin typeface="Comic Sans MS" panose="030F0702030302020204" pitchFamily="66" charset="0"/>
              </a:rPr>
              <a:t>Відіграє ключову роль у регуляції реплікації ДНК</a:t>
            </a:r>
            <a:r>
              <a:rPr lang="uk-UA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: контролює частоту ініціації синтезу фрагментів </a:t>
            </a:r>
            <a:r>
              <a:rPr lang="uk-UA" sz="24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Оказакі</a:t>
            </a:r>
            <a:r>
              <a:rPr lang="uk-UA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 на відстаючому ланцюзі.</a:t>
            </a:r>
          </a:p>
          <a:p>
            <a:pPr marL="0" indent="0" fontAlgn="auto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en-US" sz="2400" b="1" i="1" u="sng" dirty="0">
                <a:solidFill>
                  <a:srgbClr val="000099"/>
                </a:solidFill>
                <a:latin typeface="Comic Sans MS" panose="030F0702030302020204" pitchFamily="66" charset="0"/>
              </a:rPr>
              <a:t>E.coli</a:t>
            </a:r>
            <a:r>
              <a:rPr lang="en-US" sz="2400" b="1" u="sng" dirty="0">
                <a:solidFill>
                  <a:srgbClr val="000099"/>
                </a:solidFill>
                <a:latin typeface="Comic Sans MS" panose="030F0702030302020204" pitchFamily="66" charset="0"/>
              </a:rPr>
              <a:t> </a:t>
            </a:r>
            <a:endParaRPr lang="uk-UA" sz="2400" b="1" u="sng" dirty="0">
              <a:solidFill>
                <a:srgbClr val="000099"/>
              </a:solidFill>
              <a:latin typeface="Comic Sans MS" panose="030F0702030302020204" pitchFamily="66" charset="0"/>
            </a:endParaRPr>
          </a:p>
          <a:p>
            <a:pPr fontAlgn="auto">
              <a:lnSpc>
                <a:spcPct val="150000"/>
              </a:lnSpc>
              <a:spcAft>
                <a:spcPts val="0"/>
              </a:spcAft>
              <a:buFontTx/>
              <a:buChar char="-"/>
              <a:defRPr/>
            </a:pPr>
            <a:r>
              <a:rPr lang="uk-UA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білок </a:t>
            </a:r>
            <a:r>
              <a:rPr lang="en-US" sz="2400" b="1" dirty="0" err="1">
                <a:solidFill>
                  <a:srgbClr val="000099"/>
                </a:solidFill>
                <a:latin typeface="Comic Sans MS" panose="030F0702030302020204" pitchFamily="66" charset="0"/>
              </a:rPr>
              <a:t>DnaG</a:t>
            </a:r>
            <a:r>
              <a:rPr lang="en-US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, 582 </a:t>
            </a:r>
            <a:r>
              <a:rPr lang="uk-UA" sz="24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ак</a:t>
            </a:r>
            <a:r>
              <a:rPr lang="uk-UA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 (60 000 </a:t>
            </a:r>
            <a:r>
              <a:rPr lang="uk-UA" sz="24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кДа</a:t>
            </a:r>
            <a:r>
              <a:rPr lang="uk-UA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)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Tx/>
              <a:buChar char="-"/>
              <a:defRPr/>
            </a:pPr>
            <a:r>
              <a:rPr lang="uk-UA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1 </a:t>
            </a:r>
            <a:r>
              <a:rPr lang="en-US" sz="24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Dna</a:t>
            </a:r>
            <a:r>
              <a:rPr lang="uk-UA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В + 3</a:t>
            </a:r>
            <a:r>
              <a:rPr lang="en-US" sz="24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DnaG</a:t>
            </a:r>
            <a:r>
              <a:rPr lang="uk-UA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 = </a:t>
            </a:r>
            <a:r>
              <a:rPr lang="uk-UA" sz="24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праймосома</a:t>
            </a:r>
            <a:r>
              <a:rPr lang="uk-UA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 (</a:t>
            </a:r>
            <a:r>
              <a:rPr lang="en-GB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5'-CTG-3‘</a:t>
            </a:r>
            <a:r>
              <a:rPr lang="uk-UA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 – сайт ініціації </a:t>
            </a:r>
            <a:r>
              <a:rPr lang="uk-UA" sz="24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синтеза</a:t>
            </a:r>
            <a:r>
              <a:rPr lang="uk-UA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)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Tx/>
              <a:buChar char="-"/>
              <a:defRPr/>
            </a:pPr>
            <a:r>
              <a:rPr lang="uk-UA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Складається з </a:t>
            </a:r>
            <a:r>
              <a:rPr lang="uk-UA" sz="2400" b="1" dirty="0">
                <a:solidFill>
                  <a:srgbClr val="000099"/>
                </a:solidFill>
                <a:latin typeface="Comic Sans MS" panose="030F0702030302020204" pitchFamily="66" charset="0"/>
              </a:rPr>
              <a:t>3х доменів</a:t>
            </a:r>
            <a:r>
              <a:rPr lang="uk-UA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: </a:t>
            </a:r>
            <a:r>
              <a:rPr lang="en-US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Zn</a:t>
            </a:r>
            <a:r>
              <a:rPr lang="uk-UA" sz="24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-зв</a:t>
            </a:r>
            <a:r>
              <a:rPr lang="en-US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’</a:t>
            </a:r>
            <a:r>
              <a:rPr lang="uk-UA" sz="24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язуючий</a:t>
            </a:r>
            <a:r>
              <a:rPr lang="uk-UA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 домен, </a:t>
            </a:r>
            <a:r>
              <a:rPr lang="uk-UA" sz="24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домен</a:t>
            </a:r>
            <a:r>
              <a:rPr lang="uk-UA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uk-UA" sz="24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РНК-полімерази</a:t>
            </a:r>
            <a:r>
              <a:rPr lang="uk-UA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 і </a:t>
            </a:r>
            <a:r>
              <a:rPr lang="en-US" sz="24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DnaB</a:t>
            </a:r>
            <a:r>
              <a:rPr lang="uk-UA" sz="24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-гелікази</a:t>
            </a:r>
            <a:r>
              <a:rPr lang="uk-UA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uk-UA" sz="24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зв'язуючий</a:t>
            </a:r>
            <a:r>
              <a:rPr lang="uk-UA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 домен</a:t>
            </a:r>
            <a:endParaRPr lang="ru-RU" sz="2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73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2427</Words>
  <Application>Microsoft Office PowerPoint</Application>
  <PresentationFormat>Широкий екран</PresentationFormat>
  <Paragraphs>341</Paragraphs>
  <Slides>48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слайдів</vt:lpstr>
      </vt:variant>
      <vt:variant>
        <vt:i4>48</vt:i4>
      </vt:variant>
    </vt:vector>
  </HeadingPairs>
  <TitlesOfParts>
    <vt:vector size="57" baseType="lpstr">
      <vt:lpstr>Arial</vt:lpstr>
      <vt:lpstr>Book Antiqua</vt:lpstr>
      <vt:lpstr>Calibri</vt:lpstr>
      <vt:lpstr>Calibri Light</vt:lpstr>
      <vt:lpstr>Comic Sans MS</vt:lpstr>
      <vt:lpstr>Times New Roman</vt:lpstr>
      <vt:lpstr>Wingdings</vt:lpstr>
      <vt:lpstr>Тема Office</vt:lpstr>
      <vt:lpstr>1_Тема Office</vt:lpstr>
      <vt:lpstr>Презентація PowerPoint</vt:lpstr>
      <vt:lpstr>Презентація PowerPoint</vt:lpstr>
      <vt:lpstr>Презентація PowerPoint</vt:lpstr>
      <vt:lpstr>ДНК-геліказа</vt:lpstr>
      <vt:lpstr>Презентація PowerPoint</vt:lpstr>
      <vt:lpstr>SSB-білки </vt:lpstr>
      <vt:lpstr>Презентація PowerPoint</vt:lpstr>
      <vt:lpstr>SSB-білки зв’язуються з ДНК електростатично</vt:lpstr>
      <vt:lpstr>Презентація PowerPoint</vt:lpstr>
      <vt:lpstr>Презентація PowerPoint</vt:lpstr>
      <vt:lpstr>Презентація PowerPoint</vt:lpstr>
      <vt:lpstr>ДНК-полімерази прокаріот</vt:lpstr>
      <vt:lpstr>ДНК-полімерази прокаріот</vt:lpstr>
      <vt:lpstr>ДНК-полімераза ІІІ</vt:lpstr>
      <vt:lpstr>Репарація Proofreading репарація</vt:lpstr>
      <vt:lpstr>Презентація PowerPoint</vt:lpstr>
      <vt:lpstr>Mismatch-репарація (MMR)</vt:lpstr>
      <vt:lpstr>Ексцизійна репарація - видалення пошкоджених основ (BER)</vt:lpstr>
      <vt:lpstr>Світлова репарація – </vt:lpstr>
      <vt:lpstr>Темнова репарація</vt:lpstr>
      <vt:lpstr>SOS-реактивація</vt:lpstr>
      <vt:lpstr>Біосинтез білка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ТРАНСЛЯЦІЯ</vt:lpstr>
      <vt:lpstr>Презентація PowerPoint</vt:lpstr>
      <vt:lpstr>Презентація PowerPoint</vt:lpstr>
      <vt:lpstr>Елонгація трансляції</vt:lpstr>
      <vt:lpstr>Етапи елонгації</vt:lpstr>
      <vt:lpstr>Термінація трансляції</vt:lpstr>
      <vt:lpstr>Презентація PowerPoint</vt:lpstr>
      <vt:lpstr>РЕГУЛЯЦІЯ ЕКСПРЕСІЇ ГЕНІВ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Quorum sensing  Структура lux-оперону Photobacterium phosphoreum</vt:lpstr>
      <vt:lpstr>Quorum sensing (luxR/luxI) Транскрипційна активність luxR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Андрей</dc:creator>
  <cp:lastModifiedBy>Андрей</cp:lastModifiedBy>
  <cp:revision>1</cp:revision>
  <dcterms:created xsi:type="dcterms:W3CDTF">2022-10-11T18:38:09Z</dcterms:created>
  <dcterms:modified xsi:type="dcterms:W3CDTF">2022-10-11T18:38:47Z</dcterms:modified>
</cp:coreProperties>
</file>