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5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embeddedFontLst>
    <p:embeddedFont>
      <p:font typeface="Century Gothic" panose="020B0502020202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jGSACgQ8qKDQsl0DULM2FHn7zl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756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98303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й слайд" type="title">
  <p:cSld name="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 txBox="1"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/>
          <p:nvPr/>
        </p:nvSpPr>
        <p:spPr>
          <a:xfrm>
            <a:off x="0" y="4323810"/>
            <a:ext cx="1744652" cy="778589"/>
          </a:xfrm>
          <a:custGeom>
            <a:avLst/>
            <a:gdLst/>
            <a:ahLst/>
            <a:cxnLst/>
            <a:rect l="l" t="t" r="r" b="b"/>
            <a:pathLst>
              <a:path w="372" h="166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 та підпис">
  <p:cSld name="Назва та підпис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7"/>
          <p:cNvSpPr txBox="1"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7"/>
          <p:cNvSpPr txBox="1"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2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7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з підписом">
  <p:cSld name="Цитата з підписом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body" idx="2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8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19" name="Google Shape;119;p28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0" name="Google Shape;120;p28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артка назви">
  <p:cSld name="Картка назви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9"/>
          <p:cNvSpPr txBox="1"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body" idx="1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24" name="Google Shape;124;p2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9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9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артка назви цитати">
  <p:cSld name="Картка назви цитати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0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0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0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36" name="Google Shape;136;p30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37" name="Google Shape;137;p30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Істина/хибність">
  <p:cSld name="Істина/хибність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1"/>
          <p:cNvSpPr txBox="1"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1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1" name="Google Shape;141;p31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2" name="Google Shape;142;p3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1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1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вертикальний текст" type="vertTx">
  <p:cSld name="VERTICAL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2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2"/>
          <p:cNvSpPr txBox="1">
            <a:spLocks noGrp="1"/>
          </p:cNvSpPr>
          <p:nvPr>
            <p:ph type="body" idx="1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9" name="Google Shape;149;p3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2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2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ий заголовок і текст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3"/>
          <p:cNvSpPr txBox="1">
            <a:spLocks noGrp="1"/>
          </p:cNvSpPr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3"/>
          <p:cNvSpPr txBox="1">
            <a:spLocks noGrp="1"/>
          </p:cNvSpPr>
          <p:nvPr>
            <p:ph type="body" idx="1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56" name="Google Shape;156;p3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3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3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 та вміст" type="obj">
  <p:cSld name="OBJEC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9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96" name="Google Shape;196;p1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9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9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 та вміст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 розділу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’єкти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body" idx="2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рівняння" type="twoTxTwoObj">
  <p:cSld name="TWO_OBJECTS_WITH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2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2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body" idx="3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body" idx="4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ше заголовок" type="titleOnly">
  <p:cSld name="TITLE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3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ий слайд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міст і підпис" type="objTx">
  <p:cSld name="OBJECT_WITH_CAPTIO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5"/>
          <p:cNvSpPr txBox="1"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20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5"/>
          <p:cNvSpPr txBox="1">
            <a:spLocks noGrp="1"/>
          </p:cNvSpPr>
          <p:nvPr>
            <p:ph type="body" idx="1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91" name="Google Shape;91;p25"/>
          <p:cNvSpPr txBox="1">
            <a:spLocks noGrp="1"/>
          </p:cNvSpPr>
          <p:nvPr>
            <p:ph type="body" idx="2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5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і підпис" type="picTx">
  <p:cSld name="PICTURE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6"/>
          <p:cNvSpPr txBox="1"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6"/>
          <p:cNvSpPr>
            <a:spLocks noGrp="1"/>
          </p:cNvSpPr>
          <p:nvPr>
            <p:ph type="pic" idx="2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26"/>
          <p:cNvSpPr txBox="1">
            <a:spLocks noGrp="1"/>
          </p:cNvSpPr>
          <p:nvPr>
            <p:ph type="body" idx="1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0" name="Google Shape;100;p2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6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6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5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7" name="Google Shape;7;p15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5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5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5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5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5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5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5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5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5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5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5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15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20" name="Google Shape;20;p15"/>
            <p:cNvSpPr/>
            <p:nvPr/>
          </p:nvSpPr>
          <p:spPr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5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5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5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5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5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5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5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5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5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5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5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15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19D8F"/>
            </a:gs>
            <a:gs pos="100000">
              <a:srgbClr val="746B4D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18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162" name="Google Shape;162;p18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lt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lt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lt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8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lt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8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lt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8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lt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8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8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8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lt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8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8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lt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8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lt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" name="Google Shape;174;p18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75" name="Google Shape;175;p18"/>
            <p:cNvSpPr/>
            <p:nvPr/>
          </p:nvSpPr>
          <p:spPr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8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8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8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8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8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8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8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8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8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8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8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Google Shape;187;p18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8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sz="14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0" name="Google Shape;190;p1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1" name="Google Shape;191;p1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2" name="Google Shape;192;p18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C%D0%B0%D1%80%D0%BA%D0%BE_%D0%A2%D0%B5%D1%80%D0%B5%D1%89%D0%B5%D0%BD%D0%BA%D0%BE" TargetMode="External"/><Relationship Id="rId3" Type="http://schemas.openxmlformats.org/officeDocument/2006/relationships/hyperlink" Target="https://uk.wikipedia.org/wiki/%D0%93%D0%B5%D0%BE_%D0%A8%D0%BA%D1%83%D1%80%D1%83%D0%BF%D1%96%D0%B9" TargetMode="External"/><Relationship Id="rId7" Type="http://schemas.openxmlformats.org/officeDocument/2006/relationships/hyperlink" Target="https://uk.wikipedia.org/wiki/%D0%9C%D0%B8%D1%80%D0%BE%D1%81%D0%BB%D0%B0%D0%B2_%D0%86%D1%80%D1%87%D0%B0%D0%BD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E%D0%BB%D0%B5%D0%BA%D1%81%D0%B0_%D0%A1%D0%BB%D1%96%D1%81%D0%B0%D1%80%D0%B5%D0%BD%D0%BA%D0%BE" TargetMode="External"/><Relationship Id="rId5" Type="http://schemas.openxmlformats.org/officeDocument/2006/relationships/hyperlink" Target="https://uk.wikipedia.org/wiki/%D0%AE%D0%BB%D1%96%D0%B0%D0%BD_%D0%A8%D0%BF%D0%BE%D0%BB" TargetMode="External"/><Relationship Id="rId4" Type="http://schemas.openxmlformats.org/officeDocument/2006/relationships/hyperlink" Target="https://uk.wikipedia.org/wiki/%D0%9C%D0%B8%D1%85%D0%B0%D0%B9%D0%BB%D1%8C_%D0%A1%D0%B5%D0%BC%D0%B5%D0%BD%D0%BA%D0%B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"/>
          <p:cNvSpPr txBox="1">
            <a:spLocks noGrp="1"/>
          </p:cNvSpPr>
          <p:nvPr>
            <p:ph type="ctrTitle"/>
          </p:nvPr>
        </p:nvSpPr>
        <p:spPr>
          <a:xfrm>
            <a:off x="2589213" y="2514600"/>
            <a:ext cx="8915399" cy="309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lang="uk-UA" sz="8000" b="1">
                <a:solidFill>
                  <a:schemeClr val="accent1"/>
                </a:solidFill>
              </a:rPr>
              <a:t/>
            </a:r>
            <a:br>
              <a:rPr lang="uk-UA" sz="8000" b="1">
                <a:solidFill>
                  <a:schemeClr val="accent1"/>
                </a:solidFill>
              </a:rPr>
            </a:br>
            <a:r>
              <a:rPr lang="uk-UA" sz="8000" b="1">
                <a:solidFill>
                  <a:schemeClr val="accent1"/>
                </a:solidFill>
              </a:rPr>
              <a:t/>
            </a:r>
            <a:br>
              <a:rPr lang="uk-UA" sz="8000" b="1">
                <a:solidFill>
                  <a:schemeClr val="accent1"/>
                </a:solidFill>
              </a:rPr>
            </a:br>
            <a:r>
              <a:rPr lang="uk-UA" sz="8000" b="1">
                <a:solidFill>
                  <a:schemeClr val="accent1"/>
                </a:solidFill>
              </a:rPr>
              <a:t>РОЗСТРІЛЯНЕ            </a:t>
            </a:r>
            <a:br>
              <a:rPr lang="uk-UA" sz="8000" b="1">
                <a:solidFill>
                  <a:schemeClr val="accent1"/>
                </a:solidFill>
              </a:rPr>
            </a:br>
            <a:r>
              <a:rPr lang="uk-UA" sz="8000" b="1">
                <a:solidFill>
                  <a:schemeClr val="accent1"/>
                </a:solidFill>
              </a:rPr>
              <a:t>                   ВІДРОДЖЕННЯ</a:t>
            </a:r>
            <a:br>
              <a:rPr lang="uk-UA" sz="8000" b="1">
                <a:solidFill>
                  <a:schemeClr val="accent1"/>
                </a:solidFill>
              </a:rPr>
            </a:br>
            <a:endParaRPr sz="8000" b="1">
              <a:solidFill>
                <a:schemeClr val="accent1"/>
              </a:solidFill>
            </a:endParaRPr>
          </a:p>
        </p:txBody>
      </p:sp>
      <p:sp>
        <p:nvSpPr>
          <p:cNvPr id="205" name="Google Shape;205;p1"/>
          <p:cNvSpPr txBox="1"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2144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sz="5400" b="1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uk-UA" sz="9600" b="1"/>
              <a:t>1917-1937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0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76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uk-UA"/>
              <a:t>Масові організації</a:t>
            </a:r>
            <a:endParaRPr/>
          </a:p>
        </p:txBody>
      </p:sp>
      <p:sp>
        <p:nvSpPr>
          <p:cNvPr id="317" name="Google Shape;317;p10"/>
          <p:cNvSpPr>
            <a:spLocks noGrp="1"/>
          </p:cNvSpPr>
          <p:nvPr>
            <p:ph type="body" idx="1"/>
          </p:nvPr>
        </p:nvSpPr>
        <p:spPr>
          <a:xfrm>
            <a:off x="941473" y="2534043"/>
            <a:ext cx="4950371" cy="1941537"/>
          </a:xfrm>
          <a:prstGeom prst="roundRect">
            <a:avLst>
              <a:gd name="adj" fmla="val 16667"/>
            </a:avLst>
          </a:prstGeom>
          <a:solidFill>
            <a:srgbClr val="EABAA0"/>
          </a:solidFill>
          <a:ln w="9525" cap="rnd" cmpd="sng">
            <a:solidFill>
              <a:srgbClr val="D378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uk-UA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Плуг (1922-1926)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uk-UA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С. Пилипенко</a:t>
            </a:r>
            <a:endParaRPr/>
          </a:p>
        </p:txBody>
      </p:sp>
      <p:sp>
        <p:nvSpPr>
          <p:cNvPr id="318" name="Google Shape;318;p10"/>
          <p:cNvSpPr/>
          <p:nvPr/>
        </p:nvSpPr>
        <p:spPr>
          <a:xfrm>
            <a:off x="6096001" y="2458231"/>
            <a:ext cx="5154526" cy="2012945"/>
          </a:xfrm>
          <a:prstGeom prst="roundRect">
            <a:avLst>
              <a:gd name="adj" fmla="val 16667"/>
            </a:avLst>
          </a:prstGeom>
          <a:solidFill>
            <a:srgbClr val="EABAA0"/>
          </a:solidFill>
          <a:ln w="9525" cap="rnd" cmpd="sng">
            <a:solidFill>
              <a:srgbClr val="D378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uk-UA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ГАРТ (1923-1926)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uk-UA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В. Еллан-Блакитний,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uk-UA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І. Кулик</a:t>
            </a:r>
            <a:endParaRPr/>
          </a:p>
        </p:txBody>
      </p:sp>
      <p:sp>
        <p:nvSpPr>
          <p:cNvPr id="319" name="Google Shape;319;p10"/>
          <p:cNvSpPr/>
          <p:nvPr/>
        </p:nvSpPr>
        <p:spPr>
          <a:xfrm>
            <a:off x="3519381" y="4883808"/>
            <a:ext cx="5955696" cy="1745841"/>
          </a:xfrm>
          <a:prstGeom prst="roundRect">
            <a:avLst>
              <a:gd name="adj" fmla="val 16667"/>
            </a:avLst>
          </a:prstGeom>
          <a:solidFill>
            <a:srgbClr val="EABAA0"/>
          </a:solidFill>
          <a:ln w="9525" cap="rnd" cmpd="sng">
            <a:solidFill>
              <a:srgbClr val="D378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uk-UA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Всеукраїнська спілка українських пролетарських письменників (ВУСПП)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uk-UA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1927</a:t>
            </a:r>
            <a:endParaRPr/>
          </a:p>
        </p:txBody>
      </p:sp>
      <p:sp>
        <p:nvSpPr>
          <p:cNvPr id="320" name="Google Shape;320;p10"/>
          <p:cNvSpPr/>
          <p:nvPr/>
        </p:nvSpPr>
        <p:spPr>
          <a:xfrm>
            <a:off x="941473" y="1362559"/>
            <a:ext cx="4063833" cy="763256"/>
          </a:xfrm>
          <a:prstGeom prst="roundRect">
            <a:avLst>
              <a:gd name="adj" fmla="val 16667"/>
            </a:avLst>
          </a:prstGeom>
          <a:solidFill>
            <a:srgbClr val="EABAA0"/>
          </a:solidFill>
          <a:ln w="9525" cap="rnd" cmpd="sng">
            <a:solidFill>
              <a:srgbClr val="D378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uk-UA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Пролеткультівські організації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1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uk-UA"/>
              <a:t>Літературно-естетичні течії</a:t>
            </a:r>
            <a:endParaRPr/>
          </a:p>
        </p:txBody>
      </p:sp>
      <p:sp>
        <p:nvSpPr>
          <p:cNvPr id="326" name="Google Shape;326;p11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600"/>
              <a:buChar char="🠶"/>
            </a:pPr>
            <a:r>
              <a:rPr lang="uk-UA" sz="3600"/>
              <a:t>Модернізм: символізм, неокласицизм, неореалізм, неоромантизм – романтика вітаїзму, необароко, імпресівонізм.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3600"/>
              <a:buChar char="🠶"/>
            </a:pPr>
            <a:r>
              <a:rPr lang="uk-UA" sz="3600"/>
              <a:t>Авангардизм: конструктивізм, панфутуризм</a:t>
            </a:r>
            <a:endParaRPr sz="3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2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uk-UA" b="1" i="1"/>
              <a:t>Новаторство</a:t>
            </a:r>
            <a:endParaRPr/>
          </a:p>
        </p:txBody>
      </p:sp>
      <p:sp>
        <p:nvSpPr>
          <p:cNvPr id="332" name="Google Shape;332;p12"/>
          <p:cNvSpPr txBox="1">
            <a:spLocks noGrp="1"/>
          </p:cNvSpPr>
          <p:nvPr>
            <p:ph type="body" idx="1"/>
          </p:nvPr>
        </p:nvSpPr>
        <p:spPr>
          <a:xfrm>
            <a:off x="1765738" y="1387366"/>
            <a:ext cx="9738874" cy="5155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uk-UA" sz="2800"/>
              <a:t>Основними складниками новітньої еліти її світогляду були: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800"/>
              <a:buChar char="🠶"/>
            </a:pPr>
            <a:r>
              <a:rPr lang="uk-UA" sz="2800"/>
              <a:t>бунт,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800"/>
              <a:buChar char="🠶"/>
            </a:pPr>
            <a:r>
              <a:rPr lang="uk-UA" sz="2800"/>
              <a:t>самостійність мислення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800"/>
              <a:buChar char="🠶"/>
            </a:pPr>
            <a:r>
              <a:rPr lang="uk-UA" sz="2800"/>
              <a:t>щира віра у власні ідеали.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uk-UA" sz="2800"/>
              <a:t>В більшості своїй це були інтелектуали, які робили ставку на особистість, а не на масу. За їх зовнішньою «радянськістю» ховалися глибокі пошуки й запити.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3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uk-UA" b="1">
                <a:solidFill>
                  <a:schemeClr val="accent1"/>
                </a:solidFill>
              </a:rPr>
              <a:t>Літературна дискусія</a:t>
            </a:r>
            <a:endParaRPr/>
          </a:p>
        </p:txBody>
      </p:sp>
      <p:sp>
        <p:nvSpPr>
          <p:cNvPr id="338" name="Google Shape;338;p13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uk-UA" sz="4000"/>
              <a:t>3 етапи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uk-UA" sz="4000"/>
              <a:t>1 – 1925-1926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uk-UA" sz="4000"/>
              <a:t>2 - 1926 – 1928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uk-UA" sz="4000"/>
              <a:t>3 – 1929 - 1937</a:t>
            </a:r>
            <a:endParaRPr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"/>
          <p:cNvSpPr txBox="1">
            <a:spLocks noGrp="1"/>
          </p:cNvSpPr>
          <p:nvPr>
            <p:ph type="title"/>
          </p:nvPr>
        </p:nvSpPr>
        <p:spPr>
          <a:xfrm>
            <a:off x="1671145" y="624110"/>
            <a:ext cx="983346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uk-UA" b="1" i="1">
                <a:solidFill>
                  <a:schemeClr val="dk1"/>
                </a:solidFill>
              </a:rPr>
              <a:t>Розстріляне відродження</a:t>
            </a:r>
            <a:r>
              <a:rPr lang="uk-UA" i="1">
                <a:solidFill>
                  <a:schemeClr val="dk1"/>
                </a:solidFill>
              </a:rPr>
              <a:t> </a:t>
            </a:r>
            <a:r>
              <a:rPr lang="uk-UA">
                <a:solidFill>
                  <a:schemeClr val="dk1"/>
                </a:solidFill>
              </a:rPr>
              <a:t> або </a:t>
            </a:r>
            <a:br>
              <a:rPr lang="uk-UA">
                <a:solidFill>
                  <a:schemeClr val="dk1"/>
                </a:solidFill>
              </a:rPr>
            </a:br>
            <a:r>
              <a:rPr lang="uk-UA" b="1" i="1">
                <a:solidFill>
                  <a:schemeClr val="dk1"/>
                </a:solidFill>
              </a:rPr>
              <a:t>Червоний      ренесанс</a:t>
            </a:r>
            <a:r>
              <a:rPr lang="uk-UA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211" name="Google Shape;211;p2"/>
          <p:cNvSpPr txBox="1">
            <a:spLocks noGrp="1"/>
          </p:cNvSpPr>
          <p:nvPr>
            <p:ph type="body" idx="1"/>
          </p:nvPr>
        </p:nvSpPr>
        <p:spPr>
          <a:xfrm>
            <a:off x="1292771" y="2133600"/>
            <a:ext cx="10752083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600"/>
              <a:buChar char="🠶"/>
            </a:pPr>
            <a:r>
              <a:rPr lang="uk-UA" sz="3600">
                <a:solidFill>
                  <a:schemeClr val="dk1"/>
                </a:solidFill>
              </a:rPr>
              <a:t>– літературно- мистецьке покоління 20-х – початку 30-х рр. в Україні, яке дало високохудожні твори у галузі літератури, живопису, музики, театру, знищене тоталітарним сталінським режимом.</a:t>
            </a:r>
            <a:endParaRPr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"/>
          <p:cNvSpPr txBox="1">
            <a:spLocks noGrp="1"/>
          </p:cNvSpPr>
          <p:nvPr>
            <p:ph type="title"/>
          </p:nvPr>
        </p:nvSpPr>
        <p:spPr>
          <a:xfrm>
            <a:off x="5044966" y="624110"/>
            <a:ext cx="6459646" cy="6073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uk-UA" sz="2200"/>
              <a:t/>
            </a:r>
            <a:br>
              <a:rPr lang="uk-UA" sz="2200"/>
            </a:br>
            <a:r>
              <a:rPr lang="uk-UA" sz="2200"/>
              <a:t>Поняття </a:t>
            </a:r>
            <a:r>
              <a:rPr lang="uk-UA" sz="2200" b="1" i="1"/>
              <a:t>«Розстріляне Відродження» </a:t>
            </a:r>
            <a:r>
              <a:rPr lang="uk-UA" sz="2200"/>
              <a:t>з’явилося через два десятиліття після трагічних подій. Першим сформулював </a:t>
            </a:r>
            <a:r>
              <a:rPr lang="uk-UA" sz="2200" b="1" i="1"/>
              <a:t>Єжи Ґедройц</a:t>
            </a:r>
            <a:r>
              <a:rPr lang="uk-UA" sz="2200"/>
              <a:t>. </a:t>
            </a:r>
            <a:br>
              <a:rPr lang="uk-UA" sz="2200"/>
            </a:br>
            <a:r>
              <a:rPr lang="uk-UA" sz="2200"/>
              <a:t>1958 р. у листі до українського літературознавця </a:t>
            </a:r>
            <a:r>
              <a:rPr lang="uk-UA" sz="2200" b="1" i="1"/>
              <a:t>Юрія Лавріненка</a:t>
            </a:r>
            <a:r>
              <a:rPr lang="uk-UA" sz="2200"/>
              <a:t>, який працював на замовлення польського публіциста над антологією української літератури 1917-33 рр., запропонував назвати роботу саме так.</a:t>
            </a:r>
            <a:br>
              <a:rPr lang="uk-UA" sz="2200"/>
            </a:br>
            <a:r>
              <a:rPr lang="uk-UA" sz="2200"/>
              <a:t>      </a:t>
            </a:r>
            <a:br>
              <a:rPr lang="uk-UA" sz="2200"/>
            </a:br>
            <a:r>
              <a:rPr lang="uk-UA" sz="2200"/>
              <a:t>За цей час українська культура спромоглася компенсувати трьохсотрічне колоніальне становище та нівелювати вплив інших культур, російської зокрема і стати цікавою українському читачеві.</a:t>
            </a:r>
            <a:br>
              <a:rPr lang="uk-UA" sz="2200"/>
            </a:br>
            <a:r>
              <a:rPr lang="uk-UA" sz="2200"/>
              <a:t/>
            </a:r>
            <a:br>
              <a:rPr lang="uk-UA" sz="2200"/>
            </a:br>
            <a:r>
              <a:rPr lang="uk-UA" sz="2200"/>
              <a:t>На 1 жовтня 1925 року в Україні нараховувалося 5000 письменників.</a:t>
            </a:r>
            <a:r>
              <a:rPr lang="uk-UA" sz="3600"/>
              <a:t/>
            </a:r>
            <a:br>
              <a:rPr lang="uk-UA" sz="3600"/>
            </a:br>
            <a:endParaRPr/>
          </a:p>
        </p:txBody>
      </p:sp>
      <p:pic>
        <p:nvPicPr>
          <p:cNvPr id="217" name="Google Shape;217;p3" descr="ÐÐ¾ÑÐ¾Ð¶ÐµÐµ Ð¸Ð·Ð¾Ð±ÑÐ°Ð¶ÐµÐ½Ð¸Ðµ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45201" y="57076"/>
            <a:ext cx="2828520" cy="354924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18" name="Google Shape;218;p3" descr="Єжи Ґедройць — Вікіпедія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653" y="3750677"/>
            <a:ext cx="1953907" cy="2735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" descr="До питання творчої співпраці Ю. Лавріненка та Є. Ґедройця | Літературна  Україна - Літукраїна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54706" y="3750677"/>
            <a:ext cx="2122869" cy="2735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"/>
          <p:cNvSpPr txBox="1">
            <a:spLocks noGrp="1"/>
          </p:cNvSpPr>
          <p:nvPr>
            <p:ph type="title"/>
          </p:nvPr>
        </p:nvSpPr>
        <p:spPr>
          <a:xfrm>
            <a:off x="2592925" y="252248"/>
            <a:ext cx="8911687" cy="867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uk-UA"/>
              <a:t>Історико-культурні передумови</a:t>
            </a:r>
            <a:endParaRPr/>
          </a:p>
        </p:txBody>
      </p:sp>
      <p:sp>
        <p:nvSpPr>
          <p:cNvPr id="225" name="Google Shape;225;p4"/>
          <p:cNvSpPr txBox="1">
            <a:spLocks noGrp="1"/>
          </p:cNvSpPr>
          <p:nvPr>
            <p:ph type="body" idx="1"/>
          </p:nvPr>
        </p:nvSpPr>
        <p:spPr>
          <a:xfrm>
            <a:off x="1576552" y="1119352"/>
            <a:ext cx="9928060" cy="4791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🠶"/>
            </a:pPr>
            <a:r>
              <a:rPr lang="uk-UA" sz="2400"/>
              <a:t>Відродження національно-культурного руху в кінці ХІХ – поч. ХХ ст.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uk-UA" sz="2400"/>
              <a:t>Національно-державницький рух. Створення держави, початок розвитку усіх державницьких інституцій.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uk-UA" sz="2400"/>
              <a:t>Розвиток освіти, науки, книговидавництва та періодики.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uk-UA" sz="2400"/>
              <a:t>Розвій національного мистецтва – живопису, скульптури, архітектури, музики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uk-UA" sz="2400"/>
              <a:t>Створення перших літературно-мистецьких груп та організацій.</a:t>
            </a:r>
            <a:endParaRPr/>
          </a:p>
          <a:p>
            <a:pPr marL="342900" lvl="0" indent="-19050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"/>
          <p:cNvSpPr txBox="1"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</a:pPr>
            <a:r>
              <a:rPr lang="uk-UA" sz="2700"/>
              <a:t>Двоколійність української літератури</a:t>
            </a:r>
            <a:endParaRPr/>
          </a:p>
        </p:txBody>
      </p:sp>
      <p:sp>
        <p:nvSpPr>
          <p:cNvPr id="231" name="Google Shape;231;p5"/>
          <p:cNvSpPr txBox="1">
            <a:spLocks noGrp="1"/>
          </p:cNvSpPr>
          <p:nvPr>
            <p:ph type="body" idx="1"/>
          </p:nvPr>
        </p:nvSpPr>
        <p:spPr>
          <a:xfrm>
            <a:off x="804041" y="2133600"/>
            <a:ext cx="5020687" cy="43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000"/>
              <a:buChar char="🠶"/>
            </a:pPr>
            <a:r>
              <a:rPr lang="uk-UA" sz="2000">
                <a:solidFill>
                  <a:schemeClr val="dk1"/>
                </a:solidFill>
              </a:rPr>
              <a:t>Уперше ввів поняття  Григорій Костюк 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uk-UA">
                <a:solidFill>
                  <a:schemeClr val="dk1"/>
                </a:solidFill>
              </a:rPr>
              <a:t>Двоколійність літератури - паралельний та одночасний розвиток національної літератури на «материковій» Україні та за її межами.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uk-UA" sz="2000">
                <a:solidFill>
                  <a:schemeClr val="dk1"/>
                </a:solidFill>
              </a:rPr>
              <a:t>Емігранти </a:t>
            </a:r>
            <a:r>
              <a:rPr lang="uk-UA" sz="2000">
                <a:latin typeface="Times New Roman"/>
                <a:ea typeface="Times New Roman"/>
                <a:cs typeface="Times New Roman"/>
                <a:sym typeface="Times New Roman"/>
              </a:rPr>
              <a:t>В. Винниченко, О.Олесь, М. Вороний, М. Садовський, В. Самійленко,      С. Русова, С. Черкасенко, М. Шаповал, В.Горовіц, Г.Нейгауз,</a:t>
            </a:r>
            <a:r>
              <a:rPr lang="uk-UA" sz="2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sz="2000">
                <a:latin typeface="Times New Roman"/>
                <a:ea typeface="Times New Roman"/>
                <a:cs typeface="Times New Roman"/>
                <a:sym typeface="Times New Roman"/>
              </a:rPr>
              <a:t>Д.Антонович, М.Грушевський, Є.Чикаленко, Д.Дорошенко, В.Щербаківський, </a:t>
            </a:r>
            <a:br>
              <a:rPr lang="uk-UA" sz="20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2000">
                <a:latin typeface="Times New Roman"/>
                <a:ea typeface="Times New Roman"/>
                <a:cs typeface="Times New Roman"/>
                <a:sym typeface="Times New Roman"/>
              </a:rPr>
              <a:t>Є Маланюк та ін.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232" name="Google Shape;232;p5" descr="Г.С.Костюк –"/>
          <p:cNvPicPr preferRelativeResize="0"/>
          <p:nvPr/>
        </p:nvPicPr>
        <p:blipFill rotWithShape="1">
          <a:blip r:embed="rId3">
            <a:alphaModFix/>
          </a:blip>
          <a:srcRect r="1" b="16866"/>
          <a:stretch/>
        </p:blipFill>
        <p:spPr>
          <a:xfrm>
            <a:off x="6091916" y="10"/>
            <a:ext cx="6100084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"/>
          <p:cNvSpPr/>
          <p:nvPr/>
        </p:nvSpPr>
        <p:spPr>
          <a:xfrm>
            <a:off x="2" y="0"/>
            <a:ext cx="12191998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DDE6C3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8" name="Google Shape;238;p7"/>
          <p:cNvSpPr txBox="1">
            <a:spLocks noGrp="1"/>
          </p:cNvSpPr>
          <p:nvPr>
            <p:ph type="title"/>
          </p:nvPr>
        </p:nvSpPr>
        <p:spPr>
          <a:xfrm>
            <a:off x="3373062" y="624110"/>
            <a:ext cx="8131550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uk-UA"/>
              <a:t>Література 20-30-х рр. розвивалася під впливом трьох чинників</a:t>
            </a:r>
            <a:endParaRPr/>
          </a:p>
        </p:txBody>
      </p:sp>
      <p:sp>
        <p:nvSpPr>
          <p:cNvPr id="239" name="Google Shape;239;p7"/>
          <p:cNvSpPr/>
          <p:nvPr/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40" name="Google Shape;240;p7"/>
          <p:cNvGrpSpPr/>
          <p:nvPr/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41" name="Google Shape;241;p7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B1AB92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" name="Google Shape;253;p7"/>
          <p:cNvGrpSpPr/>
          <p:nvPr/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4" name="Google Shape;254;p7"/>
            <p:cNvSpPr/>
            <p:nvPr/>
          </p:nvSpPr>
          <p:spPr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7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58533E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6" name="Google Shape;266;p7"/>
          <p:cNvSpPr/>
          <p:nvPr/>
        </p:nvSpPr>
        <p:spPr>
          <a:xfrm rot="10800000" flipH="1">
            <a:off x="-159" y="3411452"/>
            <a:ext cx="1098194" cy="514066"/>
          </a:xfrm>
          <a:custGeom>
            <a:avLst/>
            <a:gdLst/>
            <a:ahLst/>
            <a:cxnLst/>
            <a:rect l="l" t="t" r="r" b="b"/>
            <a:pathLst>
              <a:path w="6883" h="10168" extrusionOk="0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7"/>
          <p:cNvSpPr txBox="1">
            <a:spLocks noGrp="1"/>
          </p:cNvSpPr>
          <p:nvPr>
            <p:ph type="body" idx="1"/>
          </p:nvPr>
        </p:nvSpPr>
        <p:spPr>
          <a:xfrm>
            <a:off x="3373062" y="2133600"/>
            <a:ext cx="813155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Char char="🠶"/>
            </a:pPr>
            <a:r>
              <a:rPr lang="uk-UA" sz="2800">
                <a:latin typeface="Times New Roman"/>
                <a:ea typeface="Times New Roman"/>
                <a:cs typeface="Times New Roman"/>
                <a:sym typeface="Times New Roman"/>
              </a:rPr>
              <a:t>західноєвропейського модернізму і тих філософських концепцій, що він ніс із собою;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800"/>
              <a:buChar char="🠶"/>
            </a:pPr>
            <a:r>
              <a:rPr lang="uk-UA" sz="2800">
                <a:latin typeface="Times New Roman"/>
                <a:ea typeface="Times New Roman"/>
                <a:cs typeface="Times New Roman"/>
                <a:sym typeface="Times New Roman"/>
              </a:rPr>
              <a:t>революційних комуністичних ідеалів, сформованих під впливом марксистсько-ленінської ідеології; 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800"/>
              <a:buChar char="🠶"/>
            </a:pPr>
            <a:r>
              <a:rPr lang="uk-UA" sz="2800">
                <a:latin typeface="Times New Roman"/>
                <a:ea typeface="Times New Roman"/>
                <a:cs typeface="Times New Roman"/>
                <a:sym typeface="Times New Roman"/>
              </a:rPr>
              <a:t>національних філософських та літературних традицій.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uk-UA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6"/>
          <p:cNvSpPr/>
          <p:nvPr/>
        </p:nvSpPr>
        <p:spPr>
          <a:xfrm>
            <a:off x="2" y="0"/>
            <a:ext cx="12191998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73" name="Google Shape;273;p6"/>
          <p:cNvGrpSpPr/>
          <p:nvPr/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</p:grpSpPr>
        <p:sp>
          <p:nvSpPr>
            <p:cNvPr id="274" name="Google Shape;274;p6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D1D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D1D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D1D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D1D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D1D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D1D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D1D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D1D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D1D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D1D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D1D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D1D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Google Shape;286;p6"/>
          <p:cNvSpPr txBox="1">
            <a:spLocks noGrp="1"/>
          </p:cNvSpPr>
          <p:nvPr>
            <p:ph type="title"/>
          </p:nvPr>
        </p:nvSpPr>
        <p:spPr>
          <a:xfrm>
            <a:off x="7839756" y="1159566"/>
            <a:ext cx="3662939" cy="456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Century Gothic"/>
              <a:buNone/>
            </a:pPr>
            <a:r>
              <a:rPr lang="uk-UA">
                <a:solidFill>
                  <a:srgbClr val="0C0C0C"/>
                </a:solidFill>
              </a:rPr>
              <a:t>Наскрізні риси національної літератури</a:t>
            </a:r>
            <a:endParaRPr/>
          </a:p>
        </p:txBody>
      </p:sp>
      <p:sp>
        <p:nvSpPr>
          <p:cNvPr id="287" name="Google Shape;287;p6"/>
          <p:cNvSpPr/>
          <p:nvPr/>
        </p:nvSpPr>
        <p:spPr>
          <a:xfrm>
            <a:off x="0" y="643468"/>
            <a:ext cx="7560245" cy="5571066"/>
          </a:xfrm>
          <a:custGeom>
            <a:avLst/>
            <a:gdLst/>
            <a:ahLst/>
            <a:cxnLst/>
            <a:rect l="l" t="t" r="r" b="b"/>
            <a:pathLst>
              <a:path w="372" h="166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gradFill>
            <a:gsLst>
              <a:gs pos="0">
                <a:srgbClr val="922A0E"/>
              </a:gs>
              <a:gs pos="23000">
                <a:srgbClr val="922A0E"/>
              </a:gs>
              <a:gs pos="69000">
                <a:srgbClr val="7B230B"/>
              </a:gs>
              <a:gs pos="97000">
                <a:srgbClr val="73210B"/>
              </a:gs>
              <a:gs pos="100000">
                <a:srgbClr val="73210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6"/>
          <p:cNvSpPr txBox="1">
            <a:spLocks noGrp="1"/>
          </p:cNvSpPr>
          <p:nvPr>
            <p:ph type="body" idx="1"/>
          </p:nvPr>
        </p:nvSpPr>
        <p:spPr>
          <a:xfrm>
            <a:off x="637310" y="1286934"/>
            <a:ext cx="5292436" cy="428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🠶"/>
            </a:pPr>
            <a:r>
              <a:rPr lang="uk-UA" sz="2400">
                <a:solidFill>
                  <a:srgbClr val="FFFFFF"/>
                </a:solidFill>
              </a:rPr>
              <a:t>Спонтанність та строкатість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uk-UA" sz="2400">
                <a:solidFill>
                  <a:srgbClr val="FFFFFF"/>
                </a:solidFill>
              </a:rPr>
              <a:t>Масовість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uk-UA" sz="2400">
                <a:solidFill>
                  <a:srgbClr val="FFFFFF"/>
                </a:solidFill>
              </a:rPr>
              <a:t>Експериментальність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8"/>
          <p:cNvSpPr txBox="1">
            <a:spLocks noGrp="1"/>
          </p:cNvSpPr>
          <p:nvPr>
            <p:ph type="title"/>
          </p:nvPr>
        </p:nvSpPr>
        <p:spPr>
          <a:xfrm>
            <a:off x="2752546" y="0"/>
            <a:ext cx="7951788" cy="76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Times New Roman"/>
              <a:buNone/>
            </a:pPr>
            <a:r>
              <a:rPr lang="uk-UA" sz="1800" b="1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uk-UA" sz="1800" b="1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32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Літературно-естетичні угруповання</a:t>
            </a:r>
            <a:endParaRPr sz="3200">
              <a:solidFill>
                <a:schemeClr val="accent1"/>
              </a:solidFill>
            </a:endParaRPr>
          </a:p>
        </p:txBody>
      </p:sp>
      <p:sp>
        <p:nvSpPr>
          <p:cNvPr id="294" name="Google Shape;294;p8"/>
          <p:cNvSpPr txBox="1">
            <a:spLocks noGrp="1"/>
          </p:cNvSpPr>
          <p:nvPr>
            <p:ph type="body" idx="1"/>
          </p:nvPr>
        </p:nvSpPr>
        <p:spPr>
          <a:xfrm>
            <a:off x="4477407" y="3429000"/>
            <a:ext cx="9222326" cy="1624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95" name="Google Shape;295;p8"/>
          <p:cNvSpPr/>
          <p:nvPr/>
        </p:nvSpPr>
        <p:spPr>
          <a:xfrm>
            <a:off x="2616413" y="977196"/>
            <a:ext cx="7158208" cy="1209272"/>
          </a:xfrm>
          <a:prstGeom prst="roundRect">
            <a:avLst>
              <a:gd name="adj" fmla="val 16667"/>
            </a:avLst>
          </a:prstGeom>
          <a:solidFill>
            <a:srgbClr val="EABAA0"/>
          </a:solidFill>
          <a:ln w="9525" cap="rnd" cmpd="sng">
            <a:solidFill>
              <a:srgbClr val="D378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Біла студія 1917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П. Тичина, Я.Савченко, К.Поліщука, О.Слісаренко, В.Кобилянський, М.Семенко, Г. Журба, А. Петрицький та ін.</a:t>
            </a:r>
            <a:endParaRPr sz="18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8"/>
          <p:cNvSpPr/>
          <p:nvPr/>
        </p:nvSpPr>
        <p:spPr>
          <a:xfrm>
            <a:off x="2616412" y="2380061"/>
            <a:ext cx="7158208" cy="740979"/>
          </a:xfrm>
          <a:prstGeom prst="roundRect">
            <a:avLst>
              <a:gd name="adj" fmla="val 16667"/>
            </a:avLst>
          </a:prstGeom>
          <a:solidFill>
            <a:srgbClr val="EABAA0"/>
          </a:solidFill>
          <a:ln w="9525" cap="rnd" cmpd="sng">
            <a:solidFill>
              <a:srgbClr val="D378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Музагет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1919 увійшли теоретики символізм - Ю. Меженко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7" name="Google Shape;297;p8"/>
          <p:cNvSpPr/>
          <p:nvPr/>
        </p:nvSpPr>
        <p:spPr>
          <a:xfrm>
            <a:off x="2616412" y="3372975"/>
            <a:ext cx="7158208" cy="950870"/>
          </a:xfrm>
          <a:prstGeom prst="roundRect">
            <a:avLst>
              <a:gd name="adj" fmla="val 16667"/>
            </a:avLst>
          </a:prstGeom>
          <a:solidFill>
            <a:srgbClr val="EABAA0"/>
          </a:solidFill>
          <a:ln w="9525" cap="rnd" cmpd="sng">
            <a:solidFill>
              <a:srgbClr val="D378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Гроно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1919</a:t>
            </a:r>
            <a:r>
              <a:rPr lang="uk-UA" sz="18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Приєдналися Д.Загул, М.Терещенко, П.Филипович</a:t>
            </a:r>
            <a:endParaRPr sz="18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8" name="Google Shape;298;p8"/>
          <p:cNvSpPr/>
          <p:nvPr/>
        </p:nvSpPr>
        <p:spPr>
          <a:xfrm>
            <a:off x="2275158" y="4540468"/>
            <a:ext cx="4204470" cy="1920981"/>
          </a:xfrm>
          <a:prstGeom prst="roundRect">
            <a:avLst>
              <a:gd name="adj" fmla="val 16667"/>
            </a:avLst>
          </a:prstGeom>
          <a:solidFill>
            <a:srgbClr val="EABAA0"/>
          </a:solidFill>
          <a:ln w="9525" cap="rnd" cmpd="sng">
            <a:solidFill>
              <a:srgbClr val="D378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АсПис1921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ввійшли Г.Косинка, Б.Антоненко-Давидович, М. Зеров та ін. 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9" name="Google Shape;299;p8"/>
          <p:cNvSpPr/>
          <p:nvPr/>
        </p:nvSpPr>
        <p:spPr>
          <a:xfrm>
            <a:off x="7196315" y="4626757"/>
            <a:ext cx="4446661" cy="189718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5875" cap="rnd" cmpd="sng">
            <a:solidFill>
              <a:srgbClr val="7823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Аспанфут 1921-1924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М. Семенко, </a:t>
            </a:r>
            <a:r>
              <a:rPr lang="uk-U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uk-UA"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Гео Шкурупій</a:t>
            </a:r>
            <a:r>
              <a:rPr lang="uk-U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 </a:t>
            </a:r>
            <a:r>
              <a:rPr lang="uk-UA"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Михайль Семенко</a:t>
            </a:r>
            <a:r>
              <a:rPr lang="uk-U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 </a:t>
            </a:r>
            <a:r>
              <a:rPr lang="uk-UA"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Юліан Шпол</a:t>
            </a:r>
            <a:r>
              <a:rPr lang="uk-U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(Михайло Яловий), </a:t>
            </a:r>
            <a:r>
              <a:rPr lang="uk-UA"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Олекса Слісаренко</a:t>
            </a:r>
            <a:r>
              <a:rPr lang="uk-U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 </a:t>
            </a:r>
            <a:r>
              <a:rPr lang="uk-UA"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Мирослав Ірчан</a:t>
            </a:r>
            <a:r>
              <a:rPr lang="uk-U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(Андрій Баб'юк), </a:t>
            </a:r>
            <a:r>
              <a:rPr lang="uk-UA"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Марко Терещенко</a:t>
            </a:r>
            <a:r>
              <a:rPr lang="uk-U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 </a:t>
            </a:r>
            <a:r>
              <a:rPr lang="uk-UA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"/>
          <p:cNvSpPr txBox="1">
            <a:spLocks noGrp="1"/>
          </p:cNvSpPr>
          <p:nvPr>
            <p:ph type="title"/>
          </p:nvPr>
        </p:nvSpPr>
        <p:spPr>
          <a:xfrm>
            <a:off x="2592926" y="624110"/>
            <a:ext cx="8726716" cy="442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entury Gothic"/>
              <a:buNone/>
            </a:pPr>
            <a:r>
              <a:rPr lang="uk-UA" sz="2800"/>
              <a:t>Літературатурно-мистецькі угруповання</a:t>
            </a:r>
            <a:endParaRPr/>
          </a:p>
        </p:txBody>
      </p:sp>
      <p:sp>
        <p:nvSpPr>
          <p:cNvPr id="305" name="Google Shape;305;p9"/>
          <p:cNvSpPr>
            <a:spLocks noGrp="1"/>
          </p:cNvSpPr>
          <p:nvPr>
            <p:ph type="body" idx="1"/>
          </p:nvPr>
        </p:nvSpPr>
        <p:spPr>
          <a:xfrm>
            <a:off x="4853608" y="1145886"/>
            <a:ext cx="3102139" cy="668662"/>
          </a:xfrm>
          <a:prstGeom prst="roundRect">
            <a:avLst>
              <a:gd name="adj" fmla="val 16667"/>
            </a:avLst>
          </a:prstGeom>
          <a:solidFill>
            <a:srgbClr val="EABAA0"/>
          </a:solidFill>
          <a:ln w="9525" cap="rnd" cmpd="sng">
            <a:solidFill>
              <a:srgbClr val="D378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uk-UA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АсПис1921</a:t>
            </a:r>
            <a:endParaRPr/>
          </a:p>
        </p:txBody>
      </p:sp>
      <p:sp>
        <p:nvSpPr>
          <p:cNvPr id="306" name="Google Shape;306;p9"/>
          <p:cNvSpPr/>
          <p:nvPr/>
        </p:nvSpPr>
        <p:spPr>
          <a:xfrm>
            <a:off x="1410889" y="1934709"/>
            <a:ext cx="4974146" cy="898197"/>
          </a:xfrm>
          <a:prstGeom prst="roundRect">
            <a:avLst>
              <a:gd name="adj" fmla="val 16667"/>
            </a:avLst>
          </a:prstGeom>
          <a:solidFill>
            <a:srgbClr val="EABAA0"/>
          </a:solidFill>
          <a:ln w="9525" cap="rnd" cmpd="sng">
            <a:solidFill>
              <a:srgbClr val="D378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Неокласики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1923 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7" name="Google Shape;307;p9"/>
          <p:cNvSpPr/>
          <p:nvPr/>
        </p:nvSpPr>
        <p:spPr>
          <a:xfrm>
            <a:off x="6546569" y="1893940"/>
            <a:ext cx="4974146" cy="898197"/>
          </a:xfrm>
          <a:prstGeom prst="roundRect">
            <a:avLst>
              <a:gd name="adj" fmla="val 16667"/>
            </a:avLst>
          </a:prstGeom>
          <a:solidFill>
            <a:srgbClr val="EABAA0"/>
          </a:solidFill>
          <a:ln w="9525" cap="rnd" cmpd="sng">
            <a:solidFill>
              <a:srgbClr val="D378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Ланка </a:t>
            </a:r>
            <a:r>
              <a:rPr lang="uk-UA" sz="20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(1924)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МАРС</a:t>
            </a:r>
            <a:r>
              <a:rPr lang="uk-UA" sz="20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(1926-1928)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8" name="Google Shape;308;p9"/>
          <p:cNvSpPr/>
          <p:nvPr/>
        </p:nvSpPr>
        <p:spPr>
          <a:xfrm>
            <a:off x="1410888" y="2953067"/>
            <a:ext cx="10271361" cy="1112797"/>
          </a:xfrm>
          <a:prstGeom prst="roundRect">
            <a:avLst>
              <a:gd name="adj" fmla="val 16667"/>
            </a:avLst>
          </a:prstGeom>
          <a:solidFill>
            <a:srgbClr val="EABAA0"/>
          </a:solidFill>
          <a:ln w="9525" cap="rnd" cmpd="sng">
            <a:solidFill>
              <a:srgbClr val="D378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ВАПЛІТЕ </a:t>
            </a:r>
            <a:r>
              <a:rPr lang="uk-UA" sz="20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(1925-1928)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9" name="Google Shape;309;p9" descr="ÐÐ°ÑÑÐ¸Ð½ÐºÐ¸ Ð¿Ð¾ Ð·Ð°Ð¿ÑÐ¾ÑÑ Ð²Ð°Ð¿Ð»ÑÑÐ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529" y="4186025"/>
            <a:ext cx="3775079" cy="243020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10" name="Google Shape;31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4755" y="4226794"/>
            <a:ext cx="3367494" cy="2430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9" descr="ÐÐ°ÑÑÐ¸Ð½ÐºÐ¸ Ð¿Ð¾ Ð·Ð°Ð¿ÑÐ¾ÑÑ Ð²Ð°Ð¿Ð»ÑÑÐ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2613" y="4186025"/>
            <a:ext cx="3367494" cy="240010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іхоть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іхоть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380</Words>
  <Application>Microsoft Office PowerPoint</Application>
  <PresentationFormat>Произвольный</PresentationFormat>
  <Paragraphs>66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Century Gothic</vt:lpstr>
      <vt:lpstr>Times New Roman</vt:lpstr>
      <vt:lpstr>Noto Sans Symbols</vt:lpstr>
      <vt:lpstr>Віхоть</vt:lpstr>
      <vt:lpstr>Віхоть</vt:lpstr>
      <vt:lpstr>  РОЗСТРІЛЯНЕ                                ВІДРОДЖЕННЯ </vt:lpstr>
      <vt:lpstr>Розстріляне відродження  або  Червоний      ренесанс </vt:lpstr>
      <vt:lpstr> Поняття «Розстріляне Відродження» з’явилося через два десятиліття після трагічних подій. Першим сформулював Єжи Ґедройц.  1958 р. у листі до українського літературознавця Юрія Лавріненка, який працював на замовлення польського публіциста над антологією української літератури 1917-33 рр., запропонував назвати роботу саме так.        За цей час українська культура спромоглася компенсувати трьохсотрічне колоніальне становище та нівелювати вплив інших культур, російської зокрема і стати цікавою українському читачеві.  На 1 жовтня 1925 року в Україні нараховувалося 5000 письменників. </vt:lpstr>
      <vt:lpstr>Історико-культурні передумови</vt:lpstr>
      <vt:lpstr>Двоколійність української літератури</vt:lpstr>
      <vt:lpstr>Література 20-30-х рр. розвивалася під впливом трьох чинників</vt:lpstr>
      <vt:lpstr>Наскрізні риси національної літератури</vt:lpstr>
      <vt:lpstr> Літературно-естетичні угруповання</vt:lpstr>
      <vt:lpstr>Літературатурно-мистецькі угруповання</vt:lpstr>
      <vt:lpstr>Масові організації</vt:lpstr>
      <vt:lpstr>Літературно-естетичні течії</vt:lpstr>
      <vt:lpstr>Новаторство</vt:lpstr>
      <vt:lpstr>Літературна дискусія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РОЗСТРІЛЯНЕ                                ВІДРОДЖЕННЯ </dc:title>
  <dc:creator>Inna Lipnytska</dc:creator>
  <cp:lastModifiedBy>hp</cp:lastModifiedBy>
  <cp:revision>1</cp:revision>
  <dcterms:created xsi:type="dcterms:W3CDTF">2022-02-06T21:02:06Z</dcterms:created>
  <dcterms:modified xsi:type="dcterms:W3CDTF">2022-08-07T13:36:02Z</dcterms:modified>
</cp:coreProperties>
</file>