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76" r:id="rId5"/>
    <p:sldId id="278" r:id="rId6"/>
    <p:sldId id="258" r:id="rId7"/>
    <p:sldId id="259" r:id="rId8"/>
    <p:sldId id="289" r:id="rId9"/>
    <p:sldId id="285" r:id="rId10"/>
    <p:sldId id="286" r:id="rId11"/>
    <p:sldId id="287" r:id="rId12"/>
    <p:sldId id="283" r:id="rId13"/>
    <p:sldId id="284" r:id="rId14"/>
    <p:sldId id="260" r:id="rId15"/>
    <p:sldId id="282" r:id="rId16"/>
    <p:sldId id="261" r:id="rId17"/>
    <p:sldId id="279" r:id="rId18"/>
    <p:sldId id="280" r:id="rId19"/>
    <p:sldId id="281" r:id="rId20"/>
    <p:sldId id="262" r:id="rId21"/>
    <p:sldId id="263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48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48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4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45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19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53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4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17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53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96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2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4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5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CCD9-3603-4343-9304-9ED60CB9303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DC9B-B8A6-46FD-BE5F-BA360FC49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1638795"/>
            <a:ext cx="11067802" cy="2175558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малої групи.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малій групі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http://sakhatoday.ru/wp-content/uploads/2016/07/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1212" y="-51381"/>
            <a:ext cx="2540788" cy="16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1833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84" y="764373"/>
            <a:ext cx="10247416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ОГЛЯД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відзначають відомі американські психологи М. і К. Шериф, являє собою соціальний союз, наділений такими властивостями, які можуть бути обмірювані й котрі мають значення для поведінки її членів.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і К. Шериф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структуру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систему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до друга й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 Томе й X.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Фегеру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частоту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Хоманс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порядок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"мала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xmlns="" val="4380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84" y="764373"/>
            <a:ext cx="10247416" cy="129302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й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"мала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як: 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координовану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прийти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18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4"/>
                </a:solidFill>
              </a:rPr>
              <a:t>Стисла</a:t>
            </a:r>
            <a:r>
              <a:rPr lang="ru-RU" b="1" dirty="0">
                <a:solidFill>
                  <a:schemeClr val="accent4"/>
                </a:solidFill>
              </a:rPr>
              <a:t> характеристика </a:t>
            </a:r>
            <a:r>
              <a:rPr lang="ru-RU" b="1" dirty="0" err="1">
                <a:solidFill>
                  <a:srgbClr val="00B050"/>
                </a:solidFill>
              </a:rPr>
              <a:t>напрямів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accent4"/>
                </a:solidFill>
              </a:rPr>
              <a:t>у </a:t>
            </a:r>
            <a:r>
              <a:rPr lang="ru-RU" b="1" dirty="0" err="1">
                <a:solidFill>
                  <a:schemeClr val="accent4"/>
                </a:solidFill>
              </a:rPr>
              <a:t>вивченні</a:t>
            </a:r>
            <a:r>
              <a:rPr lang="ru-RU" b="1" dirty="0">
                <a:solidFill>
                  <a:schemeClr val="accent4"/>
                </a:solidFill>
              </a:rPr>
              <a:t> </a:t>
            </a:r>
            <a:r>
              <a:rPr lang="ru-RU" b="1" dirty="0" err="1">
                <a:solidFill>
                  <a:schemeClr val="accent4"/>
                </a:solidFill>
              </a:rPr>
              <a:t>малої</a:t>
            </a:r>
            <a:r>
              <a:rPr lang="ru-RU" b="1" dirty="0">
                <a:solidFill>
                  <a:schemeClr val="accent4"/>
                </a:solidFill>
              </a:rPr>
              <a:t> </a:t>
            </a:r>
            <a:r>
              <a:rPr lang="ru-RU" b="1" dirty="0" err="1">
                <a:solidFill>
                  <a:schemeClr val="accent4"/>
                </a:solidFill>
              </a:rPr>
              <a:t>групи</a:t>
            </a:r>
            <a:r>
              <a:rPr lang="ru-RU" b="1" dirty="0">
                <a:solidFill>
                  <a:schemeClr val="accent4"/>
                </a:solidFill>
              </a:rPr>
              <a:t>:</a:t>
            </a:r>
            <a:r>
              <a:rPr lang="ru-RU" dirty="0">
                <a:solidFill>
                  <a:schemeClr val="accent4"/>
                </a:solidFill>
              </a:rPr>
              <a:t/>
            </a:r>
            <a:br>
              <a:rPr lang="ru-RU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94" y="1888178"/>
            <a:ext cx="10829306" cy="4330508"/>
          </a:xfrm>
        </p:spPr>
        <p:txBody>
          <a:bodyPr>
            <a:normAutofit fontScale="32500" lnSpcReduction="20000"/>
          </a:bodyPr>
          <a:lstStyle/>
          <a:p>
            <a:r>
              <a:rPr lang="ru-RU" sz="6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Діяльнісний</a:t>
            </a:r>
            <a:r>
              <a:rPr lang="ru-RU" sz="6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6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стратометрична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Петровського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Ярошевського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соціально-перцептивних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Андрєєвої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6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Організаційно-управлінський</a:t>
            </a:r>
            <a:r>
              <a:rPr lang="ru-RU" sz="6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6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6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Параметричний</a:t>
            </a:r>
            <a:r>
              <a:rPr lang="ru-RU" sz="6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контактної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Уманським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6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Соціометричний</a:t>
            </a:r>
            <a:r>
              <a:rPr lang="ru-RU" sz="6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Дж. Морено,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мікроструктуру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макроструктуру.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862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88" y="570016"/>
            <a:ext cx="10104912" cy="1487385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Стисла</a:t>
            </a:r>
            <a:r>
              <a:rPr lang="ru-RU" b="1" dirty="0">
                <a:solidFill>
                  <a:srgbClr val="0070C0"/>
                </a:solidFill>
              </a:rPr>
              <a:t> характеристика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напрямів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вивченні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малої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групи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Мейо,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створена 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поля”,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весь спектр проблем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згуртованість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Психоаналітичний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 Фрейда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теоретичному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проблемами, мотивами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Інтеракціоністський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3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МАЛОЇ ГРУПИ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246811"/>
            <a:ext cx="11166566" cy="4402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малої групи безпосередньо стосується індивіда. Саме в малій групі відбувається формування людини як особистості, індивідуальності, набуття нею досвіду соціальної взаємодії, реалізується її вплив на процеси в різних ситуаціях соціуму.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belpravda.ru/sites/default/files/styles/large/public/9888729.jpg?itok=zWQ-m5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4618" y="4804432"/>
            <a:ext cx="3086286" cy="20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359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4558" y="1351412"/>
            <a:ext cx="10820400" cy="466344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                                      </a:t>
            </a:r>
            <a:r>
              <a:rPr lang="uk-UA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Сутнісні </a:t>
            </a:r>
            <a:r>
              <a:rPr lang="uk-UA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малої групи.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Можна </a:t>
            </a:r>
            <a:r>
              <a:rPr lang="uk-UA" dirty="0"/>
              <a:t>посилатись на різні визначення малої групи, до вашої уваги:</a:t>
            </a:r>
            <a:endParaRPr lang="ru-RU" dirty="0"/>
          </a:p>
          <a:p>
            <a:r>
              <a:rPr lang="uk-UA" dirty="0"/>
              <a:t>      </a:t>
            </a:r>
            <a:r>
              <a:rPr lang="uk-UA" b="1" i="1" dirty="0"/>
              <a:t>П. Сорокін визначає малу групу як </a:t>
            </a:r>
            <a:r>
              <a:rPr lang="uk-UA" dirty="0"/>
              <a:t>«сукупність індивідів, які знаходяться у психічній взаємодії один з одним»</a:t>
            </a:r>
            <a:endParaRPr lang="ru-RU" dirty="0"/>
          </a:p>
          <a:p>
            <a:r>
              <a:rPr lang="uk-UA" b="1" i="1" dirty="0"/>
              <a:t>     Ф. </a:t>
            </a:r>
            <a:r>
              <a:rPr lang="uk-UA" b="1" i="1" dirty="0" err="1"/>
              <a:t>Олпорт</a:t>
            </a:r>
            <a:r>
              <a:rPr lang="uk-UA" dirty="0"/>
              <a:t> як « сукупність ідеалів, уявлень і навичок, що повторюються в кожній індивідуальній свідомості і існують тільки в цих </a:t>
            </a:r>
            <a:r>
              <a:rPr lang="uk-UA" dirty="0" err="1"/>
              <a:t>свідомостях</a:t>
            </a:r>
            <a:r>
              <a:rPr lang="uk-UA" dirty="0"/>
              <a:t>»</a:t>
            </a:r>
            <a:endParaRPr lang="ru-RU" dirty="0"/>
          </a:p>
          <a:p>
            <a:r>
              <a:rPr lang="uk-UA" dirty="0"/>
              <a:t>     </a:t>
            </a:r>
            <a:r>
              <a:rPr lang="uk-UA" b="1" i="1" dirty="0" err="1"/>
              <a:t>Дж</a:t>
            </a:r>
            <a:r>
              <a:rPr lang="uk-UA" b="1" i="1" dirty="0"/>
              <a:t>. </a:t>
            </a:r>
            <a:r>
              <a:rPr lang="uk-UA" b="1" i="1" dirty="0" err="1"/>
              <a:t>Тернер</a:t>
            </a:r>
            <a:r>
              <a:rPr lang="uk-UA" b="1" i="1" dirty="0"/>
              <a:t> визначає малу  групу</a:t>
            </a:r>
            <a:r>
              <a:rPr lang="uk-UA" dirty="0"/>
              <a:t> « як зібрання індивідів, які поділяють соціальну категоризацію себе і діють на її основі»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http://fb.ru/misc/i/gallery/10682/29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34655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40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712519"/>
            <a:ext cx="11645735" cy="216131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СОЦІАЛЬНІ ПСИХОЛОГИ ДОТРИМУЮТСЯ ВИЗНАЧЕННЯ </a:t>
            </a:r>
            <a:r>
              <a:rPr lang="uk-UA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МАЛОЇ ГРУПИ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776" y="3087584"/>
            <a:ext cx="10532423" cy="31311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уявити собі визначення, яке б влаштувало всіх без винятку.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Г.М. Андрєєва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запропонувала визначення малої групи як нечисельної за своїм складом групи, члени якої об’єднані загальною діяльністю і знаходяться в безпосередньому особистісному контакті, що є основою для виникнення групових норм, процесів і міжособистісних стосунків.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напрямку у визначенні малої групи дотримуються українські соціальні психологи, визначаючи «малу соціальну групу як кількісно невелику групу, де люди  об’єднані спільною діяльністю. Безпосередньо контактують один з одним, мають спільну мету та інтереси, які визначають певну організацію, тривалість існування та деяку однорідність поведінки її членів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М.Н.Корнєв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А.Б. Коваленко)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9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8" y="1710046"/>
            <a:ext cx="9523022" cy="484513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наука, вивчаючи феномен міжособистісних відносин, почала досліджувати і групові взаємини.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часом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пошуковий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зосередився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аспектах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chemeClr val="accent2"/>
                </a:solidFill>
              </a:rPr>
              <a:t>: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— </a:t>
            </a:r>
            <a:r>
              <a:rPr lang="ru-RU" dirty="0" err="1"/>
              <a:t>сприймання</a:t>
            </a:r>
            <a:r>
              <a:rPr lang="ru-RU" dirty="0"/>
              <a:t> членами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 і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безпосередність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;</a:t>
            </a:r>
          </a:p>
          <a:p>
            <a:r>
              <a:rPr lang="ru-RU" dirty="0"/>
              <a:t>— частота і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групи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мотивація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структурні</a:t>
            </a:r>
            <a:r>
              <a:rPr lang="ru-RU" dirty="0"/>
              <a:t> характеристики </a:t>
            </a:r>
            <a:r>
              <a:rPr lang="ru-RU" dirty="0" err="1"/>
              <a:t>групи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без </a:t>
            </a:r>
            <a:r>
              <a:rPr lang="ru-RU" dirty="0" err="1"/>
              <a:t>посередників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http://knopki-bablo.net/wp-content/uploads/2016/04/koncepcija_biznes_strate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197" y="3942608"/>
            <a:ext cx="3211754" cy="2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509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збалансованість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одним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7008223" cy="4024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ідіосинкразійний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idios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synkrasis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кредит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«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ідіосинкразійного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є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статусом 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найкомпетентніший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внутрішньогрупових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Внутрішньогруповий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конструктивного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членам, так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 участь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904" y="3396722"/>
            <a:ext cx="3972164" cy="26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10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8768" y="902526"/>
            <a:ext cx="10817431" cy="5316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</a:t>
            </a:r>
            <a:r>
              <a:rPr lang="ru-RU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соціопсихологів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членами. 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Л.П.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Буєва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dirty="0"/>
              <a:t>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 д.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11676"/>
            <a:ext cx="8610600" cy="101217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характеристики малої групи. Динамічні процеси в малій групі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3851"/>
            <a:ext cx="12192000" cy="3722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/>
              <a:t>                              </a:t>
            </a:r>
            <a:r>
              <a:rPr lang="uk-UA" sz="2800" b="1" dirty="0" smtClean="0"/>
              <a:t>Теоретичні </a:t>
            </a:r>
            <a:r>
              <a:rPr lang="uk-UA" sz="2800" b="1" dirty="0"/>
              <a:t>питання.</a:t>
            </a:r>
            <a:endParaRPr lang="ru-RU" sz="2800" dirty="0"/>
          </a:p>
          <a:p>
            <a:pPr marL="0" indent="0">
              <a:buNone/>
            </a:pPr>
            <a:r>
              <a:rPr lang="uk-UA" sz="2800" b="1" dirty="0" smtClean="0"/>
              <a:t>                                            План</a:t>
            </a:r>
            <a:r>
              <a:rPr lang="uk-UA" sz="2800" b="1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1.Мала група у контексті соціальної психології. 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2.</a:t>
            </a:r>
            <a:r>
              <a:rPr lang="ru-RU" sz="2800" dirty="0" err="1"/>
              <a:t>Історія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малих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 </a:t>
            </a:r>
          </a:p>
          <a:p>
            <a:pPr marL="0" indent="0">
              <a:buNone/>
            </a:pPr>
            <a:r>
              <a:rPr lang="uk-UA" sz="2800" dirty="0"/>
              <a:t>3.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підходи</a:t>
            </a:r>
            <a:r>
              <a:rPr lang="ru-RU" sz="2800" dirty="0"/>
              <a:t> та </a:t>
            </a:r>
            <a:r>
              <a:rPr lang="ru-RU" sz="2800" dirty="0" err="1"/>
              <a:t>напрями</a:t>
            </a:r>
            <a:r>
              <a:rPr lang="ru-RU" sz="2800" dirty="0"/>
              <a:t> у </a:t>
            </a:r>
            <a:r>
              <a:rPr lang="ru-RU" sz="2800" dirty="0" err="1"/>
              <a:t>вивченні</a:t>
            </a:r>
            <a:r>
              <a:rPr lang="ru-RU" sz="2800" dirty="0"/>
              <a:t> </a:t>
            </a:r>
            <a:r>
              <a:rPr lang="ru-RU" sz="2800" dirty="0" err="1"/>
              <a:t>малої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4</a:t>
            </a:r>
            <a:r>
              <a:rPr lang="ru-RU" sz="2800" dirty="0"/>
              <a:t>. </a:t>
            </a:r>
            <a:r>
              <a:rPr lang="ru-RU" sz="2800" dirty="0" err="1"/>
              <a:t>Види</a:t>
            </a:r>
            <a:r>
              <a:rPr lang="ru-RU" sz="2800" dirty="0"/>
              <a:t> і </a:t>
            </a:r>
            <a:r>
              <a:rPr lang="ru-RU" sz="2800" dirty="0" err="1"/>
              <a:t>структурні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малої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353" y="4564999"/>
            <a:ext cx="4104904" cy="30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7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89" y="209007"/>
            <a:ext cx="10250780" cy="94052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Класифікація малих груп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7726"/>
            <a:ext cx="12192000" cy="555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Е. Росс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(родина);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т.п.);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роботах Ш. </a:t>
            </a:r>
            <a:r>
              <a:rPr lang="ru-RU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Бюлера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підрозділяються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і по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95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23" y="307173"/>
            <a:ext cx="8610600" cy="1293028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КЛАСИФІКАЦІЯ МАЛОЇ ГРУПИ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37012"/>
            <a:ext cx="11885023" cy="5251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місцю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Гаврилов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аматорські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т.п.;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територіально-побутові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42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20" y="496210"/>
            <a:ext cx="9843654" cy="1293028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АКТИВНОСТІ ІНДИВІДІВ 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МАІЙ ГРУПІ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67" y="1789238"/>
            <a:ext cx="7576456" cy="45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51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08" y="764373"/>
            <a:ext cx="10306792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МАЛОЇ ГРУПИ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мети, яка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міжособистісного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Дискусійним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розпастися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роль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чиюсь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14212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 ПОТЕНЦІАЛ ГРУПИ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сумою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конкретна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19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РІВНІ РОЗВИТКУ МАЛОЇ ГРУПИ: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початковому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97634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ЄДНІСТЬ ГРУПИ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ЄДНІСТЬ ГРУПИ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яка, у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енергетично-психологічний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4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764373"/>
            <a:ext cx="10069286" cy="12930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ЄДНІСТЬ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члену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з нею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2987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1" y="764373"/>
            <a:ext cx="9831779" cy="1293028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ДУХОВНО-ПЕРЦЕПТИВНА ЄДНІСТЬ ГРУПИ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ДУХОВНО-ПЕРЦЕПТИВНА ЄДНІСТЬ ГРУПИ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народу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(ДПЄ)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способах духовно-практичного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ДПЄ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світосприйняттям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світорозумінням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311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787" y="764373"/>
            <a:ext cx="10152413" cy="1293028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ЄДНІСТЬ ГРУПИ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ЄДНІСТЬ ГРУПИ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емоційно-ціннісне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«МИ»,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«ВОНИ», «ВСІ ІНШІ».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«МИ»,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582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9" y="0"/>
            <a:ext cx="9523021" cy="1397726"/>
          </a:xfrm>
        </p:spPr>
        <p:txBody>
          <a:bodyPr>
            <a:normAutofit/>
          </a:bodyPr>
          <a:lstStyle/>
          <a:p>
            <a:pPr algn="ctr"/>
            <a:r>
              <a:rPr lang="uk-UA" alt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питання</a:t>
            </a:r>
            <a:r>
              <a:rPr lang="uk-UA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97726"/>
            <a:ext cx="11376560" cy="5460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/>
              <a:t>ВІД ЧОГО ЗАЛЕЖАТЬ ДИНАМІЧНІ ПРОЦЕСИ В МАЛІЙ ГРУПІ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978" y="4500654"/>
            <a:ext cx="3808021" cy="2357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0505"/>
            <a:ext cx="3017519" cy="22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2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83" y="764373"/>
            <a:ext cx="10294917" cy="12930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ВОЛЬОВІЙ ЄДНОСТІ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ВОЛЬОВІЙ ЄДНОСТІ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внутрішньо-групових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інтеріоризацію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49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97" y="764373"/>
            <a:ext cx="9772403" cy="1293028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00B050"/>
                </a:solidFill>
              </a:rPr>
              <a:t>ДЯКУЮ ЗА УВАГУ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litteracoach.com/wp-content/uploads/2014/06/%D0%94%D0%BE%D1%81%D1%82%D0%B8%D0%B6%D0%B5%D0%BD%D0%B8%D0%B5-%D1%86%D0%B5%D0%BB%D0%B5%D0%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161" y="2193925"/>
            <a:ext cx="7463556" cy="402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545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6" y="470263"/>
            <a:ext cx="11146180" cy="94052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5"/>
                </a:solidFill>
              </a:rPr>
              <a:t>ЛІТЕРАТУРА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0790"/>
            <a:ext cx="12096206" cy="5447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Москаленко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Соціальна психологія. Підручник. Видання 2-ге, виправлене та доповнене К: Центр учбової літератури, 2008. – 688с.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Орбан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Лембрик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Л.Е. Соціальна психологія: Навчальний посібник. – К.: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2005. – 448 с. (Альма-матер)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Орбан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Лембрик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Л.Є. Соціальна психологія: Підручник. У 2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Соціальна психологія особистості і спілкування. –К. Либідь, 2004. – 576с.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t03.kakprosto.ru/tumb/680/images/article/2012/3/27/1_52551989ce03d52551989ce0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16384"/>
            <a:ext cx="2588821" cy="194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458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8" y="457200"/>
            <a:ext cx="11728862" cy="1110343"/>
          </a:xfrm>
        </p:spPr>
        <p:txBody>
          <a:bodyPr>
            <a:noAutofit/>
          </a:bodyPr>
          <a:lstStyle/>
          <a:p>
            <a:pPr algn="ctr"/>
            <a:r>
              <a:rPr lang="uk-UA" alt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altLang="ru-RU" sz="5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5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123406"/>
            <a:ext cx="7405551" cy="5734594"/>
          </a:xfrm>
        </p:spPr>
        <p:txBody>
          <a:bodyPr>
            <a:noAutofit/>
          </a:bodyPr>
          <a:lstStyle/>
          <a:p>
            <a:endParaRPr lang="uk-UA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поняття, концепції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 типологію 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малої групи; </a:t>
            </a:r>
            <a:endParaRPr lang="uk-UA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поглибити знання про психологічні особливості 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малої групи</a:t>
            </a:r>
            <a:endParaRPr lang="uk-UA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8344"/>
            <a:ext cx="2866208" cy="21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52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416" y="0"/>
            <a:ext cx="9436133" cy="161326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ОСНОВНІ ПОНЯТТЯ ТЕМИ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група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невелика за чисельністю спільнота, в якій індивіди безпосередньо контактують між собою, об’єднані спільною метою та завданнями, що є передумовою їх взаємодії, взаємовпливу, спільних норм, процесів та інтересів, міжособистісних відносин і тривалості їх існування.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dunamicos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 структура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 структура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s://im2-tub-ru.yandex.net/i?id=eda97bffda748af38a462a3840cbc042&amp;n=33&amp;h=215&amp;w=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634" y="0"/>
            <a:ext cx="2727366" cy="18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54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772" y="222069"/>
            <a:ext cx="6601097" cy="111034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ОГЛЯД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5096" y="1543792"/>
            <a:ext cx="8676903" cy="531420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основоположником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Леппіта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Уальта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моментом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 -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практична потреба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2" y="3022588"/>
            <a:ext cx="3304902" cy="30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65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особливістю соціальної психології </a:t>
            </a:r>
            <a:r>
              <a:rPr lang="uk-UA" alt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К.Левіна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особливістю соціальної психології </a:t>
            </a:r>
            <a:r>
              <a:rPr lang="uk-UA" alt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К.Левіна</a:t>
            </a:r>
            <a:r>
              <a:rPr lang="uk-UA" alt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введення поняття </a:t>
            </a:r>
            <a:r>
              <a:rPr lang="uk-UA" alt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«групова динаміка», </a:t>
            </a:r>
            <a:r>
              <a:rPr lang="uk-UA" altLang="ru-RU" dirty="0"/>
              <a:t>яке застосовуване як по відношенню до індивідуальної, так і групової поведінки. Згідно з його поглядами, так само, як і індивідуум і його оточення формують психологічне поле, так і група і її оточення формують </a:t>
            </a:r>
            <a:r>
              <a:rPr lang="uk-UA" altLang="ru-RU" dirty="0" smtClean="0"/>
              <a:t>соціальне </a:t>
            </a:r>
            <a:r>
              <a:rPr lang="uk-UA" altLang="ru-RU" dirty="0"/>
              <a:t>поле</a:t>
            </a:r>
            <a:r>
              <a:rPr lang="uk-UA" alt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ws.bambook.com/book1/images/elga1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3403" y="3498793"/>
            <a:ext cx="2038597" cy="335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konspekta.net/studopediaorg/baza2/756189491386.files/image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6622"/>
            <a:ext cx="2447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145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ОГЛЯД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вітчизняній</a:t>
            </a:r>
            <a:r>
              <a:rPr lang="ru-RU" dirty="0"/>
              <a:t> і </a:t>
            </a:r>
            <a:r>
              <a:rPr lang="ru-RU" dirty="0" err="1"/>
              <a:t>закордонній</a:t>
            </a:r>
            <a:r>
              <a:rPr lang="ru-RU" dirty="0"/>
              <a:t>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даються</a:t>
            </a:r>
            <a:r>
              <a:rPr lang="ru-RU" dirty="0"/>
              <a:t> </a:t>
            </a:r>
            <a:r>
              <a:rPr lang="ru-RU" dirty="0" err="1"/>
              <a:t>всілякі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Так, Д. </a:t>
            </a:r>
            <a:r>
              <a:rPr lang="ru-RU" dirty="0" err="1"/>
              <a:t>Картрайт</a:t>
            </a:r>
            <a:r>
              <a:rPr lang="ru-RU" dirty="0"/>
              <a:t>, А. </a:t>
            </a:r>
            <a:r>
              <a:rPr lang="ru-RU" dirty="0" err="1"/>
              <a:t>Зінгер</a:t>
            </a:r>
            <a:r>
              <a:rPr lang="ru-RU" dirty="0"/>
              <a:t>, Т. </a:t>
            </a:r>
            <a:r>
              <a:rPr lang="ru-RU" dirty="0" err="1"/>
              <a:t>Ньюком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й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частота й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індивідами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; число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Ш. </a:t>
            </a:r>
            <a:r>
              <a:rPr lang="ru-RU" b="1" dirty="0" err="1"/>
              <a:t>Бюлер</a:t>
            </a:r>
            <a:r>
              <a:rPr lang="ru-RU" b="1" dirty="0"/>
              <a:t> </a:t>
            </a:r>
            <a:r>
              <a:rPr lang="ru-RU" b="1" dirty="0" err="1"/>
              <a:t>відносить</a:t>
            </a:r>
            <a:r>
              <a:rPr lang="ru-RU" b="1" dirty="0"/>
              <a:t> до </a:t>
            </a:r>
            <a:r>
              <a:rPr lang="ru-RU" b="1" dirty="0" err="1"/>
              <a:t>типових</a:t>
            </a:r>
            <a:r>
              <a:rPr lang="ru-RU" b="1" dirty="0"/>
              <a:t> </a:t>
            </a:r>
            <a:r>
              <a:rPr lang="ru-RU" b="1" dirty="0" err="1"/>
              <a:t>особливостей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dirty="0"/>
              <a:t>: </a:t>
            </a:r>
          </a:p>
          <a:p>
            <a:r>
              <a:rPr lang="ru-RU" dirty="0" err="1" smtClean="0"/>
              <a:t>взаємини</a:t>
            </a:r>
            <a:r>
              <a:rPr lang="ru-RU" dirty="0"/>
              <a:t>, </a:t>
            </a:r>
            <a:r>
              <a:rPr lang="ru-RU" dirty="0" err="1"/>
              <a:t>взаємовпливи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, без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; </a:t>
            </a:r>
          </a:p>
          <a:p>
            <a:r>
              <a:rPr lang="ru-RU" dirty="0" err="1" smtClean="0"/>
              <a:t>визначеність</a:t>
            </a:r>
            <a:r>
              <a:rPr lang="ru-RU" dirty="0" smtClean="0"/>
              <a:t> </a:t>
            </a:r>
            <a:r>
              <a:rPr lang="ru-RU" dirty="0"/>
              <a:t>ролей,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індивіди</a:t>
            </a:r>
            <a:r>
              <a:rPr lang="ru-RU" dirty="0"/>
              <a:t>; </a:t>
            </a:r>
          </a:p>
          <a:p>
            <a:r>
              <a:rPr lang="ru-RU" dirty="0" err="1" smtClean="0"/>
              <a:t>відокремлення</a:t>
            </a:r>
            <a:r>
              <a:rPr lang="ru-RU" dirty="0" smtClean="0"/>
              <a:t> </a:t>
            </a:r>
            <a:r>
              <a:rPr lang="ru-RU" dirty="0" err="1"/>
              <a:t>лідерів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; </a:t>
            </a:r>
          </a:p>
          <a:p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/>
              <a:t>організації</a:t>
            </a:r>
            <a:r>
              <a:rPr lang="ru-RU" dirty="0"/>
              <a:t>; </a:t>
            </a:r>
          </a:p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"ми",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; </a:t>
            </a:r>
          </a:p>
          <a:p>
            <a:r>
              <a:rPr lang="ru-RU" dirty="0" err="1" smtClean="0"/>
              <a:t>згуртованість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, з одного боку,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взаємного</a:t>
            </a:r>
            <a:r>
              <a:rPr lang="ru-RU" dirty="0"/>
              <a:t> </a:t>
            </a:r>
            <a:r>
              <a:rPr lang="ru-RU" dirty="0" err="1"/>
              <a:t>притягання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членами, а з </a:t>
            </a:r>
            <a:r>
              <a:rPr lang="ru-RU" dirty="0" err="1"/>
              <a:t>іншого</a:t>
            </a:r>
            <a:r>
              <a:rPr lang="ru-RU" dirty="0"/>
              <a:t> боку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, </a:t>
            </a:r>
            <a:r>
              <a:rPr lang="ru-RU" dirty="0" err="1"/>
              <a:t>викликаного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244675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191</TotalTime>
  <Words>2391</Words>
  <Application>Microsoft Office PowerPoint</Application>
  <PresentationFormat>Произвольный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След самолета</vt:lpstr>
      <vt:lpstr>Психологічні характеристики малої групи. Динамічні процеси в малій групі </vt:lpstr>
      <vt:lpstr>Психологічні характеристики малої групи. Динамічні процеси в малій групі </vt:lpstr>
      <vt:lpstr>Проблемне питання </vt:lpstr>
      <vt:lpstr>ЛІТЕРАТУРА</vt:lpstr>
      <vt:lpstr> Мета </vt:lpstr>
      <vt:lpstr>ОСНОВНІ ПОНЯТТЯ ТЕМИ</vt:lpstr>
      <vt:lpstr>ІСТОРИЧНИЙ ОГЛЯД</vt:lpstr>
      <vt:lpstr>Головною особливістю соціальної психології К.Левіна</vt:lpstr>
      <vt:lpstr>ІСТОРИЧНИЙ ОГЛЯД</vt:lpstr>
      <vt:lpstr>ІСТОРИЧНИЙ ОГЛЯД</vt:lpstr>
      <vt:lpstr>Є й інші тлумачення поняття "мала група", коли воно визначається як:  </vt:lpstr>
      <vt:lpstr>Стисла характеристика напрямів у вивченні малої групи: </vt:lpstr>
      <vt:lpstr>Стисла характеристика напрямів у вивченні малої групи:</vt:lpstr>
      <vt:lpstr>ФЕНОМЕН МАЛОЇ ГРУПИ</vt:lpstr>
      <vt:lpstr>Слайд 15</vt:lpstr>
      <vt:lpstr>УКРАЇНСЬКІ СОЦІАЛЬНІ ПСИХОЛОГИ ДОТРИМУЮТСЯ ВИЗНАЧЕННЯ МАЛОЇ ГРУПИ</vt:lpstr>
      <vt:lpstr>Соціально-психологічна наука, вивчаючи феномен міжособистісних відносин, почала досліджувати і групові взаємини. З часом її пошуковий інтерес зосередився на таких аспектах групового життя: </vt:lpstr>
      <vt:lpstr>Механізми групової динаміки забезпечують збалансованість між силами розвитку і стабілізації. За одним із підходів до психологічних механізмів групової динаміки зараховують: </vt:lpstr>
      <vt:lpstr>Слайд 19</vt:lpstr>
      <vt:lpstr>               Класифікація малих груп</vt:lpstr>
      <vt:lpstr>КЛАСИФІКАЦІЯ МАЛОЇ ГРУПИ</vt:lpstr>
      <vt:lpstr>СФЕРИ АКТИВНОСТІ ІНДИВІДІВ У МАІЙ ГРУПІ</vt:lpstr>
      <vt:lpstr>ОЗНАКИ МАЛОЇ ГРУПИ</vt:lpstr>
      <vt:lpstr>КОМУНІКАТИВНИЙ ПОТЕНЦІАЛ ГРУПИ</vt:lpstr>
      <vt:lpstr>РІВНІ РОЗВИТКУ МАЛОЇ ГРУПИ:</vt:lpstr>
      <vt:lpstr>СОЦІАЛЬНО-ПСИХОЛОГІЧНА ЄДНІСТЬ ГРУПИ</vt:lpstr>
      <vt:lpstr>             СОЦІАЛЬНА ЄДНІСТЬ</vt:lpstr>
      <vt:lpstr>ДУХОВНО-ПЕРЦЕПТИВНА ЄДНІСТЬ ГРУПИ</vt:lpstr>
      <vt:lpstr>ЕМОЦІЙНА ЄДНІСТЬ ГРУПИ</vt:lpstr>
      <vt:lpstr>          У ВОЛЬОВІЙ ЄДНОСТІ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соціалізації особистості. Особистість у соціальному світі.</dc:title>
  <dc:creator>User</dc:creator>
  <cp:lastModifiedBy>user</cp:lastModifiedBy>
  <cp:revision>85</cp:revision>
  <dcterms:created xsi:type="dcterms:W3CDTF">2016-10-04T17:37:10Z</dcterms:created>
  <dcterms:modified xsi:type="dcterms:W3CDTF">2024-02-22T09:37:52Z</dcterms:modified>
</cp:coreProperties>
</file>