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9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9" r:id="rId23"/>
    <p:sldId id="280" r:id="rId24"/>
    <p:sldId id="278" r:id="rId25"/>
    <p:sldId id="281" r:id="rId26"/>
    <p:sldId id="282" r:id="rId27"/>
    <p:sldId id="283" r:id="rId28"/>
    <p:sldId id="289" r:id="rId29"/>
    <p:sldId id="290" r:id="rId30"/>
    <p:sldId id="284" r:id="rId31"/>
    <p:sldId id="285" r:id="rId32"/>
    <p:sldId id="286" r:id="rId33"/>
    <p:sldId id="287" r:id="rId34"/>
    <p:sldId id="288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10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49389-2505-4155-8B88-A67AF564C0C6}" type="datetimeFigureOut">
              <a:rPr lang="uk-UA" smtClean="0"/>
              <a:t>28.01.2024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3729E1-6EA2-45E9-8CC8-752CF531F3D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12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8BFD8-A684-4DA0-834E-0B5386C075E3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084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‹№›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wmf"/><Relationship Id="rId7" Type="http://schemas.openxmlformats.org/officeDocument/2006/relationships/image" Target="../media/image9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14.png"/><Relationship Id="rId7" Type="http://schemas.openxmlformats.org/officeDocument/2006/relationships/image" Target="../media/image12.wmf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8.wmf"/><Relationship Id="rId7" Type="http://schemas.openxmlformats.org/officeDocument/2006/relationships/oleObject" Target="../embeddings/oleObject11.bin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image" Target="../media/image25.wmf"/><Relationship Id="rId3" Type="http://schemas.openxmlformats.org/officeDocument/2006/relationships/image" Target="../media/image29.png"/><Relationship Id="rId7" Type="http://schemas.openxmlformats.org/officeDocument/2006/relationships/oleObject" Target="../embeddings/oleObject14.bin"/><Relationship Id="rId12" Type="http://schemas.openxmlformats.org/officeDocument/2006/relationships/oleObject" Target="../embeddings/oleObject12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wmf"/><Relationship Id="rId11" Type="http://schemas.openxmlformats.org/officeDocument/2006/relationships/image" Target="../media/image291.png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28.wmf"/><Relationship Id="rId4" Type="http://schemas.openxmlformats.org/officeDocument/2006/relationships/image" Target="../media/image30.png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30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7" Type="http://schemas.openxmlformats.org/officeDocument/2006/relationships/image" Target="../media/image31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7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image" Target="../media/image32.wmf"/><Relationship Id="rId7" Type="http://schemas.openxmlformats.org/officeDocument/2006/relationships/image" Target="../media/image34.w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0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21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8720" y="1161288"/>
            <a:ext cx="9738360" cy="1847568"/>
          </a:xfrm>
        </p:spPr>
        <p:txBody>
          <a:bodyPr/>
          <a:lstStyle/>
          <a:p>
            <a:r>
              <a:rPr lang="uk-UA" sz="4000" b="1" i="1" dirty="0"/>
              <a:t>ТЕОРІЇ ПОВЕДІНКИ СПОЖИ</a:t>
            </a:r>
            <a:r>
              <a:rPr lang="ru-RU" sz="4000" b="1" i="1" dirty="0"/>
              <a:t>В</a:t>
            </a:r>
            <a:r>
              <a:rPr lang="uk-UA" sz="4000" b="1" i="1" dirty="0" err="1"/>
              <a:t>АЧА</a:t>
            </a:r>
            <a:r>
              <a:rPr lang="uk-UA" sz="4000" b="1" i="1" dirty="0"/>
              <a:t>.</a:t>
            </a:r>
            <a:br>
              <a:rPr lang="uk-UA" sz="4000" b="1" dirty="0"/>
            </a:br>
            <a:r>
              <a:rPr lang="uk-UA" sz="4000" i="1" dirty="0"/>
              <a:t>МЕТА СПОЖИВАЧА. Обмеження споживача та споживчий вибір</a:t>
            </a:r>
            <a:endParaRPr lang="uk-UA" sz="400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298448" y="3681959"/>
            <a:ext cx="9628632" cy="1676425"/>
          </a:xfrm>
        </p:spPr>
        <p:txBody>
          <a:bodyPr>
            <a:normAutofit/>
          </a:bodyPr>
          <a:lstStyle/>
          <a:p>
            <a:pPr algn="l"/>
            <a:r>
              <a:rPr lang="uk-UA" dirty="0"/>
              <a:t>1. Мета споживача (</a:t>
            </a:r>
            <a:r>
              <a:rPr lang="uk-UA" dirty="0" err="1"/>
              <a:t>кардиналістська</a:t>
            </a:r>
            <a:r>
              <a:rPr lang="uk-UA" dirty="0"/>
              <a:t> модель та </a:t>
            </a:r>
            <a:r>
              <a:rPr lang="uk-UA" dirty="0" err="1"/>
              <a:t>ординалістський</a:t>
            </a:r>
            <a:r>
              <a:rPr lang="uk-UA" dirty="0"/>
              <a:t> підхід).</a:t>
            </a:r>
          </a:p>
          <a:p>
            <a:pPr algn="l"/>
            <a:r>
              <a:rPr lang="uk-UA" dirty="0"/>
              <a:t>2. Бюджетне обмеження споживача.</a:t>
            </a:r>
          </a:p>
          <a:p>
            <a:pPr algn="l"/>
            <a:r>
              <a:rPr lang="uk-UA" dirty="0"/>
              <a:t>3. Оптимізація вибору споживача на основі </a:t>
            </a:r>
            <a:r>
              <a:rPr lang="uk-UA" dirty="0" err="1"/>
              <a:t>кардиналістської</a:t>
            </a:r>
            <a:r>
              <a:rPr lang="uk-UA" dirty="0"/>
              <a:t> теорії та </a:t>
            </a:r>
            <a:r>
              <a:rPr lang="ru-RU" dirty="0" err="1"/>
              <a:t>ординалістського</a:t>
            </a:r>
            <a:r>
              <a:rPr lang="ru-RU" dirty="0"/>
              <a:t> </a:t>
            </a:r>
            <a:r>
              <a:rPr lang="ru-RU" dirty="0" err="1"/>
              <a:t>підходу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3612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625" y="148877"/>
            <a:ext cx="9601200" cy="776133"/>
          </a:xfrm>
        </p:spPr>
        <p:txBody>
          <a:bodyPr>
            <a:normAutofit/>
          </a:bodyPr>
          <a:lstStyle/>
          <a:p>
            <a:r>
              <a:rPr lang="uk-UA" dirty="0"/>
              <a:t>Припустимо,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33647" y="1254642"/>
            <a:ext cx="10239153" cy="4538330"/>
          </a:xfrm>
        </p:spPr>
        <p:txBody>
          <a:bodyPr/>
          <a:lstStyle/>
          <a:p>
            <a:r>
              <a:rPr lang="uk-UA" dirty="0"/>
              <a:t>специфічний споживчий кошик містить набір з двох товарів </a:t>
            </a:r>
            <a:r>
              <a:rPr lang="en-US" sz="2800" dirty="0"/>
              <a:t>X</a:t>
            </a:r>
            <a:r>
              <a:rPr lang="en-US" dirty="0"/>
              <a:t> </a:t>
            </a:r>
            <a:r>
              <a:rPr lang="uk-UA" dirty="0"/>
              <a:t>та </a:t>
            </a:r>
            <a:r>
              <a:rPr lang="en-US" sz="2800" dirty="0"/>
              <a:t>Y</a:t>
            </a:r>
            <a:r>
              <a:rPr lang="uk-UA" dirty="0"/>
              <a:t>;</a:t>
            </a:r>
          </a:p>
          <a:p>
            <a:r>
              <a:rPr lang="uk-UA" dirty="0"/>
              <a:t>має рівень корисності, зада­ний рівнянням: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/>
              <a:t>Згідно з рівнянням ми можемо визначити структуру множини кошиків з різними комбінаціями товарів за даного рівня сукупної корисності:</a:t>
            </a:r>
          </a:p>
          <a:p>
            <a:r>
              <a:rPr lang="uk-UA" dirty="0"/>
              <a:t> </a:t>
            </a:r>
          </a:p>
          <a:p>
            <a:r>
              <a:rPr lang="uk-UA" dirty="0"/>
              <a:t>.</a:t>
            </a:r>
          </a:p>
          <a:p>
            <a:endParaRPr lang="uk-UA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0" name="Об'є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9140266"/>
              </p:ext>
            </p:extLst>
          </p:nvPr>
        </p:nvGraphicFramePr>
        <p:xfrm>
          <a:off x="6305104" y="1775629"/>
          <a:ext cx="3837539" cy="637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244600" imgH="203200" progId="Equation.3">
                  <p:embed/>
                </p:oleObj>
              </mc:Choice>
              <mc:Fallback>
                <p:oleObj r:id="rId2" imgW="1244600" imgH="203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5104" y="1775629"/>
                        <a:ext cx="3837539" cy="6379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2" name="Об'є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204094"/>
              </p:ext>
            </p:extLst>
          </p:nvPr>
        </p:nvGraphicFramePr>
        <p:xfrm>
          <a:off x="1127051" y="3500769"/>
          <a:ext cx="1444733" cy="399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748975" imgH="203112" progId="Equation.3">
                  <p:embed/>
                </p:oleObj>
              </mc:Choice>
              <mc:Fallback>
                <p:oleObj r:id="rId4" imgW="748975" imgH="203112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051" y="3500769"/>
                        <a:ext cx="1444733" cy="3996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4" name="Об'є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7032869"/>
              </p:ext>
            </p:extLst>
          </p:nvPr>
        </p:nvGraphicFramePr>
        <p:xfrm>
          <a:off x="1138229" y="3987209"/>
          <a:ext cx="1476000" cy="39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761669" imgH="203112" progId="Equation.3">
                  <p:embed/>
                </p:oleObj>
              </mc:Choice>
              <mc:Fallback>
                <p:oleObj r:id="rId6" imgW="761669" imgH="203112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229" y="3987209"/>
                        <a:ext cx="1476000" cy="399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Таблиця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86885"/>
              </p:ext>
            </p:extLst>
          </p:nvPr>
        </p:nvGraphicFramePr>
        <p:xfrm>
          <a:off x="782180" y="4274287"/>
          <a:ext cx="6288455" cy="26755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4568">
                  <a:extLst>
                    <a:ext uri="{9D8B030D-6E8A-4147-A177-3AD203B41FA5}">
                      <a16:colId xmlns:a16="http://schemas.microsoft.com/office/drawing/2014/main" val="3599405387"/>
                    </a:ext>
                  </a:extLst>
                </a:gridCol>
                <a:gridCol w="875330">
                  <a:extLst>
                    <a:ext uri="{9D8B030D-6E8A-4147-A177-3AD203B41FA5}">
                      <a16:colId xmlns:a16="http://schemas.microsoft.com/office/drawing/2014/main" val="2929060826"/>
                    </a:ext>
                  </a:extLst>
                </a:gridCol>
                <a:gridCol w="875330">
                  <a:extLst>
                    <a:ext uri="{9D8B030D-6E8A-4147-A177-3AD203B41FA5}">
                      <a16:colId xmlns:a16="http://schemas.microsoft.com/office/drawing/2014/main" val="3357775294"/>
                    </a:ext>
                  </a:extLst>
                </a:gridCol>
                <a:gridCol w="875330">
                  <a:extLst>
                    <a:ext uri="{9D8B030D-6E8A-4147-A177-3AD203B41FA5}">
                      <a16:colId xmlns:a16="http://schemas.microsoft.com/office/drawing/2014/main" val="3558443760"/>
                    </a:ext>
                  </a:extLst>
                </a:gridCol>
                <a:gridCol w="875330">
                  <a:extLst>
                    <a:ext uri="{9D8B030D-6E8A-4147-A177-3AD203B41FA5}">
                      <a16:colId xmlns:a16="http://schemas.microsoft.com/office/drawing/2014/main" val="1103118313"/>
                    </a:ext>
                  </a:extLst>
                </a:gridCol>
                <a:gridCol w="875330">
                  <a:extLst>
                    <a:ext uri="{9D8B030D-6E8A-4147-A177-3AD203B41FA5}">
                      <a16:colId xmlns:a16="http://schemas.microsoft.com/office/drawing/2014/main" val="227068364"/>
                    </a:ext>
                  </a:extLst>
                </a:gridCol>
                <a:gridCol w="877237">
                  <a:extLst>
                    <a:ext uri="{9D8B030D-6E8A-4147-A177-3AD203B41FA5}">
                      <a16:colId xmlns:a16="http://schemas.microsoft.com/office/drawing/2014/main" val="652164728"/>
                    </a:ext>
                  </a:extLst>
                </a:gridCol>
              </a:tblGrid>
              <a:tr h="505558">
                <a:tc gridSpan="7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</a:t>
                      </a:r>
                      <a:r>
                        <a:rPr lang="en-US" sz="2400" b="1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= 25</a:t>
                      </a:r>
                      <a:endParaRPr lang="uk-UA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146953"/>
                  </a:ext>
                </a:extLst>
              </a:tr>
              <a:tr h="12125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Кошики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uk-UA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Товари</a:t>
                      </a:r>
                      <a:endParaRPr lang="uk-U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uk-UA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73197131"/>
                  </a:ext>
                </a:extLst>
              </a:tr>
              <a:tr h="4157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uk-UA" sz="2000" b="1" i="1" kern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10385180"/>
                  </a:ext>
                </a:extLst>
              </a:tr>
              <a:tr h="4157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8,3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6,25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3,57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31690776"/>
                  </a:ext>
                </a:extLst>
              </a:tr>
            </a:tbl>
          </a:graphicData>
        </a:graphic>
      </p:graphicFrame>
      <p:cxnSp>
        <p:nvCxnSpPr>
          <p:cNvPr id="16" name="Line 300"/>
          <p:cNvCxnSpPr>
            <a:cxnSpLocks noChangeShapeType="1"/>
          </p:cNvCxnSpPr>
          <p:nvPr/>
        </p:nvCxnSpPr>
        <p:spPr bwMode="auto">
          <a:xfrm>
            <a:off x="824625" y="5237578"/>
            <a:ext cx="950998" cy="34449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8" name="Group 261"/>
          <p:cNvGrpSpPr>
            <a:grpSpLocks/>
          </p:cNvGrpSpPr>
          <p:nvPr/>
        </p:nvGrpSpPr>
        <p:grpSpPr bwMode="auto">
          <a:xfrm>
            <a:off x="7899988" y="3062043"/>
            <a:ext cx="4013649" cy="3655011"/>
            <a:chOff x="4210" y="6940"/>
            <a:chExt cx="3627" cy="3542"/>
          </a:xfrm>
        </p:grpSpPr>
        <p:sp>
          <p:nvSpPr>
            <p:cNvPr id="19" name="Text Box 262"/>
            <p:cNvSpPr txBox="1">
              <a:spLocks noChangeArrowheads="1"/>
            </p:cNvSpPr>
            <p:nvPr/>
          </p:nvSpPr>
          <p:spPr bwMode="auto">
            <a:xfrm>
              <a:off x="4210" y="10077"/>
              <a:ext cx="3627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uk-UA" sz="16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Рис. </a:t>
              </a:r>
              <a:r>
                <a:rPr lang="uk-UA" sz="1600" b="1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Крива </a:t>
              </a:r>
              <a:r>
                <a:rPr lang="uk-UA" sz="1600" b="1" i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ізокорисності</a:t>
              </a:r>
              <a:r>
                <a:rPr lang="uk-UA" sz="1600" b="1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 Гранична норма заміни благ</a:t>
              </a:r>
              <a:endParaRPr lang="uk-UA" sz="16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0" name="Picture 263" descr="Rozd 4-0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0" y="6940"/>
              <a:ext cx="3627" cy="3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8419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599" y="685800"/>
            <a:ext cx="10377377" cy="1485900"/>
          </a:xfrm>
        </p:spPr>
        <p:txBody>
          <a:bodyPr>
            <a:normAutofit/>
          </a:bodyPr>
          <a:lstStyle/>
          <a:p>
            <a:r>
              <a:rPr lang="uk-UA" dirty="0"/>
              <a:t>Крива </a:t>
            </a:r>
            <a:r>
              <a:rPr lang="uk-UA" dirty="0" err="1"/>
              <a:t>ізокорисності</a:t>
            </a:r>
            <a:r>
              <a:rPr lang="uk-UA" dirty="0"/>
              <a:t> є опуклою до початку координат функцією з від’ємним нахилом.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Місце для вмісту 2"/>
              <p:cNvSpPr>
                <a:spLocks noGrp="1"/>
              </p:cNvSpPr>
              <p:nvPr>
                <p:ph idx="1"/>
              </p:nvPr>
            </p:nvSpPr>
            <p:spPr>
              <a:xfrm>
                <a:off x="797441" y="1871330"/>
                <a:ext cx="11217349" cy="4401880"/>
              </a:xfrm>
            </p:spPr>
            <p:txBody>
              <a:bodyPr>
                <a:normAutofit/>
              </a:bodyPr>
              <a:lstStyle/>
              <a:p>
                <a:r>
                  <a:rPr lang="uk-UA" dirty="0"/>
                  <a:t>Збільшити кількість одного товару можна лише за рахунок зменшення кількості іншого. </a:t>
                </a:r>
              </a:p>
              <a:p>
                <a:r>
                  <a:rPr lang="uk-UA" dirty="0"/>
                  <a:t>Пропорції заміни одного товару на інший аналітично можна визначити за допомогою кутового коефіцієнта: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num>
                      <m:den>
                        <m:r>
                          <a:rPr lang="uk-UA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den>
                    </m:f>
                  </m:oMath>
                </a14:m>
                <a:endParaRPr lang="uk-UA" dirty="0"/>
              </a:p>
              <a:p>
                <a:r>
                  <a:rPr lang="uk-UA" dirty="0"/>
                  <a:t>Пропорції заміни також можуть бути виражені через відношення граничних </a:t>
                </a:r>
                <a:r>
                  <a:rPr lang="uk-UA" dirty="0" err="1"/>
                  <a:t>корисностей</a:t>
                </a:r>
                <a:r>
                  <a:rPr lang="uk-UA" dirty="0"/>
                  <a:t> двох благ.</a:t>
                </a:r>
              </a:p>
              <a:p>
                <a:r>
                  <a:rPr lang="uk-UA" dirty="0"/>
                  <a:t>Додаткове споживання товару Х додає до сукупної корисності деяку величину                 а зменшення споживання товару</a:t>
                </a:r>
                <a:r>
                  <a:rPr lang="en-US" dirty="0"/>
                  <a:t> Y </a:t>
                </a:r>
                <a:r>
                  <a:rPr lang="uk-UA" dirty="0"/>
                  <a:t>зменшує сукупну корисність на величину </a:t>
                </a:r>
              </a:p>
              <a:p>
                <a:r>
                  <a:rPr lang="uk-UA" b="1" i="1" dirty="0"/>
                  <a:t>Щоб загальна сума корисності не змінилась, і споживач залишився на тій самій кривій </a:t>
                </a:r>
                <a:r>
                  <a:rPr lang="uk-UA" b="1" i="1" dirty="0" err="1"/>
                  <a:t>ізокорисності</a:t>
                </a:r>
                <a:r>
                  <a:rPr lang="uk-UA" b="1" i="1" dirty="0"/>
                  <a:t>, треба, щоб ці величини були однаковими, зрівноважували одна одну</a:t>
                </a:r>
                <a:r>
                  <a:rPr lang="uk-UA" dirty="0"/>
                  <a:t>. </a:t>
                </a:r>
              </a:p>
            </p:txBody>
          </p:sp>
        </mc:Choice>
        <mc:Fallback xmlns="">
          <p:sp>
            <p:nvSpPr>
              <p:cNvPr id="3" name="Місце для вмісту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7441" y="1871330"/>
                <a:ext cx="11217349" cy="4401880"/>
              </a:xfrm>
              <a:blipFill>
                <a:blip r:embed="rId3"/>
                <a:stretch>
                  <a:fillRect l="-489" t="-1108" r="-27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5" name="Об'є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656219"/>
              </p:ext>
            </p:extLst>
          </p:nvPr>
        </p:nvGraphicFramePr>
        <p:xfrm>
          <a:off x="10494333" y="3883653"/>
          <a:ext cx="1188000" cy="377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672808" imgH="215806" progId="Equation.3">
                  <p:embed/>
                </p:oleObj>
              </mc:Choice>
              <mc:Fallback>
                <p:oleObj r:id="rId4" imgW="672808" imgH="215806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94333" y="3883653"/>
                        <a:ext cx="1188000" cy="3772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7" name="Об'є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9199989"/>
              </p:ext>
            </p:extLst>
          </p:nvPr>
        </p:nvGraphicFramePr>
        <p:xfrm>
          <a:off x="10494333" y="4196332"/>
          <a:ext cx="1188000" cy="399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634449" imgH="215713" progId="Equation.3">
                  <p:embed/>
                </p:oleObj>
              </mc:Choice>
              <mc:Fallback>
                <p:oleObj r:id="rId6" imgW="634449" imgH="215713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94333" y="4196332"/>
                        <a:ext cx="1188000" cy="3999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9" name="Об'є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0397839"/>
              </p:ext>
            </p:extLst>
          </p:nvPr>
        </p:nvGraphicFramePr>
        <p:xfrm>
          <a:off x="3572535" y="5209949"/>
          <a:ext cx="4311943" cy="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1701800" imgH="215900" progId="Equation.3">
                  <p:embed/>
                </p:oleObj>
              </mc:Choice>
              <mc:Fallback>
                <p:oleObj r:id="rId8" imgW="1701800" imgH="2159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2535" y="5209949"/>
                        <a:ext cx="4311943" cy="54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1" name="Об'є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1275254"/>
              </p:ext>
            </p:extLst>
          </p:nvPr>
        </p:nvGraphicFramePr>
        <p:xfrm>
          <a:off x="3572535" y="5624630"/>
          <a:ext cx="4005674" cy="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1574117" imgH="215806" progId="Equation.3">
                  <p:embed/>
                </p:oleObj>
              </mc:Choice>
              <mc:Fallback>
                <p:oleObj r:id="rId10" imgW="1574117" imgH="215806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2535" y="5624630"/>
                        <a:ext cx="4005674" cy="54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кутник 13"/>
              <p:cNvSpPr/>
              <p:nvPr/>
            </p:nvSpPr>
            <p:spPr>
              <a:xfrm>
                <a:off x="7831112" y="5306799"/>
                <a:ext cx="1982744" cy="8466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24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uk-UA" sz="2400" i="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uk-UA" sz="2400" i="1">
                              <a:latin typeface="Cambria Math" panose="02040503050406030204" pitchFamily="18" charset="0"/>
                            </a:rPr>
                            <m:t>𝑌</m:t>
                          </m:r>
                        </m:num>
                        <m:den>
                          <m:r>
                            <a:rPr lang="uk-UA" sz="2400" i="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uk-UA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den>
                      </m:f>
                      <m:r>
                        <a:rPr lang="uk-UA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uk-UA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2400" i="1">
                                  <a:latin typeface="Cambria Math" panose="02040503050406030204" pitchFamily="18" charset="0"/>
                                </a:rPr>
                                <m:t>𝑀𝑈</m:t>
                              </m:r>
                            </m:e>
                            <m:sub>
                              <m:r>
                                <a:rPr lang="uk-UA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uk-UA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2400" i="1">
                                  <a:latin typeface="Cambria Math" panose="02040503050406030204" pitchFamily="18" charset="0"/>
                                </a:rPr>
                                <m:t>𝑀𝑈</m:t>
                              </m:r>
                            </m:e>
                            <m:sub>
                              <m:r>
                                <a:rPr lang="uk-UA" sz="24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uk-UA" sz="2400" dirty="0"/>
              </a:p>
            </p:txBody>
          </p:sp>
        </mc:Choice>
        <mc:Fallback xmlns="">
          <p:sp>
            <p:nvSpPr>
              <p:cNvPr id="14" name="Прямокут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1112" y="5306799"/>
                <a:ext cx="1982744" cy="84664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823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/>
              <a:t>Гранична норма заміни </a:t>
            </a:r>
            <a:endParaRPr lang="uk-U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Місце для вмісту 2"/>
              <p:cNvSpPr>
                <a:spLocks noGrp="1"/>
              </p:cNvSpPr>
              <p:nvPr>
                <p:ph idx="1"/>
              </p:nvPr>
            </p:nvSpPr>
            <p:spPr>
              <a:xfrm>
                <a:off x="1371600" y="2286000"/>
                <a:ext cx="10558130" cy="3583172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𝑀𝑅𝑆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uk-UA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uk-UA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𝑀𝑈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uk-UA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𝑀𝑈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uk-UA" dirty="0"/>
                  <a:t>Гранична норма заміни має від’ємний знак, що характеризує протилежні процеси. </a:t>
                </a:r>
              </a:p>
              <a:p>
                <a:endParaRPr lang="uk-UA" dirty="0"/>
              </a:p>
              <a:p>
                <a:r>
                  <a:rPr lang="uk-UA" dirty="0"/>
                  <a:t> Рухаючись вздовж визначеної кривої </a:t>
                </a:r>
                <a:r>
                  <a:rPr lang="uk-UA" dirty="0" err="1"/>
                  <a:t>ізокорисності</a:t>
                </a:r>
                <a:r>
                  <a:rPr lang="uk-UA" dirty="0"/>
                  <a:t>, споживач може обирати кошики з будь-якою комбінацією товарів без зміни рівня свого добробуту. </a:t>
                </a:r>
              </a:p>
              <a:p>
                <a:endParaRPr lang="uk-UA" dirty="0"/>
              </a:p>
            </p:txBody>
          </p:sp>
        </mc:Choice>
        <mc:Fallback xmlns="">
          <p:sp>
            <p:nvSpPr>
              <p:cNvPr id="3" name="Місце для вмісту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600" y="2286000"/>
                <a:ext cx="10558130" cy="3583172"/>
              </a:xfrm>
              <a:blipFill>
                <a:blip r:embed="rId2"/>
                <a:stretch>
                  <a:fillRect l="-5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268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Реальна дійсність споживача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61237" y="1509823"/>
            <a:ext cx="11111023" cy="5199321"/>
          </a:xfrm>
        </p:spPr>
        <p:txBody>
          <a:bodyPr>
            <a:normAutofit/>
          </a:bodyPr>
          <a:lstStyle/>
          <a:p>
            <a:r>
              <a:rPr lang="uk-UA" dirty="0"/>
              <a:t>важко уявити, що споживач здатний:</a:t>
            </a:r>
          </a:p>
          <a:p>
            <a:pPr lvl="1"/>
            <a:r>
              <a:rPr lang="uk-UA" dirty="0"/>
              <a:t>кількісно оціни­ти різницю в корисності двох або більше товарів певним числовим показником, </a:t>
            </a:r>
          </a:p>
          <a:p>
            <a:pPr lvl="1"/>
            <a:r>
              <a:rPr lang="uk-UA" dirty="0"/>
              <a:t>визначити, на скільки </a:t>
            </a:r>
            <a:r>
              <a:rPr lang="uk-UA" dirty="0" err="1"/>
              <a:t>ютилів</a:t>
            </a:r>
            <a:r>
              <a:rPr lang="uk-UA" dirty="0"/>
              <a:t> один товар для нього корисніший за інший, наприклад, наскільки буханець хліба корисніший за пакет молока;</a:t>
            </a:r>
          </a:p>
          <a:p>
            <a:r>
              <a:rPr lang="uk-UA" u="sng" dirty="0"/>
              <a:t>важко уявити універсальний </a:t>
            </a:r>
            <a:r>
              <a:rPr lang="uk-UA" u="sng" dirty="0" err="1"/>
              <a:t>ютиліметр</a:t>
            </a:r>
            <a:r>
              <a:rPr lang="uk-UA" dirty="0"/>
              <a:t>.</a:t>
            </a:r>
          </a:p>
          <a:p>
            <a:r>
              <a:rPr lang="uk-UA" dirty="0"/>
              <a:t>Споживач здатний визна­чити, що один споживчий набір є привабливіший за інший (один буханець хліба та два пакети молока, привабливіший за набір, в якому два буханця хліба та один пакет молока). </a:t>
            </a:r>
          </a:p>
          <a:p>
            <a:r>
              <a:rPr lang="uk-UA" dirty="0"/>
              <a:t>У даному випадку споживачу зовсім не потріб­но знати абсолютну величину корисності кожного набору або кожного товару з конкретного набору. Йому потрібно лише визначити на основі власних уподобань, якому набору він віддає перевагу.</a:t>
            </a:r>
          </a:p>
          <a:p>
            <a:pPr marL="0" indent="0" algn="ctr">
              <a:buNone/>
            </a:pPr>
            <a:r>
              <a:rPr lang="uk-UA" dirty="0"/>
              <a:t>Саме такий підхід до аналізу поведінки споживача був застосований в </a:t>
            </a:r>
          </a:p>
          <a:p>
            <a:pPr marL="0" indent="0" algn="ctr">
              <a:buNone/>
            </a:pPr>
            <a:r>
              <a:rPr lang="uk-UA" sz="2800" b="1" dirty="0" err="1"/>
              <a:t>ординалістській</a:t>
            </a:r>
            <a:r>
              <a:rPr lang="uk-UA" sz="2800" b="1" dirty="0"/>
              <a:t> моделі</a:t>
            </a:r>
          </a:p>
        </p:txBody>
      </p:sp>
    </p:spTree>
    <p:extLst>
      <p:ext uri="{BB962C8B-B14F-4D97-AF65-F5344CB8AC3E}">
        <p14:creationId xmlns:p14="http://schemas.microsoft.com/office/powerpoint/2010/main" val="340206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96433"/>
          </a:xfrm>
        </p:spPr>
        <p:txBody>
          <a:bodyPr/>
          <a:lstStyle/>
          <a:p>
            <a:r>
              <a:rPr lang="uk-UA" b="1" i="1" dirty="0" err="1"/>
              <a:t>Ординалістський</a:t>
            </a:r>
            <a:r>
              <a:rPr lang="uk-UA" b="1" i="1" dirty="0"/>
              <a:t> підхід</a:t>
            </a:r>
            <a:r>
              <a:rPr lang="uk-UA" dirty="0"/>
              <a:t> 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12381" y="1297172"/>
            <a:ext cx="11185452" cy="5326912"/>
          </a:xfrm>
        </p:spPr>
        <p:txBody>
          <a:bodyPr>
            <a:normAutofit/>
          </a:bodyPr>
          <a:lstStyle/>
          <a:p>
            <a:r>
              <a:rPr lang="uk-UA" dirty="0"/>
              <a:t>раціональний споживач знає, чого він бажає, </a:t>
            </a:r>
          </a:p>
          <a:p>
            <a:r>
              <a:rPr lang="uk-UA" dirty="0"/>
              <a:t>він може порівнювати набори товарів, </a:t>
            </a:r>
          </a:p>
          <a:p>
            <a:r>
              <a:rPr lang="uk-UA" dirty="0"/>
              <a:t>його поведінка несуперечлива, </a:t>
            </a:r>
          </a:p>
          <a:p>
            <a:r>
              <a:rPr lang="uk-UA" dirty="0"/>
              <a:t>він послідовний у своєму виборі і обирає кошик, якому віддає найбільшу перевагу. </a:t>
            </a:r>
          </a:p>
          <a:p>
            <a:endParaRPr lang="uk-UA" dirty="0"/>
          </a:p>
          <a:p>
            <a:pPr marL="0" indent="0">
              <a:buNone/>
            </a:pPr>
            <a:r>
              <a:rPr lang="uk-UA" dirty="0"/>
              <a:t>Суттєвим є те, що споживач віддає перевагу певному набору товарів. </a:t>
            </a:r>
          </a:p>
          <a:p>
            <a:pPr marL="0" indent="0">
              <a:buNone/>
            </a:pPr>
            <a:r>
              <a:rPr lang="uk-UA" dirty="0"/>
              <a:t>Наданням переваг певному кошику споживач визначає </a:t>
            </a:r>
            <a:r>
              <a:rPr lang="uk-UA" b="1" i="1" dirty="0"/>
              <a:t>порядкову корисність</a:t>
            </a:r>
            <a:r>
              <a:rPr lang="uk-UA" dirty="0"/>
              <a:t> кошиків, здійснює порядкове їх ранжирування. </a:t>
            </a:r>
          </a:p>
          <a:p>
            <a:pPr marL="0" indent="0">
              <a:buNone/>
            </a:pPr>
            <a:r>
              <a:rPr lang="uk-UA" dirty="0"/>
              <a:t>Порядковими є змінні, які можна розташувати у певній послідовності без вимірювання кількісної різниці. </a:t>
            </a:r>
          </a:p>
          <a:p>
            <a:pPr marL="0" indent="0">
              <a:buNone/>
            </a:pPr>
            <a:r>
              <a:rPr lang="uk-UA" dirty="0"/>
              <a:t>Впорядкованість наборів благ за ступенем їх привабливості для споживача називають порядковою вимірністю корисності або </a:t>
            </a:r>
            <a:r>
              <a:rPr lang="uk-UA" b="1" i="1" dirty="0"/>
              <a:t>ординальною корисністю </a:t>
            </a:r>
            <a:r>
              <a:rPr lang="uk-UA" dirty="0"/>
              <a:t>(від лат. </a:t>
            </a:r>
            <a:r>
              <a:rPr lang="ru-RU" i="1" dirty="0"/>
              <a:t>о</a:t>
            </a:r>
            <a:r>
              <a:rPr lang="en-US" i="1" dirty="0" err="1"/>
              <a:t>rdinalis</a:t>
            </a:r>
            <a:r>
              <a:rPr lang="uk-UA" dirty="0"/>
              <a:t> – порядковий).</a:t>
            </a:r>
          </a:p>
        </p:txBody>
      </p:sp>
    </p:spTree>
    <p:extLst>
      <p:ext uri="{BB962C8B-B14F-4D97-AF65-F5344CB8AC3E}">
        <p14:creationId xmlns:p14="http://schemas.microsoft.com/office/powerpoint/2010/main" val="365875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5544" y="175438"/>
            <a:ext cx="11164186" cy="1132367"/>
          </a:xfrm>
        </p:spPr>
        <p:txBody>
          <a:bodyPr>
            <a:normAutofit fontScale="90000"/>
          </a:bodyPr>
          <a:lstStyle/>
          <a:p>
            <a:r>
              <a:rPr lang="uk-UA" dirty="0"/>
              <a:t>В основі </a:t>
            </a:r>
            <a:r>
              <a:rPr lang="uk-UA" dirty="0" err="1"/>
              <a:t>ординалістського</a:t>
            </a:r>
            <a:r>
              <a:rPr lang="uk-UA" dirty="0"/>
              <a:t> підходу лежать наступні припущення</a:t>
            </a:r>
            <a:r>
              <a:rPr lang="uk-UA" i="1" dirty="0"/>
              <a:t> </a:t>
            </a:r>
            <a:r>
              <a:rPr lang="uk-UA" b="1" i="1" dirty="0"/>
              <a:t>(аксіоми упо­добань)</a:t>
            </a:r>
            <a:r>
              <a:rPr lang="uk-UA" dirty="0"/>
              <a:t>: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65544" y="1456659"/>
            <a:ext cx="11164186" cy="5146159"/>
          </a:xfrm>
        </p:spPr>
        <p:txBody>
          <a:bodyPr>
            <a:normAutofit/>
          </a:bodyPr>
          <a:lstStyle/>
          <a:p>
            <a:pPr lvl="0"/>
            <a:r>
              <a:rPr lang="uk-UA" sz="3600" b="1" i="1" dirty="0" err="1"/>
              <a:t>порівняність</a:t>
            </a:r>
            <a:r>
              <a:rPr lang="uk-UA" sz="2800" dirty="0"/>
              <a:t>: людина здатна з двох наборів благ вибрати для себе привабливіший набір, або вказати на їх еквівалентність з її точки зору;</a:t>
            </a:r>
          </a:p>
          <a:p>
            <a:r>
              <a:rPr lang="uk-UA" sz="3600" b="1" i="1" dirty="0"/>
              <a:t>транзитивність</a:t>
            </a:r>
            <a:r>
              <a:rPr lang="uk-UA" sz="2800" b="1" i="1" dirty="0"/>
              <a:t> </a:t>
            </a:r>
            <a:r>
              <a:rPr lang="uk-UA" sz="2800" dirty="0"/>
              <a:t>(послідовність)</a:t>
            </a:r>
            <a:r>
              <a:rPr lang="uk-UA" sz="2800" b="1" i="1" dirty="0"/>
              <a:t>:</a:t>
            </a:r>
            <a:r>
              <a:rPr lang="uk-UA" sz="2800" dirty="0"/>
              <a:t> споживач встановлює певний порядок уподобань. Якщо набір благ А привабливіший для суб’єкта, ніж набір В, той в свою чергу переважає привабливістю набір С, то набір А буде привабливішим також і за набір С;</a:t>
            </a:r>
          </a:p>
          <a:p>
            <a:r>
              <a:rPr lang="uk-UA" sz="3600" b="1" i="1" dirty="0" err="1"/>
              <a:t>ненасичуваність</a:t>
            </a:r>
            <a:r>
              <a:rPr lang="uk-UA" sz="2800" b="1" i="1" dirty="0"/>
              <a:t> </a:t>
            </a:r>
            <a:r>
              <a:rPr lang="uk-UA" sz="2800" dirty="0"/>
              <a:t>(монотонність): всі блага бажані для споживача, споживач завжди віддає перевагу набору, в якому більша кількість товарів.</a:t>
            </a:r>
          </a:p>
        </p:txBody>
      </p:sp>
    </p:spTree>
    <p:extLst>
      <p:ext uri="{BB962C8B-B14F-4D97-AF65-F5344CB8AC3E}">
        <p14:creationId xmlns:p14="http://schemas.microsoft.com/office/powerpoint/2010/main" val="21728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28330"/>
          </a:xfrm>
        </p:spPr>
        <p:txBody>
          <a:bodyPr/>
          <a:lstStyle/>
          <a:p>
            <a:r>
              <a:rPr lang="uk-UA" b="1" i="1" dirty="0"/>
              <a:t>Модель бажаного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86809" y="1414130"/>
            <a:ext cx="11264283" cy="1318437"/>
          </a:xfrm>
        </p:spPr>
        <p:txBody>
          <a:bodyPr>
            <a:normAutofit lnSpcReduction="10000"/>
          </a:bodyPr>
          <a:lstStyle/>
          <a:p>
            <a:r>
              <a:rPr lang="uk-UA" dirty="0"/>
              <a:t>поведінка споживача без врахування видатків на будь-який кошик. </a:t>
            </a:r>
          </a:p>
          <a:p>
            <a:r>
              <a:rPr lang="uk-UA" dirty="0"/>
              <a:t>На ринку існує множина споживчих кошиків. Серед них споживач завжди може знайти такі кошики, які є однаково привабливими для нього, тому що вони мають однаковий рівень корисності. </a:t>
            </a:r>
          </a:p>
          <a:p>
            <a:endParaRPr lang="uk-UA" dirty="0"/>
          </a:p>
        </p:txBody>
      </p:sp>
      <p:grpSp>
        <p:nvGrpSpPr>
          <p:cNvPr id="4" name="Group 240"/>
          <p:cNvGrpSpPr>
            <a:grpSpLocks/>
          </p:cNvGrpSpPr>
          <p:nvPr/>
        </p:nvGrpSpPr>
        <p:grpSpPr bwMode="auto">
          <a:xfrm>
            <a:off x="8452884" y="2488027"/>
            <a:ext cx="3646968" cy="3987209"/>
            <a:chOff x="4680" y="1874"/>
            <a:chExt cx="2917" cy="3036"/>
          </a:xfrm>
        </p:grpSpPr>
        <p:sp>
          <p:nvSpPr>
            <p:cNvPr id="5" name="Text Box 241"/>
            <p:cNvSpPr txBox="1">
              <a:spLocks noChangeArrowheads="1"/>
            </p:cNvSpPr>
            <p:nvPr/>
          </p:nvSpPr>
          <p:spPr bwMode="auto">
            <a:xfrm>
              <a:off x="4706" y="4581"/>
              <a:ext cx="2852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uk-UA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Рис. </a:t>
              </a:r>
              <a:r>
                <a:rPr lang="uk-UA" b="1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Крива байдужості</a:t>
              </a:r>
              <a:endParaRPr lang="uk-UA" sz="36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242" descr="Рисунок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" y="1874"/>
              <a:ext cx="2917" cy="2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Прямокутник 6"/>
          <p:cNvSpPr/>
          <p:nvPr/>
        </p:nvSpPr>
        <p:spPr>
          <a:xfrm>
            <a:off x="786808" y="2732567"/>
            <a:ext cx="7410893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dirty="0"/>
              <a:t>Набір споживчих кошиків з однаковим рівнем корисності називається </a:t>
            </a:r>
            <a:r>
              <a:rPr lang="uk-UA" b="1" i="1" dirty="0"/>
              <a:t>набором байдужості</a:t>
            </a:r>
            <a:r>
              <a:rPr lang="uk-UA" dirty="0"/>
              <a:t>: споживачу байдуже, який саме набір обрати.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dirty="0"/>
              <a:t>Множина еквівалентних з точки зору споживача наборів благ створює </a:t>
            </a:r>
            <a:r>
              <a:rPr lang="uk-UA" b="1" i="1" dirty="0"/>
              <a:t>поверхні байдужості</a:t>
            </a:r>
            <a:r>
              <a:rPr lang="uk-UA" dirty="0"/>
              <a:t>. Кількість поверхонь байдужості нескінченна.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dirty="0"/>
              <a:t>Для </a:t>
            </a:r>
            <a:r>
              <a:rPr lang="uk-UA" dirty="0" err="1"/>
              <a:t>двопродуктових</a:t>
            </a:r>
            <a:r>
              <a:rPr lang="uk-UA" dirty="0"/>
              <a:t> кошиків поверхні байдужості можуть бути зображені набором кривих, які називаються </a:t>
            </a:r>
            <a:r>
              <a:rPr lang="uk-UA" sz="4400" b="1" i="1" dirty="0"/>
              <a:t>кривими байдужості</a:t>
            </a:r>
            <a:r>
              <a:rPr lang="uk-UA" dirty="0"/>
              <a:t>  або </a:t>
            </a:r>
            <a:r>
              <a:rPr lang="uk-UA" sz="4000" b="1" i="1" dirty="0"/>
              <a:t>індиферентності</a:t>
            </a:r>
            <a:r>
              <a:rPr lang="uk-UA" b="1" i="1" dirty="0"/>
              <a:t> (Ф. </a:t>
            </a:r>
            <a:r>
              <a:rPr lang="uk-UA" b="1" i="1" dirty="0" err="1"/>
              <a:t>Еджворт</a:t>
            </a:r>
            <a:r>
              <a:rPr lang="uk-UA" i="1" dirty="0"/>
              <a:t>, </a:t>
            </a:r>
            <a:r>
              <a:rPr lang="uk-UA" b="1" i="1" dirty="0"/>
              <a:t>Є. </a:t>
            </a:r>
            <a:r>
              <a:rPr lang="uk-UA" b="1" i="1" dirty="0" err="1"/>
              <a:t>Слуцький</a:t>
            </a:r>
            <a:r>
              <a:rPr lang="uk-UA" b="1" i="1" dirty="0"/>
              <a:t>, В. </a:t>
            </a:r>
            <a:r>
              <a:rPr lang="uk-UA" b="1" i="1" dirty="0" err="1"/>
              <a:t>Парето</a:t>
            </a:r>
            <a:r>
              <a:rPr lang="uk-UA" b="1" i="1" dirty="0"/>
              <a:t>, </a:t>
            </a:r>
            <a:r>
              <a:rPr lang="uk-UA" b="1" i="1" dirty="0" err="1"/>
              <a:t>Дж</a:t>
            </a:r>
            <a:r>
              <a:rPr lang="uk-UA" b="1" i="1" dirty="0"/>
              <a:t>. </a:t>
            </a:r>
            <a:r>
              <a:rPr lang="uk-UA" b="1" i="1" dirty="0" err="1"/>
              <a:t>Хікс</a:t>
            </a:r>
            <a:r>
              <a:rPr lang="uk-UA" i="1" dirty="0"/>
              <a:t> та інші</a:t>
            </a:r>
            <a:r>
              <a:rPr lang="uk-UA" dirty="0"/>
              <a:t>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4115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 uiExpand="1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23362"/>
          </a:xfrm>
        </p:spPr>
        <p:txBody>
          <a:bodyPr/>
          <a:lstStyle/>
          <a:p>
            <a:r>
              <a:rPr lang="uk-UA" b="1" i="1" dirty="0"/>
              <a:t>Крива байдужості 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97442" y="1581149"/>
            <a:ext cx="7814931" cy="5064199"/>
          </a:xfrm>
        </p:spPr>
        <p:txBody>
          <a:bodyPr/>
          <a:lstStyle/>
          <a:p>
            <a:r>
              <a:rPr lang="uk-UA" dirty="0"/>
              <a:t>це крива рівної корисності, всі точки якої показують множину комбінацій двох благ, що забезпечують один і той же рівень корисності</a:t>
            </a:r>
            <a:r>
              <a:rPr lang="uk-UA" b="1" dirty="0"/>
              <a:t>.</a:t>
            </a:r>
            <a:r>
              <a:rPr lang="uk-UA" b="1" i="1" dirty="0"/>
              <a:t> </a:t>
            </a:r>
          </a:p>
          <a:p>
            <a:r>
              <a:rPr lang="uk-UA" dirty="0"/>
              <a:t>Кожна крива відображає інший рівень корисності.</a:t>
            </a:r>
          </a:p>
          <a:p>
            <a:r>
              <a:rPr lang="uk-UA" dirty="0"/>
              <a:t>Крива байду­жості представляє функцію, яка є окремим випадком </a:t>
            </a:r>
            <a:r>
              <a:rPr lang="uk-UA" dirty="0" err="1"/>
              <a:t>кардиналістської</a:t>
            </a:r>
            <a:r>
              <a:rPr lang="uk-UA" dirty="0"/>
              <a:t> функ­ції корисності, що має тільки дві змінних. </a:t>
            </a:r>
          </a:p>
          <a:p>
            <a:pPr marL="0" indent="0">
              <a:buNone/>
            </a:pPr>
            <a:r>
              <a:rPr lang="uk-UA" dirty="0"/>
              <a:t>Математично – це </a:t>
            </a:r>
            <a:r>
              <a:rPr lang="uk-UA" b="1" i="1" dirty="0"/>
              <a:t>лінія рівня функції корисності</a:t>
            </a:r>
            <a:r>
              <a:rPr lang="uk-UA" dirty="0"/>
              <a:t>: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/>
              <a:t>Кількість одного блага, від якої споживач змушений відмовитись, заради одержання додаткової одиниці іншого блага, називається </a:t>
            </a:r>
            <a:r>
              <a:rPr lang="uk-UA" b="1" i="1" dirty="0"/>
              <a:t>граничною нормою заміни</a:t>
            </a:r>
            <a:r>
              <a:rPr lang="uk-UA" dirty="0"/>
              <a:t>. </a:t>
            </a:r>
          </a:p>
          <a:p>
            <a:pPr marL="0" indent="0">
              <a:buNone/>
            </a:pPr>
            <a:r>
              <a:rPr lang="uk-UA" dirty="0"/>
              <a:t>Вона може бути визначена як кутовий коефіцієнт кривої байдужості в кожній точці: </a:t>
            </a:r>
          </a:p>
          <a:p>
            <a:endParaRPr lang="uk-UA" dirty="0"/>
          </a:p>
        </p:txBody>
      </p:sp>
      <p:graphicFrame>
        <p:nvGraphicFramePr>
          <p:cNvPr id="5" name="Об'є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23426"/>
              </p:ext>
            </p:extLst>
          </p:nvPr>
        </p:nvGraphicFramePr>
        <p:xfrm>
          <a:off x="7219507" y="4050482"/>
          <a:ext cx="1800000" cy="371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965200" imgH="203200" progId="Equation.3">
                  <p:embed/>
                </p:oleObj>
              </mc:Choice>
              <mc:Fallback>
                <p:oleObj r:id="rId2" imgW="965200" imgH="203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9507" y="4050482"/>
                        <a:ext cx="1800000" cy="3719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'є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3893235"/>
              </p:ext>
            </p:extLst>
          </p:nvPr>
        </p:nvGraphicFramePr>
        <p:xfrm>
          <a:off x="7219507" y="4447902"/>
          <a:ext cx="1800000" cy="344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040948" imgH="203112" progId="Equation.3">
                  <p:embed/>
                </p:oleObj>
              </mc:Choice>
              <mc:Fallback>
                <p:oleObj r:id="rId4" imgW="1040948" imgH="203112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9507" y="4447902"/>
                        <a:ext cx="1800000" cy="3445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264"/>
          <p:cNvGrpSpPr>
            <a:grpSpLocks/>
          </p:cNvGrpSpPr>
          <p:nvPr/>
        </p:nvGrpSpPr>
        <p:grpSpPr bwMode="auto">
          <a:xfrm>
            <a:off x="8612373" y="228600"/>
            <a:ext cx="3407881" cy="3643949"/>
            <a:chOff x="897" y="7079"/>
            <a:chExt cx="3000" cy="3519"/>
          </a:xfrm>
        </p:grpSpPr>
        <p:sp>
          <p:nvSpPr>
            <p:cNvPr id="9" name="Text Box 265"/>
            <p:cNvSpPr txBox="1">
              <a:spLocks noChangeArrowheads="1"/>
            </p:cNvSpPr>
            <p:nvPr/>
          </p:nvSpPr>
          <p:spPr bwMode="auto">
            <a:xfrm>
              <a:off x="897" y="10105"/>
              <a:ext cx="3000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uk-UA" sz="16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Рис. </a:t>
              </a:r>
              <a:r>
                <a:rPr lang="uk-UA" sz="1600" b="1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Крива байдужості. </a:t>
              </a:r>
              <a:endParaRPr lang="uk-UA" sz="16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uk-UA" sz="1600" b="1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    Зона субституції</a:t>
              </a:r>
              <a:endParaRPr lang="uk-UA" sz="16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266" descr="Rozd 4-0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" y="7079"/>
              <a:ext cx="3000" cy="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2" name="Об'є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559850"/>
              </p:ext>
            </p:extLst>
          </p:nvPr>
        </p:nvGraphicFramePr>
        <p:xfrm>
          <a:off x="8240235" y="5715343"/>
          <a:ext cx="3617327" cy="81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1765300" imgH="393700" progId="Equation.3">
                  <p:embed/>
                </p:oleObj>
              </mc:Choice>
              <mc:Fallback>
                <p:oleObj r:id="rId7" imgW="1765300" imgH="3937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0235" y="5715343"/>
                        <a:ext cx="3617327" cy="8117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88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9339" y="122274"/>
            <a:ext cx="6358270" cy="802758"/>
          </a:xfrm>
        </p:spPr>
        <p:txBody>
          <a:bodyPr/>
          <a:lstStyle/>
          <a:p>
            <a:r>
              <a:rPr lang="uk-UA" b="1" i="1" dirty="0"/>
              <a:t>Карта байдужості 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29339" y="754904"/>
            <a:ext cx="10494335" cy="595424"/>
          </a:xfrm>
        </p:spPr>
        <p:txBody>
          <a:bodyPr/>
          <a:lstStyle/>
          <a:p>
            <a:r>
              <a:rPr lang="uk-UA" dirty="0"/>
              <a:t>сукупність кри­вих байдужості, кожна з яких представляє ін­ший рівень корисності. </a:t>
            </a:r>
          </a:p>
        </p:txBody>
      </p:sp>
      <p:grpSp>
        <p:nvGrpSpPr>
          <p:cNvPr id="17" name="Group 246"/>
          <p:cNvGrpSpPr>
            <a:grpSpLocks/>
          </p:cNvGrpSpPr>
          <p:nvPr/>
        </p:nvGrpSpPr>
        <p:grpSpPr bwMode="auto">
          <a:xfrm>
            <a:off x="8448979" y="1350328"/>
            <a:ext cx="3181904" cy="2940235"/>
            <a:chOff x="4380" y="3139"/>
            <a:chExt cx="3045" cy="3015"/>
          </a:xfrm>
        </p:grpSpPr>
        <p:sp>
          <p:nvSpPr>
            <p:cNvPr id="18" name="Text Box 247"/>
            <p:cNvSpPr txBox="1">
              <a:spLocks noChangeArrowheads="1"/>
            </p:cNvSpPr>
            <p:nvPr/>
          </p:nvSpPr>
          <p:spPr bwMode="auto">
            <a:xfrm>
              <a:off x="4448" y="5819"/>
              <a:ext cx="2977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uk-UA" sz="14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Рис. </a:t>
              </a:r>
              <a:r>
                <a:rPr lang="uk-UA" sz="1400" b="1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Карта байдужості</a:t>
              </a:r>
              <a:endParaRPr lang="uk-UA" sz="2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9" name="Picture 248" descr="Rozd 4-0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0" y="3139"/>
              <a:ext cx="3025" cy="2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Прямокутник 22"/>
          <p:cNvSpPr/>
          <p:nvPr/>
        </p:nvSpPr>
        <p:spPr>
          <a:xfrm>
            <a:off x="829340" y="1194336"/>
            <a:ext cx="715652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Форма кривих байдужості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визначається </a:t>
            </a:r>
            <a:r>
              <a:rPr lang="uk-UA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уподобаннями споживача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і залежить від </a:t>
            </a:r>
            <a:r>
              <a:rPr lang="uk-UA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ступеня замінності благ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 споживанні. </a:t>
            </a:r>
          </a:p>
          <a:p>
            <a:endParaRPr lang="uk-UA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Оскільки більшість товарів є </a:t>
            </a:r>
            <a:r>
              <a:rPr lang="uk-UA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неповними замінниками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то їхні криві байдужості є </a:t>
            </a:r>
            <a:r>
              <a:rPr lang="uk-UA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монотонно спадними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опуклими до початку координат. </a:t>
            </a:r>
          </a:p>
          <a:p>
            <a:endParaRPr lang="uk-UA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Якщо за умови абсолютної необхідності двох благ споживач все ж таки віддає </a:t>
            </a:r>
            <a:r>
              <a:rPr lang="uk-UA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перевагу благу 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uk-UA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для одержання додаткової одиниці 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він буде готовий відмовитись від незначної  кількості 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uk-UA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тому криві байдужості будуть </a:t>
            </a:r>
            <a:r>
              <a:rPr lang="uk-UA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пологішими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відносно осі абсцис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(рис. а). 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ж споживач віддає 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перевагу благу Х,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він буде готовий відмовитись від значної кількості блага 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uk-UA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щоб одержати додаткову одиницю Х. Тому криві байдужості споживача будуть типовими спадними, але більш 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стрімкими відносно осі абсцис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(рис. б). </a:t>
            </a:r>
            <a:endParaRPr lang="uk-UA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97" descr="Rozd 4-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867" y="4571998"/>
            <a:ext cx="4108128" cy="1871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11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23" grpId="0" uiExpand="1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2381" y="111637"/>
            <a:ext cx="9601200" cy="802758"/>
          </a:xfrm>
        </p:spPr>
        <p:txBody>
          <a:bodyPr/>
          <a:lstStyle/>
          <a:p>
            <a:r>
              <a:rPr lang="uk-UA" dirty="0"/>
              <a:t>Властивості кривих байдужості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12381" y="797440"/>
            <a:ext cx="11139754" cy="2870790"/>
          </a:xfrm>
        </p:spPr>
        <p:txBody>
          <a:bodyPr>
            <a:normAutofit/>
          </a:bodyPr>
          <a:lstStyle/>
          <a:p>
            <a:pPr lvl="0"/>
            <a:r>
              <a:rPr lang="uk-UA" b="1" i="1" u="sng" dirty="0"/>
              <a:t>Криві байдужості не можуть перетинатися</a:t>
            </a:r>
            <a:r>
              <a:rPr lang="uk-UA" dirty="0"/>
              <a:t>, оскільки кожна крива відпові­дає конкретному рівню корисності.</a:t>
            </a:r>
          </a:p>
          <a:p>
            <a:pPr lvl="0"/>
            <a:r>
              <a:rPr lang="uk-UA" b="1" i="1" u="sng" dirty="0"/>
              <a:t>Криві байдужості, розташовані далі від початку координат, відповіда­ють наборам благ з вищим рівнем корисності</a:t>
            </a:r>
            <a:r>
              <a:rPr lang="uk-UA" u="sng" dirty="0"/>
              <a:t>,</a:t>
            </a:r>
            <a:r>
              <a:rPr lang="uk-UA" dirty="0"/>
              <a:t> оскільки вища крива дозволяє споживачу одержувати більшу кількість обох благ порівняно з нижчою.</a:t>
            </a:r>
          </a:p>
          <a:p>
            <a:pPr lvl="0"/>
            <a:r>
              <a:rPr lang="uk-UA" b="1" i="1" u="sng" dirty="0"/>
              <a:t>Криві байдужості мають від’ємний нахил</a:t>
            </a:r>
            <a:r>
              <a:rPr lang="uk-UA" b="1" i="1" dirty="0"/>
              <a:t>, </a:t>
            </a:r>
            <a:r>
              <a:rPr lang="uk-UA" i="1" dirty="0"/>
              <a:t>є спадними для абсолютної більшості благ</a:t>
            </a:r>
            <a:r>
              <a:rPr lang="uk-UA" dirty="0"/>
              <a:t>. </a:t>
            </a:r>
          </a:p>
          <a:p>
            <a:r>
              <a:rPr lang="uk-UA" b="1" i="1" u="sng" dirty="0"/>
              <a:t>В міру просування донизу по кривій байдужості вона стає </a:t>
            </a:r>
            <a:r>
              <a:rPr lang="uk-UA" b="1" i="1" u="sng" dirty="0" err="1"/>
              <a:t>пологішою</a:t>
            </a:r>
            <a:r>
              <a:rPr lang="uk-UA" b="1" i="1" u="sng" dirty="0"/>
              <a:t>, випрямляється</a:t>
            </a:r>
            <a:r>
              <a:rPr lang="uk-UA" u="sng" dirty="0"/>
              <a:t>.</a:t>
            </a:r>
          </a:p>
        </p:txBody>
      </p:sp>
      <p:grpSp>
        <p:nvGrpSpPr>
          <p:cNvPr id="20" name="Group 249"/>
          <p:cNvGrpSpPr>
            <a:grpSpLocks/>
          </p:cNvGrpSpPr>
          <p:nvPr/>
        </p:nvGrpSpPr>
        <p:grpSpPr bwMode="auto">
          <a:xfrm>
            <a:off x="8665535" y="3244744"/>
            <a:ext cx="3349249" cy="3464074"/>
            <a:chOff x="4627" y="7672"/>
            <a:chExt cx="3083" cy="3448"/>
          </a:xfrm>
        </p:grpSpPr>
        <p:sp>
          <p:nvSpPr>
            <p:cNvPr id="21" name="Text Box 250"/>
            <p:cNvSpPr txBox="1">
              <a:spLocks noChangeArrowheads="1"/>
            </p:cNvSpPr>
            <p:nvPr/>
          </p:nvSpPr>
          <p:spPr bwMode="auto">
            <a:xfrm>
              <a:off x="4627" y="10295"/>
              <a:ext cx="3083" cy="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uk-UA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Рис.</a:t>
              </a:r>
              <a:r>
                <a:rPr lang="uk-UA" b="1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Криві байдужості</a:t>
              </a:r>
              <a:endPara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uk-UA" b="1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абсолютних замінників і </a:t>
              </a:r>
              <a:r>
                <a:rPr lang="uk-UA" b="1" i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доповнювачів</a:t>
              </a:r>
              <a:endPara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22" name="Picture 251" descr="Рисунок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1" y="7672"/>
              <a:ext cx="2840" cy="2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Місце для вмісту 2"/>
          <p:cNvSpPr txBox="1">
            <a:spLocks/>
          </p:cNvSpPr>
          <p:nvPr/>
        </p:nvSpPr>
        <p:spPr>
          <a:xfrm>
            <a:off x="790350" y="3521194"/>
            <a:ext cx="7992144" cy="3070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/>
              <a:t>Якщо споживачу байдуже, який з товарів споживати, такі товари є </a:t>
            </a:r>
            <a:r>
              <a:rPr lang="uk-UA" b="1" i="1" u="sng" dirty="0"/>
              <a:t>абсо­лютними замінниками</a:t>
            </a:r>
            <a:r>
              <a:rPr lang="uk-UA" dirty="0"/>
              <a:t>. У цьому випадку </a:t>
            </a:r>
            <a:r>
              <a:rPr lang="uk-UA" b="1" i="1" u="sng" dirty="0"/>
              <a:t>гранична норма заміни є сталою</a:t>
            </a:r>
            <a:r>
              <a:rPr lang="uk-UA" dirty="0"/>
              <a:t>, а криві бай­дужості мають вигляд </a:t>
            </a:r>
            <a:r>
              <a:rPr lang="uk-UA" b="1" i="1" u="sng" dirty="0"/>
              <a:t>прямих ліній.</a:t>
            </a:r>
          </a:p>
          <a:p>
            <a:r>
              <a:rPr lang="uk-UA" b="1" i="1" dirty="0"/>
              <a:t>Для </a:t>
            </a:r>
            <a:r>
              <a:rPr lang="uk-UA" b="1" i="1" u="sng" dirty="0"/>
              <a:t>абсолютних </a:t>
            </a:r>
            <a:r>
              <a:rPr lang="uk-UA" b="1" i="1" u="sng" dirty="0" err="1"/>
              <a:t>взаємодоповнювачів</a:t>
            </a:r>
            <a:r>
              <a:rPr lang="uk-UA" b="1" i="1" u="sng" dirty="0"/>
              <a:t> </a:t>
            </a:r>
            <a:r>
              <a:rPr lang="uk-UA" b="1" i="1" dirty="0"/>
              <a:t>заміна неможлива. </a:t>
            </a:r>
            <a:r>
              <a:rPr lang="uk-UA" b="1" i="1" u="sng" dirty="0"/>
              <a:t>Гранична норма за­міни</a:t>
            </a:r>
            <a:r>
              <a:rPr lang="uk-UA" u="sng" dirty="0"/>
              <a:t> </a:t>
            </a:r>
            <a:r>
              <a:rPr lang="uk-UA" dirty="0"/>
              <a:t>одного товару іншим </a:t>
            </a:r>
            <a:r>
              <a:rPr lang="uk-UA" b="1" i="1" u="sng" dirty="0"/>
              <a:t>дорівнює нулю</a:t>
            </a:r>
            <a:r>
              <a:rPr lang="uk-UA" b="1" i="1" dirty="0"/>
              <a:t>. </a:t>
            </a:r>
            <a:r>
              <a:rPr lang="uk-UA" dirty="0"/>
              <a:t>Криві байдужості абсолютних </a:t>
            </a:r>
            <a:r>
              <a:rPr lang="uk-UA" dirty="0" err="1"/>
              <a:t>доповнювачів</a:t>
            </a:r>
            <a:r>
              <a:rPr lang="uk-UA" dirty="0"/>
              <a:t> мають вигляд </a:t>
            </a:r>
            <a:br>
              <a:rPr lang="uk-UA" dirty="0"/>
            </a:br>
            <a:r>
              <a:rPr lang="en-US" b="1" u="sng" dirty="0"/>
              <a:t>L</a:t>
            </a:r>
            <a:r>
              <a:rPr lang="uk-UA" b="1" i="1" u="sng" dirty="0"/>
              <a:t> – подібних кривих</a:t>
            </a:r>
          </a:p>
          <a:p>
            <a:r>
              <a:rPr lang="uk-UA" dirty="0"/>
              <a:t>Якщо споживач </a:t>
            </a:r>
            <a:r>
              <a:rPr lang="uk-UA" b="1" i="1" u="sng" dirty="0"/>
              <a:t>абсолютно байдужий</a:t>
            </a:r>
            <a:r>
              <a:rPr lang="uk-UA" u="sng" dirty="0"/>
              <a:t> </a:t>
            </a:r>
            <a:r>
              <a:rPr lang="uk-UA" dirty="0"/>
              <a:t>до блага Х його криві байдужості будуть </a:t>
            </a:r>
            <a:r>
              <a:rPr lang="uk-UA" b="1" i="1" u="sng" dirty="0"/>
              <a:t>прямими горизонтальними лініями</a:t>
            </a:r>
            <a:r>
              <a:rPr lang="uk-UA" b="1" i="1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1290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23" grpId="0" uiExpan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749" y="199663"/>
            <a:ext cx="9601200" cy="749808"/>
          </a:xfrm>
        </p:spPr>
        <p:txBody>
          <a:bodyPr>
            <a:normAutofit/>
          </a:bodyPr>
          <a:lstStyle/>
          <a:p>
            <a:r>
              <a:rPr lang="uk-UA" dirty="0"/>
              <a:t>Модель поведінки споживача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914400" y="949471"/>
            <a:ext cx="11073384" cy="56982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будується за загальними правилами мікроекономічного моделювання і включає три основних елементи: </a:t>
            </a:r>
          </a:p>
          <a:p>
            <a:r>
              <a:rPr lang="uk-UA" dirty="0"/>
              <a:t>мету</a:t>
            </a:r>
          </a:p>
          <a:p>
            <a:r>
              <a:rPr lang="uk-UA" dirty="0"/>
              <a:t>обмеження</a:t>
            </a:r>
          </a:p>
          <a:p>
            <a:r>
              <a:rPr lang="uk-UA" dirty="0"/>
              <a:t>вибір рішення.</a:t>
            </a:r>
          </a:p>
          <a:p>
            <a:pPr marL="0" indent="0" algn="ctr">
              <a:buNone/>
            </a:pPr>
            <a:r>
              <a:rPr lang="uk-UA" b="1" dirty="0"/>
              <a:t>Концепція споживчого вибору є однією із найважливіших в економічній теорії</a:t>
            </a:r>
          </a:p>
          <a:p>
            <a:pPr marL="0" indent="0" algn="ctr">
              <a:buNone/>
            </a:pPr>
            <a:r>
              <a:rPr lang="pl-PL" dirty="0"/>
              <a:t>E</a:t>
            </a:r>
            <a:r>
              <a:rPr lang="uk-UA" dirty="0" err="1"/>
              <a:t>conomists</a:t>
            </a:r>
            <a:r>
              <a:rPr lang="uk-UA" dirty="0"/>
              <a:t> </a:t>
            </a:r>
            <a:r>
              <a:rPr lang="uk-UA" dirty="0" err="1"/>
              <a:t>believe</a:t>
            </a:r>
            <a:r>
              <a:rPr lang="uk-UA" dirty="0"/>
              <a:t> </a:t>
            </a:r>
            <a:r>
              <a:rPr lang="uk-UA" dirty="0" err="1"/>
              <a:t>that</a:t>
            </a:r>
            <a:r>
              <a:rPr lang="uk-UA" dirty="0"/>
              <a:t> </a:t>
            </a:r>
            <a:r>
              <a:rPr lang="uk-UA" dirty="0" err="1"/>
              <a:t>for</a:t>
            </a:r>
            <a:r>
              <a:rPr lang="uk-UA" dirty="0"/>
              <a:t> </a:t>
            </a:r>
            <a:r>
              <a:rPr lang="uk-UA" dirty="0" err="1"/>
              <a:t>the</a:t>
            </a:r>
            <a:r>
              <a:rPr lang="uk-UA" dirty="0"/>
              <a:t> </a:t>
            </a:r>
            <a:r>
              <a:rPr lang="uk-UA" dirty="0" err="1"/>
              <a:t>most</a:t>
            </a:r>
            <a:r>
              <a:rPr lang="uk-UA" dirty="0"/>
              <a:t> </a:t>
            </a:r>
            <a:r>
              <a:rPr lang="uk-UA" dirty="0" err="1"/>
              <a:t>part</a:t>
            </a:r>
            <a:r>
              <a:rPr lang="uk-UA" dirty="0"/>
              <a:t> </a:t>
            </a:r>
            <a:r>
              <a:rPr lang="uk-UA" b="1" u="sng" dirty="0" err="1"/>
              <a:t>we</a:t>
            </a:r>
            <a:r>
              <a:rPr lang="uk-UA" b="1" u="sng" dirty="0"/>
              <a:t> </a:t>
            </a:r>
            <a:r>
              <a:rPr lang="uk-UA" b="1" u="sng" dirty="0" err="1"/>
              <a:t>do</a:t>
            </a:r>
            <a:r>
              <a:rPr lang="uk-UA" b="1" u="sng" dirty="0"/>
              <a:t> </a:t>
            </a:r>
            <a:r>
              <a:rPr lang="uk-UA" b="1" u="sng" dirty="0" err="1"/>
              <a:t>what</a:t>
            </a:r>
            <a:r>
              <a:rPr lang="uk-UA" b="1" u="sng" dirty="0"/>
              <a:t> </a:t>
            </a:r>
            <a:r>
              <a:rPr lang="uk-UA" b="1" u="sng" dirty="0" err="1"/>
              <a:t>we</a:t>
            </a:r>
            <a:r>
              <a:rPr lang="uk-UA" b="1" u="sng" dirty="0"/>
              <a:t> </a:t>
            </a:r>
            <a:r>
              <a:rPr lang="uk-UA" b="1" u="sng" dirty="0" err="1"/>
              <a:t>do</a:t>
            </a:r>
            <a:r>
              <a:rPr lang="uk-UA" dirty="0"/>
              <a:t> </a:t>
            </a:r>
            <a:r>
              <a:rPr lang="uk-UA" dirty="0" err="1"/>
              <a:t>and</a:t>
            </a:r>
            <a:r>
              <a:rPr lang="uk-UA" dirty="0"/>
              <a:t> </a:t>
            </a:r>
            <a:r>
              <a:rPr lang="uk-UA" b="1" u="sng" dirty="0" err="1"/>
              <a:t>we</a:t>
            </a:r>
            <a:r>
              <a:rPr lang="uk-UA" b="1" u="sng" dirty="0"/>
              <a:t> </a:t>
            </a:r>
            <a:r>
              <a:rPr lang="uk-UA" b="1" u="sng" dirty="0" err="1"/>
              <a:t>buy</a:t>
            </a:r>
            <a:r>
              <a:rPr lang="uk-UA" b="1" u="sng" dirty="0"/>
              <a:t> </a:t>
            </a:r>
            <a:r>
              <a:rPr lang="uk-UA" b="1" u="sng" dirty="0" err="1"/>
              <a:t>what</a:t>
            </a:r>
            <a:r>
              <a:rPr lang="uk-UA" b="1" u="sng" dirty="0"/>
              <a:t> </a:t>
            </a:r>
            <a:r>
              <a:rPr lang="uk-UA" b="1" u="sng" dirty="0" err="1"/>
              <a:t>we</a:t>
            </a:r>
            <a:r>
              <a:rPr lang="uk-UA" b="1" u="sng" dirty="0"/>
              <a:t> </a:t>
            </a:r>
            <a:r>
              <a:rPr lang="uk-UA" b="1" u="sng" dirty="0" err="1"/>
              <a:t>buy</a:t>
            </a:r>
            <a:r>
              <a:rPr lang="uk-UA" b="1" u="sng" dirty="0"/>
              <a:t> </a:t>
            </a:r>
            <a:r>
              <a:rPr lang="uk-UA" dirty="0" err="1"/>
              <a:t>because</a:t>
            </a:r>
            <a:r>
              <a:rPr lang="uk-UA" dirty="0"/>
              <a:t> </a:t>
            </a:r>
            <a:r>
              <a:rPr lang="uk-UA" dirty="0" err="1"/>
              <a:t>it</a:t>
            </a:r>
            <a:r>
              <a:rPr lang="uk-UA" dirty="0"/>
              <a:t> </a:t>
            </a:r>
            <a:r>
              <a:rPr lang="uk-UA" b="1" u="sng" dirty="0" err="1"/>
              <a:t>makes</a:t>
            </a:r>
            <a:r>
              <a:rPr lang="uk-UA" b="1" u="sng" dirty="0"/>
              <a:t> </a:t>
            </a:r>
            <a:r>
              <a:rPr lang="uk-UA" b="1" u="sng" dirty="0" err="1"/>
              <a:t>us</a:t>
            </a:r>
            <a:r>
              <a:rPr lang="uk-UA" b="1" u="sng" dirty="0"/>
              <a:t> </a:t>
            </a:r>
            <a:r>
              <a:rPr lang="uk-UA" b="1" u="sng" dirty="0" err="1"/>
              <a:t>feel</a:t>
            </a:r>
            <a:r>
              <a:rPr lang="uk-UA" b="1" u="sng" dirty="0"/>
              <a:t> </a:t>
            </a:r>
            <a:r>
              <a:rPr lang="uk-UA" b="1" u="sng" dirty="0" err="1"/>
              <a:t>good</a:t>
            </a:r>
            <a:r>
              <a:rPr lang="uk-UA" dirty="0"/>
              <a:t>. </a:t>
            </a:r>
          </a:p>
          <a:p>
            <a:r>
              <a:rPr lang="uk-UA" b="1" i="1" dirty="0"/>
              <a:t>Мета споживача  </a:t>
            </a:r>
            <a:r>
              <a:rPr lang="uk-UA" dirty="0"/>
              <a:t>полягає в отриманні якомога більшого задоволення від споживання певного набору благ, тобто в</a:t>
            </a:r>
            <a:r>
              <a:rPr lang="uk-UA" b="1" i="1" dirty="0"/>
              <a:t> максимізації корисності. </a:t>
            </a:r>
            <a:endParaRPr lang="uk-UA" dirty="0"/>
          </a:p>
          <a:p>
            <a:r>
              <a:rPr lang="uk-UA" b="1" i="1" dirty="0"/>
              <a:t>Обмеження</a:t>
            </a:r>
            <a:r>
              <a:rPr lang="uk-UA" dirty="0"/>
              <a:t> – це всі обставини, які не дозволяють споживачу отрима­ти все, що забажається, найважливішими з них є ціни товарів і послуг та доход споживача. </a:t>
            </a:r>
          </a:p>
          <a:p>
            <a:r>
              <a:rPr lang="uk-UA" b="1" i="1" dirty="0"/>
              <a:t>Вибір</a:t>
            </a:r>
            <a:r>
              <a:rPr lang="uk-UA" dirty="0"/>
              <a:t> полягає у прийнятті та реалізації рішення щодо обсягу і струк­тури споживчого набору за даних обмежень, який дозволив би максимізувати задоволення потреб.</a:t>
            </a:r>
          </a:p>
        </p:txBody>
      </p:sp>
    </p:spTree>
    <p:extLst>
      <p:ext uri="{BB962C8B-B14F-4D97-AF65-F5344CB8AC3E}">
        <p14:creationId xmlns:p14="http://schemas.microsoft.com/office/powerpoint/2010/main" val="137675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02758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2. Бюджетне обмеження споживача</a:t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39972" y="1392865"/>
            <a:ext cx="10919637" cy="5252484"/>
          </a:xfrm>
        </p:spPr>
        <p:txBody>
          <a:bodyPr>
            <a:normAutofit/>
          </a:bodyPr>
          <a:lstStyle/>
          <a:p>
            <a:r>
              <a:rPr lang="uk-UA" b="1" i="1" dirty="0"/>
              <a:t>Бюджетне обмеження споживача </a:t>
            </a:r>
            <a:r>
              <a:rPr lang="uk-UA" dirty="0"/>
              <a:t>формують </a:t>
            </a:r>
            <a:r>
              <a:rPr lang="uk-UA" b="1" i="1" dirty="0"/>
              <a:t>доход споживача</a:t>
            </a:r>
            <a:r>
              <a:rPr lang="uk-UA" dirty="0"/>
              <a:t>, а також </a:t>
            </a:r>
            <a:r>
              <a:rPr lang="uk-UA" b="1" i="1" dirty="0"/>
              <a:t>ціни</a:t>
            </a:r>
            <a:r>
              <a:rPr lang="uk-UA" dirty="0"/>
              <a:t> товарів і послуг.</a:t>
            </a:r>
            <a:r>
              <a:rPr lang="uk-UA" b="1" i="1" dirty="0"/>
              <a:t> </a:t>
            </a:r>
            <a:endParaRPr lang="uk-UA" dirty="0"/>
          </a:p>
          <a:p>
            <a:r>
              <a:rPr lang="uk-UA" b="1" i="1" dirty="0"/>
              <a:t>Мікроекономічна модель бюджетного обмеження</a:t>
            </a:r>
            <a:r>
              <a:rPr lang="uk-UA" dirty="0"/>
              <a:t> отримала назву </a:t>
            </a:r>
            <a:r>
              <a:rPr lang="uk-UA" b="1" i="1" dirty="0"/>
              <a:t>„модель можливого“. </a:t>
            </a:r>
          </a:p>
          <a:p>
            <a:pPr lvl="1"/>
            <a:r>
              <a:rPr lang="uk-UA" dirty="0"/>
              <a:t>вона визначає множину наборів товарів, </a:t>
            </a:r>
            <a:r>
              <a:rPr lang="uk-UA" b="1" i="1" dirty="0"/>
              <a:t>доступних</a:t>
            </a:r>
            <a:r>
              <a:rPr lang="uk-UA" dirty="0"/>
              <a:t> споживачу, тобто враховує його фінансові можливості.</a:t>
            </a:r>
          </a:p>
          <a:p>
            <a:pPr marL="0" lvl="1" indent="0">
              <a:buNone/>
            </a:pPr>
            <a:r>
              <a:rPr lang="uk-UA" dirty="0"/>
              <a:t>Сукупні видатки споживача на придбання цих товарів в межах певного доходу  визначаються </a:t>
            </a:r>
            <a:r>
              <a:rPr lang="uk-UA" b="1" dirty="0"/>
              <a:t>рівнянням бюджетного обмеження</a:t>
            </a:r>
          </a:p>
          <a:p>
            <a:pPr marL="0" lvl="1" indent="0">
              <a:buNone/>
            </a:pPr>
            <a:endParaRPr lang="uk-UA" b="1" dirty="0"/>
          </a:p>
          <a:p>
            <a:pPr marL="0" lvl="1" indent="0">
              <a:buNone/>
            </a:pPr>
            <a:endParaRPr lang="uk-UA" b="1" dirty="0"/>
          </a:p>
          <a:p>
            <a:pPr marL="0" lvl="1" indent="0">
              <a:buNone/>
            </a:pPr>
            <a:endParaRPr lang="uk-UA" b="1" dirty="0"/>
          </a:p>
          <a:p>
            <a:pPr marL="0" lvl="1" indent="0">
              <a:buNone/>
            </a:pPr>
            <a:r>
              <a:rPr lang="uk-UA" b="1" dirty="0"/>
              <a:t>Бюджетна лінія – це лінія рівних видатків</a:t>
            </a:r>
            <a:r>
              <a:rPr lang="uk-UA" dirty="0"/>
              <a:t>. </a:t>
            </a:r>
          </a:p>
          <a:p>
            <a:pPr marL="0" lvl="1" indent="0">
              <a:buNone/>
            </a:pPr>
            <a:r>
              <a:rPr lang="uk-UA" dirty="0"/>
              <a:t>Вона показує межу між можливим і неможливим</a:t>
            </a:r>
          </a:p>
          <a:p>
            <a:pPr marL="0" lvl="1" indent="0">
              <a:buNone/>
            </a:pPr>
            <a:r>
              <a:rPr lang="uk-UA" dirty="0"/>
              <a:t>Показує компроміс, на який повинен піти споживач при виборі між двома товарами: щоб одержати додаткову одиницю одного блага, він повинен відмовитись від певної кількості іншого.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5" name="Об'є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3648840"/>
              </p:ext>
            </p:extLst>
          </p:nvPr>
        </p:nvGraphicFramePr>
        <p:xfrm>
          <a:off x="4064362" y="3840899"/>
          <a:ext cx="4063276" cy="733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155199" imgH="215806" progId="Equation.3">
                  <p:embed/>
                </p:oleObj>
              </mc:Choice>
              <mc:Fallback>
                <p:oleObj r:id="rId2" imgW="1155199" imgH="215806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362" y="3840899"/>
                        <a:ext cx="4063276" cy="7336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554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2207568" y="476672"/>
            <a:ext cx="0" cy="4897438"/>
          </a:xfrm>
          <a:prstGeom prst="line">
            <a:avLst/>
          </a:prstGeom>
          <a:ln w="25400" cmpd="sng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>
            <a:off x="2207568" y="5373216"/>
            <a:ext cx="7992888" cy="0"/>
          </a:xfrm>
          <a:prstGeom prst="line">
            <a:avLst/>
          </a:prstGeom>
          <a:ln w="25400" cmpd="sng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063277" y="404665"/>
            <a:ext cx="10910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Товар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84433" y="5445224"/>
            <a:ext cx="1540053" cy="369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Товар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91545" y="5373217"/>
            <a:ext cx="36036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75520" y="414908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75520" y="3117279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75520" y="206084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75520" y="105273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11624" y="537321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75720" y="537321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56776" y="537321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35412" y="537321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71516" y="537321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20136" y="537321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56240" y="537321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120336" y="537321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2135560" y="119675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Овал 21"/>
          <p:cNvSpPr/>
          <p:nvPr/>
        </p:nvSpPr>
        <p:spPr>
          <a:xfrm>
            <a:off x="9264352" y="5301208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24" name="Прямая соединительная линия 23"/>
          <p:cNvCxnSpPr>
            <a:endCxn id="22" idx="6"/>
          </p:cNvCxnSpPr>
          <p:nvPr/>
        </p:nvCxnSpPr>
        <p:spPr>
          <a:xfrm>
            <a:off x="2207568" y="1236757"/>
            <a:ext cx="7200800" cy="41364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195376" y="2197624"/>
            <a:ext cx="1656000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840512" y="2202576"/>
            <a:ext cx="0" cy="316800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279576" y="83671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120336" y="494116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</a:t>
            </a:r>
          </a:p>
        </p:txBody>
      </p:sp>
      <p:cxnSp>
        <p:nvCxnSpPr>
          <p:cNvPr id="38" name="Прямая со стрелкой 37"/>
          <p:cNvCxnSpPr>
            <a:stCxn id="35" idx="2"/>
          </p:cNvCxnSpPr>
          <p:nvPr/>
        </p:nvCxnSpPr>
        <p:spPr>
          <a:xfrm flipV="1">
            <a:off x="2495600" y="764704"/>
            <a:ext cx="936104" cy="441340"/>
          </a:xfrm>
          <a:prstGeom prst="straightConnector1">
            <a:avLst/>
          </a:prstGeom>
          <a:ln w="254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359696" y="476672"/>
                <a:ext cx="1584176" cy="692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𝒎𝒂𝒙</m:t>
                          </m:r>
                        </m:sub>
                      </m:sSub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𝑰</m:t>
                          </m:r>
                        </m:num>
                        <m:den>
                          <m:sSub>
                            <m:sSubPr>
                              <m:ctrlP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uk-UA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696" y="476672"/>
                <a:ext cx="1584176" cy="6921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Прямая со стрелкой 40"/>
          <p:cNvCxnSpPr>
            <a:stCxn id="36" idx="2"/>
          </p:cNvCxnSpPr>
          <p:nvPr/>
        </p:nvCxnSpPr>
        <p:spPr>
          <a:xfrm flipV="1">
            <a:off x="9336360" y="5157192"/>
            <a:ext cx="598289" cy="153308"/>
          </a:xfrm>
          <a:prstGeom prst="straightConnector1">
            <a:avLst/>
          </a:prstGeom>
          <a:ln w="254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9790633" y="4780471"/>
                <a:ext cx="1706981" cy="657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𝒎𝒂𝒙</m:t>
                          </m:r>
                        </m:sub>
                      </m:sSub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𝑰</m:t>
                          </m:r>
                        </m:num>
                        <m:den>
                          <m:sSub>
                            <m:sSubPr>
                              <m:ctrlP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0633" y="4780471"/>
                <a:ext cx="1706981" cy="6575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Овал 42"/>
          <p:cNvSpPr/>
          <p:nvPr/>
        </p:nvSpPr>
        <p:spPr>
          <a:xfrm>
            <a:off x="3806984" y="21591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Овал 43"/>
          <p:cNvSpPr/>
          <p:nvPr/>
        </p:nvSpPr>
        <p:spPr>
          <a:xfrm>
            <a:off x="5735960" y="32594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7" name="Овал 46"/>
          <p:cNvSpPr/>
          <p:nvPr/>
        </p:nvSpPr>
        <p:spPr>
          <a:xfrm>
            <a:off x="7564735" y="4328909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8" name="TextBox 47"/>
          <p:cNvSpPr txBox="1"/>
          <p:nvPr/>
        </p:nvSpPr>
        <p:spPr>
          <a:xfrm>
            <a:off x="3791744" y="184482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Б</a:t>
            </a: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2199358" y="3312037"/>
            <a:ext cx="3564000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V="1">
            <a:off x="5766440" y="3307080"/>
            <a:ext cx="0" cy="205200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821680" y="2989712"/>
            <a:ext cx="373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</a:t>
            </a: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2251383" y="4365104"/>
            <a:ext cx="5364596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7608168" y="4370055"/>
            <a:ext cx="0" cy="100800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464152" y="400506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</a:t>
            </a:r>
          </a:p>
        </p:txBody>
      </p:sp>
      <p:sp>
        <p:nvSpPr>
          <p:cNvPr id="66" name="Левая фигурная скобка 65"/>
          <p:cNvSpPr/>
          <p:nvPr/>
        </p:nvSpPr>
        <p:spPr>
          <a:xfrm>
            <a:off x="3443300" y="2200863"/>
            <a:ext cx="288000" cy="111600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7" name="TextBox 66"/>
          <p:cNvSpPr txBox="1"/>
          <p:nvPr/>
        </p:nvSpPr>
        <p:spPr>
          <a:xfrm>
            <a:off x="2927648" y="263691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</a:p>
        </p:txBody>
      </p:sp>
      <p:sp>
        <p:nvSpPr>
          <p:cNvPr id="68" name="Левая фигурная скобка 67"/>
          <p:cNvSpPr/>
          <p:nvPr/>
        </p:nvSpPr>
        <p:spPr>
          <a:xfrm rot="16200000">
            <a:off x="4625252" y="2925052"/>
            <a:ext cx="360040" cy="194400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9" name="TextBox 68"/>
          <p:cNvSpPr txBox="1"/>
          <p:nvPr/>
        </p:nvSpPr>
        <p:spPr>
          <a:xfrm>
            <a:off x="4511824" y="400506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20</a:t>
            </a:r>
          </a:p>
        </p:txBody>
      </p:sp>
      <p:graphicFrame>
        <p:nvGraphicFramePr>
          <p:cNvPr id="71" name="Таблица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14942"/>
              </p:ext>
            </p:extLst>
          </p:nvPr>
        </p:nvGraphicFramePr>
        <p:xfrm>
          <a:off x="5484319" y="1264495"/>
          <a:ext cx="6633847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76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14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14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14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14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14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Варіанти</a:t>
                      </a:r>
                      <a:endParaRPr lang="uk-UA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tx1"/>
                          </a:solidFill>
                        </a:rPr>
                        <a:t>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tx1"/>
                          </a:solidFill>
                        </a:rPr>
                        <a:t>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tx1"/>
                          </a:solidFill>
                        </a:rPr>
                        <a:t>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tx1"/>
                          </a:solidFill>
                        </a:rPr>
                        <a:t>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tx1"/>
                          </a:solidFill>
                        </a:rPr>
                        <a:t>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Товар 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X</a:t>
                      </a:r>
                      <a:endParaRPr lang="uk-UA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20</a:t>
                      </a:r>
                      <a:endParaRPr lang="uk-UA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40</a:t>
                      </a:r>
                      <a:endParaRPr lang="uk-UA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6</a:t>
                      </a:r>
                      <a:r>
                        <a:rPr lang="uk-UA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80</a:t>
                      </a:r>
                      <a:endParaRPr lang="uk-UA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Товар 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Y</a:t>
                      </a:r>
                      <a:endParaRPr lang="uk-UA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40</a:t>
                      </a:r>
                      <a:endParaRPr lang="uk-UA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30</a:t>
                      </a:r>
                      <a:endParaRPr lang="uk-UA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20</a:t>
                      </a:r>
                      <a:endParaRPr lang="uk-UA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10</a:t>
                      </a:r>
                      <a:endParaRPr lang="uk-UA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0</a:t>
                      </a:r>
                      <a:endParaRPr lang="uk-UA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2" name="TextBox 40"/>
          <p:cNvSpPr txBox="1">
            <a:spLocks noChangeArrowheads="1"/>
          </p:cNvSpPr>
          <p:nvPr/>
        </p:nvSpPr>
        <p:spPr bwMode="auto">
          <a:xfrm>
            <a:off x="2639616" y="6021288"/>
            <a:ext cx="66246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dirty="0">
                <a:latin typeface="Arial Black" pitchFamily="34" charset="0"/>
                <a:cs typeface="Times New Roman" pitchFamily="18" charset="0"/>
              </a:rPr>
              <a:t>Рис. Бюджетне обмеження споживача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8" name="Об'є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4054764"/>
              </p:ext>
            </p:extLst>
          </p:nvPr>
        </p:nvGraphicFramePr>
        <p:xfrm>
          <a:off x="9087675" y="2815099"/>
          <a:ext cx="3081343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282700" imgH="215900" progId="Equation.3">
                  <p:embed/>
                </p:oleObj>
              </mc:Choice>
              <mc:Fallback>
                <p:oleObj r:id="rId5" imgW="1282700" imgH="2159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7675" y="2815099"/>
                        <a:ext cx="3081343" cy="5040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25" name="Об'єкт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485625"/>
              </p:ext>
            </p:extLst>
          </p:nvPr>
        </p:nvGraphicFramePr>
        <p:xfrm>
          <a:off x="9237625" y="3223075"/>
          <a:ext cx="3075414" cy="522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1231366" imgH="215806" progId="Equation.3">
                  <p:embed/>
                </p:oleObj>
              </mc:Choice>
              <mc:Fallback>
                <p:oleObj r:id="rId7" imgW="1231366" imgH="215806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7625" y="3223075"/>
                        <a:ext cx="3075414" cy="5226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27" name="Об'єкт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067134"/>
              </p:ext>
            </p:extLst>
          </p:nvPr>
        </p:nvGraphicFramePr>
        <p:xfrm>
          <a:off x="9308284" y="3689360"/>
          <a:ext cx="2892350" cy="498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1244060" imgH="215806" progId="Equation.3">
                  <p:embed/>
                </p:oleObj>
              </mc:Choice>
              <mc:Fallback>
                <p:oleObj r:id="rId9" imgW="1244060" imgH="215806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8284" y="3689360"/>
                        <a:ext cx="2892350" cy="4985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Пряма зі стрілкою 30"/>
          <p:cNvCxnSpPr/>
          <p:nvPr/>
        </p:nvCxnSpPr>
        <p:spPr>
          <a:xfrm flipH="1" flipV="1">
            <a:off x="7032290" y="3149424"/>
            <a:ext cx="2191421" cy="81944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40"/>
              <p:cNvSpPr txBox="1">
                <a:spLocks noChangeArrowheads="1"/>
              </p:cNvSpPr>
              <p:nvPr/>
            </p:nvSpPr>
            <p:spPr bwMode="auto">
              <a:xfrm>
                <a:off x="5365646" y="-19048"/>
                <a:ext cx="2865784" cy="1200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24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=1 </m:t>
                      </m:r>
                      <m:r>
                        <a:rPr lang="uk-UA" sz="2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грн.; </m:t>
                      </m:r>
                    </m:oMath>
                  </m:oMathPara>
                </a14:m>
                <a:endParaRPr lang="uk-UA" sz="2400" b="0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𝑌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=2 </m:t>
                      </m:r>
                      <m:r>
                        <a:rPr lang="uk-UA" sz="2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грн.;</m:t>
                      </m:r>
                    </m:oMath>
                  </m:oMathPara>
                </a14:m>
                <a:endParaRPr lang="uk-UA" sz="2400" b="0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24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  <m:r>
                        <a:rPr lang="uk-UA" sz="2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=80</m:t>
                      </m:r>
                    </m:oMath>
                  </m:oMathPara>
                </a14:m>
                <a:endParaRPr lang="en-US" sz="2400" b="0" dirty="0">
                  <a:latin typeface="Arial Black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4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65646" y="-19048"/>
                <a:ext cx="2865784" cy="12003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5" name="Об'єкт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895801"/>
              </p:ext>
            </p:extLst>
          </p:nvPr>
        </p:nvGraphicFramePr>
        <p:xfrm>
          <a:off x="7795179" y="251727"/>
          <a:ext cx="4063276" cy="733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1155199" imgH="215806" progId="Equation.3">
                  <p:embed/>
                </p:oleObj>
              </mc:Choice>
              <mc:Fallback>
                <p:oleObj r:id="rId12" imgW="1155199" imgH="215806" progId="Equation.3">
                  <p:embed/>
                  <p:pic>
                    <p:nvPicPr>
                      <p:cNvPr id="5" name="Об'є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5179" y="251727"/>
                        <a:ext cx="4063276" cy="7336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473456" y="2532233"/>
                <a:ext cx="1750094" cy="565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num>
                        <m:den>
                          <m:r>
                            <a:rPr lang="uk-UA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3456" y="2532233"/>
                <a:ext cx="1750094" cy="5657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592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2" grpId="0" animBg="1"/>
      <p:bldP spid="35" grpId="0"/>
      <p:bldP spid="36" grpId="0"/>
      <p:bldP spid="39" grpId="0"/>
      <p:bldP spid="42" grpId="0"/>
      <p:bldP spid="43" grpId="0" animBg="1"/>
      <p:bldP spid="44" grpId="0" animBg="1"/>
      <p:bldP spid="47" grpId="0" animBg="1"/>
      <p:bldP spid="48" grpId="0"/>
      <p:bldP spid="56" grpId="0"/>
      <p:bldP spid="63" grpId="0"/>
      <p:bldP spid="66" grpId="0" animBg="1"/>
      <p:bldP spid="67" grpId="0"/>
      <p:bldP spid="68" grpId="0" animBg="1"/>
      <p:bldP spid="69" grpId="0"/>
      <p:bldP spid="54" grpId="0"/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2207568" y="476672"/>
            <a:ext cx="0" cy="4897438"/>
          </a:xfrm>
          <a:prstGeom prst="line">
            <a:avLst/>
          </a:prstGeom>
          <a:ln w="25400" cmpd="sng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>
            <a:off x="2207568" y="5373216"/>
            <a:ext cx="7992888" cy="0"/>
          </a:xfrm>
          <a:prstGeom prst="line">
            <a:avLst/>
          </a:prstGeom>
          <a:ln w="25400" cmpd="sng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775521" y="404665"/>
            <a:ext cx="28733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84433" y="5445224"/>
            <a:ext cx="36036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91545" y="5373217"/>
            <a:ext cx="36036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75520" y="414908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75520" y="321297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75520" y="206084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75520" y="105273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11624" y="537321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5720" y="537321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39816" y="537321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75920" y="537321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12024" y="537321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20136" y="537321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120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56240" y="537321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120336" y="537321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160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8" name="Прямая соединительная линия 27"/>
          <p:cNvCxnSpPr>
            <a:endCxn id="14" idx="0"/>
          </p:cNvCxnSpPr>
          <p:nvPr/>
        </p:nvCxnSpPr>
        <p:spPr>
          <a:xfrm>
            <a:off x="2207568" y="3429000"/>
            <a:ext cx="3420380" cy="194421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519936" y="494116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</a:t>
            </a:r>
            <a:r>
              <a:rPr lang="en-US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0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 flipV="1">
            <a:off x="4799856" y="3429000"/>
            <a:ext cx="1008112" cy="136815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endCxn id="18" idx="0"/>
          </p:cNvCxnSpPr>
          <p:nvPr/>
        </p:nvCxnSpPr>
        <p:spPr>
          <a:xfrm>
            <a:off x="2207568" y="1268760"/>
            <a:ext cx="7200800" cy="41044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9192344" y="494116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</a:t>
            </a:r>
            <a:r>
              <a:rPr lang="en-US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cxnSp>
        <p:nvCxnSpPr>
          <p:cNvPr id="37" name="Прямая со стрелкой 36"/>
          <p:cNvCxnSpPr>
            <a:endCxn id="40" idx="1"/>
          </p:cNvCxnSpPr>
          <p:nvPr/>
        </p:nvCxnSpPr>
        <p:spPr>
          <a:xfrm flipH="1">
            <a:off x="3719736" y="4653136"/>
            <a:ext cx="504056" cy="54470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2207568" y="4437112"/>
            <a:ext cx="1584176" cy="93610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719736" y="501317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</a:t>
            </a:r>
            <a:r>
              <a:rPr lang="en-US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0"/>
              <p:cNvSpPr txBox="1">
                <a:spLocks noChangeArrowheads="1"/>
              </p:cNvSpPr>
              <p:nvPr/>
            </p:nvSpPr>
            <p:spPr bwMode="auto">
              <a:xfrm>
                <a:off x="7748696" y="750474"/>
                <a:ext cx="3566160" cy="25545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32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=1 </m:t>
                      </m:r>
                      <m:r>
                        <a:rPr lang="uk-UA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грн.; </m:t>
                      </m:r>
                    </m:oMath>
                  </m:oMathPara>
                </a14:m>
                <a:endParaRPr lang="uk-UA" sz="3200" b="0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𝑌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=2 </m:t>
                      </m:r>
                      <m:r>
                        <a:rPr lang="uk-UA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грн.;</m:t>
                      </m:r>
                    </m:oMath>
                  </m:oMathPara>
                </a14:m>
                <a:endParaRPr lang="uk-UA" sz="3200" b="0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  <m:r>
                        <a:rPr lang="uk-UA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=80</m:t>
                      </m:r>
                    </m:oMath>
                  </m:oMathPara>
                </a14:m>
                <a:endParaRPr lang="en-US" sz="3200" b="0" dirty="0">
                  <a:latin typeface="Arial Black" pitchFamily="34" charset="0"/>
                  <a:cs typeface="Times New Roman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3200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uk-UA" sz="32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16</m:t>
                      </m:r>
                      <m:r>
                        <a:rPr lang="uk-UA" sz="32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0</m:t>
                      </m:r>
                    </m:oMath>
                  </m:oMathPara>
                </a14:m>
                <a:endParaRPr lang="uk-UA" sz="3200" dirty="0">
                  <a:latin typeface="Arial Black" pitchFamily="34" charset="0"/>
                  <a:cs typeface="Times New Roman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3200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  <m:r>
                        <a:rPr lang="uk-UA" sz="32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4</m:t>
                      </m:r>
                      <m:r>
                        <a:rPr lang="uk-UA" sz="32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0</m:t>
                      </m:r>
                    </m:oMath>
                  </m:oMathPara>
                </a14:m>
                <a:endParaRPr lang="uk-UA" sz="3200" dirty="0">
                  <a:latin typeface="Arial Black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8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48696" y="750474"/>
                <a:ext cx="3566160" cy="25545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 rot="1809274">
            <a:off x="3041853" y="3911800"/>
            <a:ext cx="1715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</a:t>
            </a:r>
            <a:r>
              <a:rPr lang="en-US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0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=80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грн.</a:t>
            </a:r>
          </a:p>
        </p:txBody>
      </p:sp>
      <p:sp>
        <p:nvSpPr>
          <p:cNvPr id="50" name="TextBox 49"/>
          <p:cNvSpPr txBox="1"/>
          <p:nvPr/>
        </p:nvSpPr>
        <p:spPr>
          <a:xfrm rot="1837095">
            <a:off x="4281967" y="236591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</a:t>
            </a:r>
            <a:r>
              <a:rPr lang="uk-UA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=160 грн.</a:t>
            </a:r>
          </a:p>
        </p:txBody>
      </p:sp>
      <p:sp>
        <p:nvSpPr>
          <p:cNvPr id="51" name="TextBox 50"/>
          <p:cNvSpPr txBox="1"/>
          <p:nvPr/>
        </p:nvSpPr>
        <p:spPr>
          <a:xfrm rot="1866680">
            <a:off x="2183877" y="440638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</a:t>
            </a:r>
            <a:r>
              <a:rPr lang="uk-UA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=40 грн.</a:t>
            </a:r>
          </a:p>
        </p:txBody>
      </p:sp>
      <p:sp>
        <p:nvSpPr>
          <p:cNvPr id="32" name="TextBox 40"/>
          <p:cNvSpPr txBox="1">
            <a:spLocks noChangeArrowheads="1"/>
          </p:cNvSpPr>
          <p:nvPr/>
        </p:nvSpPr>
        <p:spPr bwMode="auto">
          <a:xfrm>
            <a:off x="2792016" y="6173689"/>
            <a:ext cx="74084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dirty="0">
                <a:latin typeface="Arial Black" pitchFamily="34" charset="0"/>
                <a:cs typeface="Times New Roman" pitchFamily="18" charset="0"/>
              </a:rPr>
              <a:t>Рис. Вплив на бюджетне обмеження зміни доходу</a:t>
            </a:r>
          </a:p>
        </p:txBody>
      </p:sp>
    </p:spTree>
    <p:extLst>
      <p:ext uri="{BB962C8B-B14F-4D97-AF65-F5344CB8AC3E}">
        <p14:creationId xmlns:p14="http://schemas.microsoft.com/office/powerpoint/2010/main" val="105645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9" grpId="0"/>
      <p:bldP spid="34" grpId="0"/>
      <p:bldP spid="40" grpId="0"/>
      <p:bldP spid="48" grpId="0"/>
      <p:bldP spid="49" grpId="0"/>
      <p:bldP spid="50" grpId="0"/>
      <p:bldP spid="5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2207568" y="476672"/>
            <a:ext cx="0" cy="4897438"/>
          </a:xfrm>
          <a:prstGeom prst="line">
            <a:avLst/>
          </a:prstGeom>
          <a:ln w="25400" cmpd="sng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>
            <a:off x="2207568" y="5373216"/>
            <a:ext cx="7992888" cy="0"/>
          </a:xfrm>
          <a:prstGeom prst="line">
            <a:avLst/>
          </a:prstGeom>
          <a:ln w="25400" cmpd="sng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775521" y="404665"/>
            <a:ext cx="28733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84433" y="5445224"/>
            <a:ext cx="36036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91545" y="5373217"/>
            <a:ext cx="36036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75520" y="414908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75520" y="321297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75520" y="206084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75520" y="105273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11624" y="537321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5720" y="537321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39816" y="537321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75920" y="537321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12024" y="537321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20136" y="537321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56240" y="537321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120336" y="537321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207568" y="3501008"/>
            <a:ext cx="7056784" cy="18722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567608" y="321297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</a:t>
            </a:r>
            <a:r>
              <a:rPr lang="en-US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0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996084">
            <a:off x="3883497" y="3719619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</a:t>
            </a:r>
            <a:r>
              <a:rPr lang="en-US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=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 грн.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2207568" y="1268760"/>
            <a:ext cx="7056784" cy="41044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567608" y="119675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</a:t>
            </a:r>
            <a:r>
              <a:rPr lang="en-US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rot="1676838">
            <a:off x="4439473" y="2537277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</a:t>
            </a:r>
            <a:r>
              <a:rPr lang="en-US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=1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грн.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2207568" y="4365104"/>
            <a:ext cx="7056784" cy="100811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567608" y="407707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</a:t>
            </a:r>
            <a:r>
              <a:rPr lang="en-US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 rot="601209">
            <a:off x="3739345" y="4286083"/>
            <a:ext cx="1606889" cy="366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</a:t>
            </a:r>
            <a:r>
              <a:rPr lang="en-US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=4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грн.</a:t>
            </a:r>
          </a:p>
        </p:txBody>
      </p:sp>
      <p:sp>
        <p:nvSpPr>
          <p:cNvPr id="37" name="TextBox 40"/>
          <p:cNvSpPr txBox="1">
            <a:spLocks noChangeArrowheads="1"/>
          </p:cNvSpPr>
          <p:nvPr/>
        </p:nvSpPr>
        <p:spPr bwMode="auto">
          <a:xfrm>
            <a:off x="2639616" y="6021288"/>
            <a:ext cx="66246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dirty="0">
                <a:latin typeface="Arial Black" pitchFamily="34" charset="0"/>
                <a:cs typeface="Times New Roman" pitchFamily="18" charset="0"/>
              </a:rPr>
              <a:t>Рис. Вплив</a:t>
            </a:r>
            <a:r>
              <a:rPr lang="en-US" dirty="0">
                <a:latin typeface="Arial Black" pitchFamily="34" charset="0"/>
                <a:cs typeface="Times New Roman" pitchFamily="18" charset="0"/>
              </a:rPr>
              <a:t> </a:t>
            </a:r>
            <a:r>
              <a:rPr lang="uk-UA" dirty="0">
                <a:latin typeface="Arial Black" pitchFamily="34" charset="0"/>
                <a:cs typeface="Times New Roman" pitchFamily="18" charset="0"/>
              </a:rPr>
              <a:t>зміни ціни на лінію бюджету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40"/>
              <p:cNvSpPr txBox="1">
                <a:spLocks noChangeArrowheads="1"/>
              </p:cNvSpPr>
              <p:nvPr/>
            </p:nvSpPr>
            <p:spPr bwMode="auto">
              <a:xfrm>
                <a:off x="7748696" y="750474"/>
                <a:ext cx="3566160" cy="2616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32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=1 </m:t>
                      </m:r>
                      <m:r>
                        <a:rPr lang="uk-UA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грн.; </m:t>
                      </m:r>
                    </m:oMath>
                  </m:oMathPara>
                </a14:m>
                <a:endParaRPr lang="uk-UA" sz="3200" b="0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𝑌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=2 </m:t>
                      </m:r>
                      <m:r>
                        <a:rPr lang="uk-UA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грн.;</m:t>
                      </m:r>
                    </m:oMath>
                  </m:oMathPara>
                </a14:m>
                <a:endParaRPr lang="uk-UA" sz="3200" b="0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  <m:r>
                        <a:rPr lang="uk-UA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=80</m:t>
                      </m:r>
                    </m:oMath>
                  </m:oMathPara>
                </a14:m>
                <a:endParaRPr lang="en-US" sz="3200" b="0" dirty="0">
                  <a:latin typeface="Arial Black" pitchFamily="34" charset="0"/>
                  <a:cs typeface="Times New Roman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3200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US" sz="3200" i="1" dirty="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uk-UA" sz="32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</m:oMath>
                  </m:oMathPara>
                </a14:m>
                <a:endParaRPr lang="uk-UA" sz="3200" dirty="0">
                  <a:latin typeface="Arial Black" pitchFamily="34" charset="0"/>
                  <a:cs typeface="Times New Roman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3200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uk-UA" sz="32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4</m:t>
                      </m:r>
                    </m:oMath>
                  </m:oMathPara>
                </a14:m>
                <a:endParaRPr lang="uk-UA" sz="3200" dirty="0">
                  <a:latin typeface="Arial Black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0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48696" y="750474"/>
                <a:ext cx="3566160" cy="26161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790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5" grpId="0"/>
      <p:bldP spid="26" grpId="0"/>
      <p:bldP spid="29" grpId="0"/>
      <p:bldP spid="31" grpId="0"/>
      <p:bldP spid="34" grpId="0"/>
      <p:bldP spid="36" grpId="0"/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972" y="260498"/>
            <a:ext cx="9601200" cy="749595"/>
          </a:xfrm>
        </p:spPr>
        <p:txBody>
          <a:bodyPr/>
          <a:lstStyle/>
          <a:p>
            <a:r>
              <a:rPr lang="uk-UA" dirty="0"/>
              <a:t>Властивості бюджетної лінії 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76174" y="1435395"/>
            <a:ext cx="11352028" cy="5199321"/>
          </a:xfrm>
        </p:spPr>
        <p:txBody>
          <a:bodyPr>
            <a:noAutofit/>
          </a:bodyPr>
          <a:lstStyle/>
          <a:p>
            <a:pPr lvl="0" fontAlgn="base"/>
            <a:r>
              <a:rPr lang="uk-UA" sz="2800" b="1" i="1" dirty="0"/>
              <a:t>Бюджетна лінія </a:t>
            </a:r>
            <a:r>
              <a:rPr lang="uk-UA" sz="2800" dirty="0"/>
              <a:t>показує</a:t>
            </a:r>
            <a:r>
              <a:rPr lang="uk-UA" sz="2800" b="1" i="1" dirty="0"/>
              <a:t> </a:t>
            </a:r>
            <a:r>
              <a:rPr lang="uk-UA" sz="2800" b="1" i="1" u="sng" dirty="0"/>
              <a:t>множину можливого вибору </a:t>
            </a:r>
            <a:r>
              <a:rPr lang="uk-UA" sz="2800" u="sng" dirty="0"/>
              <a:t>споживчих кошиків.</a:t>
            </a:r>
          </a:p>
          <a:p>
            <a:pPr lvl="0" fontAlgn="base"/>
            <a:r>
              <a:rPr lang="uk-UA" sz="2800" b="1" i="1" u="sng" dirty="0"/>
              <a:t>Бюджетна лінія має від’ємний нахил</a:t>
            </a:r>
            <a:r>
              <a:rPr lang="uk-UA" sz="2800" u="sng" dirty="0"/>
              <a:t> </a:t>
            </a:r>
            <a:r>
              <a:rPr lang="uk-UA" sz="2800" dirty="0"/>
              <a:t>– це означає, що споживач готовий відмовитись від певної кількості одного товару заради додаткового споживання іншого. Пропорції заміни показує співвідношення цін (відносні ціни товарів).</a:t>
            </a:r>
          </a:p>
          <a:p>
            <a:pPr lvl="0" fontAlgn="base"/>
            <a:r>
              <a:rPr lang="uk-UA" sz="2800" b="1" i="1" u="sng" dirty="0"/>
              <a:t>Зміна доходу споживача зміщує бюджетну лінію паралельно</a:t>
            </a:r>
            <a:r>
              <a:rPr lang="uk-UA" sz="2800" u="sng" dirty="0"/>
              <a:t> </a:t>
            </a:r>
            <a:r>
              <a:rPr lang="uk-UA" sz="2800" dirty="0"/>
              <a:t>вгору або вниз, відповідно збільшуючи або зменшуючи купівельну спроможність споживача.</a:t>
            </a:r>
          </a:p>
          <a:p>
            <a:r>
              <a:rPr lang="ru-RU" sz="2800" b="1" i="1" u="sng" dirty="0" err="1"/>
              <a:t>Зміна</a:t>
            </a:r>
            <a:r>
              <a:rPr lang="ru-RU" sz="2800" b="1" i="1" u="sng" dirty="0"/>
              <a:t> </a:t>
            </a:r>
            <a:r>
              <a:rPr lang="ru-RU" sz="2800" b="1" i="1" u="sng" dirty="0" err="1"/>
              <a:t>ціни</a:t>
            </a:r>
            <a:r>
              <a:rPr lang="ru-RU" sz="2800" b="1" i="1" u="sng" dirty="0"/>
              <a:t> </a:t>
            </a:r>
            <a:r>
              <a:rPr lang="ru-RU" sz="2800" b="1" i="1" dirty="0"/>
              <a:t>одного з </a:t>
            </a:r>
            <a:r>
              <a:rPr lang="ru-RU" sz="2800" b="1" i="1" dirty="0" err="1"/>
              <a:t>товарів</a:t>
            </a:r>
            <a:r>
              <a:rPr lang="ru-RU" sz="2800" b="1" i="1" dirty="0"/>
              <a:t> </a:t>
            </a:r>
            <a:r>
              <a:rPr lang="ru-RU" sz="2800" b="1" i="1" u="sng" dirty="0" err="1"/>
              <a:t>змінює</a:t>
            </a:r>
            <a:r>
              <a:rPr lang="ru-RU" sz="2800" b="1" i="1" u="sng" dirty="0"/>
              <a:t> кут </a:t>
            </a:r>
            <a:r>
              <a:rPr lang="ru-RU" sz="2800" b="1" i="1" u="sng" dirty="0" err="1"/>
              <a:t>нахилу</a:t>
            </a:r>
            <a:r>
              <a:rPr lang="ru-RU" sz="2800" b="1" i="1" u="sng" dirty="0"/>
              <a:t> </a:t>
            </a:r>
            <a:r>
              <a:rPr lang="ru-RU" sz="2800" b="1" i="1" u="sng" dirty="0" err="1"/>
              <a:t>бюджетної</a:t>
            </a:r>
            <a:r>
              <a:rPr lang="ru-RU" sz="2800" b="1" i="1" u="sng" dirty="0"/>
              <a:t> </a:t>
            </a:r>
            <a:r>
              <a:rPr lang="ru-RU" sz="2800" b="1" i="1" u="sng" dirty="0" err="1"/>
              <a:t>лінії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також</a:t>
            </a:r>
            <a:r>
              <a:rPr lang="ru-RU" sz="2800" dirty="0"/>
              <a:t> </a:t>
            </a:r>
            <a:r>
              <a:rPr lang="ru-RU" sz="2800" dirty="0" err="1"/>
              <a:t>впливає</a:t>
            </a:r>
            <a:r>
              <a:rPr lang="ru-RU" sz="2800" dirty="0"/>
              <a:t> на </a:t>
            </a:r>
            <a:r>
              <a:rPr lang="ru-RU" sz="2800" dirty="0" err="1"/>
              <a:t>купівельну</a:t>
            </a:r>
            <a:r>
              <a:rPr lang="ru-RU" sz="2800" dirty="0"/>
              <a:t> </a:t>
            </a:r>
            <a:r>
              <a:rPr lang="ru-RU" sz="2800" dirty="0" err="1"/>
              <a:t>спроможність</a:t>
            </a:r>
            <a:r>
              <a:rPr lang="ru-RU" sz="2800" dirty="0"/>
              <a:t> </a:t>
            </a:r>
            <a:r>
              <a:rPr lang="ru-RU" sz="2800" dirty="0" err="1"/>
              <a:t>споживача</a:t>
            </a:r>
            <a:r>
              <a:rPr lang="ru-RU" sz="2800" dirty="0"/>
              <a:t>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49551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66553"/>
          </a:xfrm>
        </p:spPr>
        <p:txBody>
          <a:bodyPr/>
          <a:lstStyle/>
          <a:p>
            <a:r>
              <a:rPr lang="uk-UA" dirty="0"/>
              <a:t>Розширене бюджетне обмеження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33647" y="1552353"/>
            <a:ext cx="11344939" cy="5061097"/>
          </a:xfrm>
        </p:spPr>
        <p:txBody>
          <a:bodyPr/>
          <a:lstStyle/>
          <a:p>
            <a:r>
              <a:rPr lang="uk-UA" dirty="0"/>
              <a:t>відображає можливості формування </a:t>
            </a:r>
            <a:r>
              <a:rPr lang="uk-UA" dirty="0" err="1"/>
              <a:t>багатопродуктового</a:t>
            </a:r>
            <a:r>
              <a:rPr lang="uk-UA" dirty="0"/>
              <a:t> споживчого кошика, набір благ у якому представлений специфічною парою </a:t>
            </a:r>
          </a:p>
          <a:p>
            <a:pPr marL="0" indent="0" algn="ctr">
              <a:buNone/>
            </a:pPr>
            <a:r>
              <a:rPr lang="uk-UA" dirty="0"/>
              <a:t>„благо Х + видатки на всі інші блага“. </a:t>
            </a:r>
          </a:p>
          <a:p>
            <a:r>
              <a:rPr lang="uk-UA" b="1" i="1" dirty="0"/>
              <a:t>Рівняння розширеного бюджетного обмеження</a:t>
            </a:r>
            <a:r>
              <a:rPr lang="uk-UA" dirty="0"/>
              <a:t>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5" name="Об'є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1861629"/>
              </p:ext>
            </p:extLst>
          </p:nvPr>
        </p:nvGraphicFramePr>
        <p:xfrm>
          <a:off x="3083442" y="3125971"/>
          <a:ext cx="6599457" cy="776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955800" imgH="228600" progId="Equation.3">
                  <p:embed/>
                </p:oleObj>
              </mc:Choice>
              <mc:Fallback>
                <p:oleObj r:id="rId2" imgW="1955800" imgH="228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3442" y="3125971"/>
                        <a:ext cx="6599457" cy="7761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7" name="Об'є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6131677"/>
              </p:ext>
            </p:extLst>
          </p:nvPr>
        </p:nvGraphicFramePr>
        <p:xfrm>
          <a:off x="3083441" y="3902146"/>
          <a:ext cx="3142436" cy="7123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926698" imgH="215806" progId="Equation.3">
                  <p:embed/>
                </p:oleObj>
              </mc:Choice>
              <mc:Fallback>
                <p:oleObj r:id="rId4" imgW="926698" imgH="215806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3441" y="3902146"/>
                        <a:ext cx="3142436" cy="7123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9" name="Об'є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4489681"/>
              </p:ext>
            </p:extLst>
          </p:nvPr>
        </p:nvGraphicFramePr>
        <p:xfrm>
          <a:off x="5703034" y="4768700"/>
          <a:ext cx="2984355" cy="685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926698" imgH="215806" progId="Equation.3">
                  <p:embed/>
                </p:oleObj>
              </mc:Choice>
              <mc:Fallback>
                <p:oleObj r:id="rId6" imgW="926698" imgH="215806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3034" y="4768700"/>
                        <a:ext cx="2984355" cy="6857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835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2207568" y="476672"/>
            <a:ext cx="0" cy="4897438"/>
          </a:xfrm>
          <a:prstGeom prst="line">
            <a:avLst/>
          </a:prstGeom>
          <a:ln w="25400" cmpd="sng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>
            <a:off x="2207568" y="5373216"/>
            <a:ext cx="7992888" cy="0"/>
          </a:xfrm>
          <a:prstGeom prst="line">
            <a:avLst/>
          </a:prstGeom>
          <a:ln w="25400" cmpd="sng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703513" y="404665"/>
            <a:ext cx="3593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84433" y="5445224"/>
            <a:ext cx="36036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91545" y="5373217"/>
            <a:ext cx="36036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75520" y="414908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75520" y="304284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75520" y="206084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75520" y="105273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11624" y="537321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5720" y="537321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39816" y="537321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75920" y="537321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12024" y="537321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20136" y="537321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120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56240" y="537321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120336" y="537321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160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3" name="Прямая соединительная линия 32"/>
          <p:cNvCxnSpPr>
            <a:endCxn id="18" idx="0"/>
          </p:cNvCxnSpPr>
          <p:nvPr/>
        </p:nvCxnSpPr>
        <p:spPr>
          <a:xfrm>
            <a:off x="2207568" y="1268760"/>
            <a:ext cx="7200800" cy="41044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9192344" y="494116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</a:t>
            </a:r>
            <a:r>
              <a:rPr lang="en-US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8" name="TextBox 40"/>
          <p:cNvSpPr txBox="1">
            <a:spLocks noChangeArrowheads="1"/>
          </p:cNvSpPr>
          <p:nvPr/>
        </p:nvSpPr>
        <p:spPr bwMode="auto">
          <a:xfrm>
            <a:off x="2639616" y="6021289"/>
            <a:ext cx="66246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dirty="0">
                <a:latin typeface="Arial Black" pitchFamily="34" charset="0"/>
                <a:cs typeface="Times New Roman" pitchFamily="18" charset="0"/>
              </a:rPr>
              <a:t>Рис. Вплив на бюджетне обмеження зміни доходу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075978" y="557064"/>
            <a:ext cx="17591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= 80</a:t>
            </a:r>
          </a:p>
          <a:p>
            <a:pPr>
              <a:defRPr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Px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0,5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0" name="Пряма сполучна лінія 19"/>
          <p:cNvCxnSpPr/>
          <p:nvPr/>
        </p:nvCxnSpPr>
        <p:spPr>
          <a:xfrm flipV="1">
            <a:off x="5627948" y="3231819"/>
            <a:ext cx="0" cy="2124000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 сполучна лінія 34"/>
          <p:cNvCxnSpPr/>
          <p:nvPr/>
        </p:nvCxnSpPr>
        <p:spPr>
          <a:xfrm flipV="1">
            <a:off x="2207567" y="3246557"/>
            <a:ext cx="3420381" cy="0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Ліва фігурна дужка 22"/>
          <p:cNvSpPr/>
          <p:nvPr/>
        </p:nvSpPr>
        <p:spPr>
          <a:xfrm>
            <a:off x="1531088" y="3246557"/>
            <a:ext cx="640638" cy="2129797"/>
          </a:xfrm>
          <a:prstGeom prst="leftBrace">
            <a:avLst>
              <a:gd name="adj1" fmla="val 66422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" name="TextBox 37"/>
          <p:cNvSpPr txBox="1"/>
          <p:nvPr/>
        </p:nvSpPr>
        <p:spPr>
          <a:xfrm>
            <a:off x="839417" y="4206405"/>
            <a:ext cx="832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E=40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Ліва фігурна дужка 40"/>
          <p:cNvSpPr/>
          <p:nvPr/>
        </p:nvSpPr>
        <p:spPr>
          <a:xfrm>
            <a:off x="1566929" y="1290146"/>
            <a:ext cx="640638" cy="1932934"/>
          </a:xfrm>
          <a:prstGeom prst="leftBrace">
            <a:avLst>
              <a:gd name="adj1" fmla="val 66422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2" name="TextBox 41"/>
          <p:cNvSpPr txBox="1"/>
          <p:nvPr/>
        </p:nvSpPr>
        <p:spPr>
          <a:xfrm>
            <a:off x="757270" y="1778654"/>
            <a:ext cx="919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Px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*X=80*0,5=40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627947" y="295455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69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34" grpId="0"/>
      <p:bldP spid="32" grpId="0"/>
      <p:bldP spid="23" grpId="0" animBg="1"/>
      <p:bldP spid="38" grpId="0"/>
      <p:bldP spid="41" grpId="0" animBg="1"/>
      <p:bldP spid="42" grpId="0"/>
      <p:bldP spid="4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5921" y="132907"/>
            <a:ext cx="10632558" cy="933894"/>
          </a:xfrm>
        </p:spPr>
        <p:txBody>
          <a:bodyPr>
            <a:normAutofit fontScale="90000"/>
          </a:bodyPr>
          <a:lstStyle/>
          <a:p>
            <a:r>
              <a:rPr lang="uk-UA" sz="3200" dirty="0"/>
              <a:t>3. Оптимізація вибору споживача на основі </a:t>
            </a:r>
            <a:r>
              <a:rPr lang="uk-UA" sz="3200" dirty="0" err="1"/>
              <a:t>кардиналістської</a:t>
            </a:r>
            <a:r>
              <a:rPr lang="uk-UA" sz="3200" dirty="0"/>
              <a:t> теорії та </a:t>
            </a:r>
            <a:r>
              <a:rPr lang="ru-RU" sz="3200" dirty="0" err="1"/>
              <a:t>ординалістського</a:t>
            </a:r>
            <a:r>
              <a:rPr lang="ru-RU" sz="3200" dirty="0"/>
              <a:t> </a:t>
            </a:r>
            <a:r>
              <a:rPr lang="ru-RU" sz="3200" dirty="0" err="1"/>
              <a:t>підходу</a:t>
            </a:r>
            <a:r>
              <a:rPr lang="ru-RU" sz="3200" dirty="0"/>
              <a:t>.</a:t>
            </a:r>
            <a:endParaRPr lang="uk-UA" sz="32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55921" y="1066802"/>
            <a:ext cx="10818628" cy="2492002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/>
              <a:t>Кардиналістський</a:t>
            </a:r>
            <a:r>
              <a:rPr lang="ru-RU" dirty="0"/>
              <a:t> </a:t>
            </a:r>
            <a:r>
              <a:rPr lang="ru-RU" dirty="0" err="1"/>
              <a:t>підхід</a:t>
            </a:r>
            <a:r>
              <a:rPr lang="ru-RU" dirty="0"/>
              <a:t> до </a:t>
            </a:r>
            <a:r>
              <a:rPr lang="ru-RU" dirty="0" err="1"/>
              <a:t>аналізу</a:t>
            </a:r>
            <a:r>
              <a:rPr lang="ru-RU" dirty="0"/>
              <a:t> </a:t>
            </a:r>
            <a:r>
              <a:rPr lang="ru-RU" dirty="0" err="1"/>
              <a:t>рівноваги</a:t>
            </a:r>
            <a:r>
              <a:rPr lang="ru-RU" dirty="0"/>
              <a:t> </a:t>
            </a:r>
            <a:r>
              <a:rPr lang="ru-RU" dirty="0" err="1"/>
              <a:t>споживача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у </a:t>
            </a:r>
            <a:r>
              <a:rPr lang="ru-RU" dirty="0" err="1"/>
              <a:t>порівнянні</a:t>
            </a:r>
            <a:r>
              <a:rPr lang="ru-RU" dirty="0"/>
              <a:t> </a:t>
            </a:r>
            <a:r>
              <a:rPr lang="ru-RU" dirty="0" err="1"/>
              <a:t>співвідношень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граничними</a:t>
            </a:r>
            <a:r>
              <a:rPr lang="ru-RU" dirty="0"/>
              <a:t> </a:t>
            </a:r>
            <a:r>
              <a:rPr lang="ru-RU" dirty="0" err="1"/>
              <a:t>корисностями</a:t>
            </a:r>
            <a:r>
              <a:rPr lang="ru-RU" dirty="0"/>
              <a:t> і </a:t>
            </a:r>
            <a:r>
              <a:rPr lang="ru-RU" dirty="0" err="1"/>
              <a:t>цінами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. </a:t>
            </a:r>
            <a:endParaRPr lang="en-US" dirty="0"/>
          </a:p>
          <a:p>
            <a:pPr marL="0" indent="0">
              <a:buNone/>
            </a:pPr>
            <a:r>
              <a:rPr lang="uk-UA" dirty="0"/>
              <a:t>Припустимо, що</a:t>
            </a:r>
            <a:r>
              <a:rPr lang="en-US" dirty="0"/>
              <a:t>:</a:t>
            </a:r>
            <a:r>
              <a:rPr lang="uk-UA" dirty="0"/>
              <a:t> </a:t>
            </a:r>
            <a:endParaRPr lang="en-US" dirty="0"/>
          </a:p>
          <a:p>
            <a:r>
              <a:rPr lang="uk-UA" dirty="0"/>
              <a:t>тижневий дохід споживача </a:t>
            </a:r>
            <a:r>
              <a:rPr lang="uk-UA" sz="3200" dirty="0"/>
              <a:t>(І)</a:t>
            </a:r>
            <a:r>
              <a:rPr lang="uk-UA" dirty="0"/>
              <a:t> складає 20 грн. </a:t>
            </a:r>
            <a:endParaRPr lang="en-US" dirty="0"/>
          </a:p>
          <a:p>
            <a:r>
              <a:rPr lang="uk-UA" dirty="0"/>
              <a:t>ціна одиниці товару Х </a:t>
            </a:r>
            <a:r>
              <a:rPr lang="uk-UA" sz="3200" dirty="0"/>
              <a:t>(</a:t>
            </a:r>
            <a:r>
              <a:rPr lang="uk-UA" sz="3200" dirty="0" err="1"/>
              <a:t>Рх</a:t>
            </a:r>
            <a:r>
              <a:rPr lang="uk-UA" sz="3200" dirty="0"/>
              <a:t>)</a:t>
            </a:r>
            <a:r>
              <a:rPr lang="uk-UA" dirty="0"/>
              <a:t> складає 2 грн., а </a:t>
            </a:r>
          </a:p>
          <a:p>
            <a:r>
              <a:rPr lang="uk-UA" dirty="0"/>
              <a:t>ціна одиниці товару </a:t>
            </a:r>
            <a:r>
              <a:rPr lang="en-US" dirty="0"/>
              <a:t>Y</a:t>
            </a:r>
            <a:r>
              <a:rPr lang="uk-UA" dirty="0"/>
              <a:t> </a:t>
            </a:r>
            <a:r>
              <a:rPr lang="uk-UA" sz="3200" dirty="0"/>
              <a:t>(Р</a:t>
            </a:r>
            <a:r>
              <a:rPr lang="en-US" sz="3200" dirty="0"/>
              <a:t>y)</a:t>
            </a:r>
            <a:r>
              <a:rPr lang="en-US" dirty="0"/>
              <a:t> – 4 </a:t>
            </a:r>
            <a:r>
              <a:rPr lang="uk-UA" dirty="0"/>
              <a:t>грн. </a:t>
            </a:r>
          </a:p>
          <a:p>
            <a:pPr marL="0" indent="0">
              <a:buNone/>
            </a:pPr>
            <a:r>
              <a:rPr lang="uk-UA" dirty="0"/>
              <a:t>Граничні корисності кожної одиниці товару – за оцінкою споживача – наведені в таблиці. </a:t>
            </a:r>
            <a:r>
              <a:rPr lang="en-US" dirty="0"/>
              <a:t> </a:t>
            </a:r>
            <a:endParaRPr lang="uk-UA" dirty="0"/>
          </a:p>
        </p:txBody>
      </p:sp>
      <p:graphicFrame>
        <p:nvGraphicFramePr>
          <p:cNvPr id="4" name="Таблиця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697273"/>
              </p:ext>
            </p:extLst>
          </p:nvPr>
        </p:nvGraphicFramePr>
        <p:xfrm>
          <a:off x="1571604" y="3452402"/>
          <a:ext cx="9821428" cy="3202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3092">
                  <a:extLst>
                    <a:ext uri="{9D8B030D-6E8A-4147-A177-3AD203B41FA5}">
                      <a16:colId xmlns:a16="http://schemas.microsoft.com/office/drawing/2014/main" val="1422183846"/>
                    </a:ext>
                  </a:extLst>
                </a:gridCol>
                <a:gridCol w="2133524">
                  <a:extLst>
                    <a:ext uri="{9D8B030D-6E8A-4147-A177-3AD203B41FA5}">
                      <a16:colId xmlns:a16="http://schemas.microsoft.com/office/drawing/2014/main" val="522622055"/>
                    </a:ext>
                  </a:extLst>
                </a:gridCol>
                <a:gridCol w="2133524">
                  <a:extLst>
                    <a:ext uri="{9D8B030D-6E8A-4147-A177-3AD203B41FA5}">
                      <a16:colId xmlns:a16="http://schemas.microsoft.com/office/drawing/2014/main" val="3678581361"/>
                    </a:ext>
                  </a:extLst>
                </a:gridCol>
                <a:gridCol w="1910647">
                  <a:extLst>
                    <a:ext uri="{9D8B030D-6E8A-4147-A177-3AD203B41FA5}">
                      <a16:colId xmlns:a16="http://schemas.microsoft.com/office/drawing/2014/main" val="638066757"/>
                    </a:ext>
                  </a:extLst>
                </a:gridCol>
                <a:gridCol w="2240641">
                  <a:extLst>
                    <a:ext uri="{9D8B030D-6E8A-4147-A177-3AD203B41FA5}">
                      <a16:colId xmlns:a16="http://schemas.microsoft.com/office/drawing/2014/main" val="2114743035"/>
                    </a:ext>
                  </a:extLst>
                </a:gridCol>
              </a:tblGrid>
              <a:tr h="25468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uk-UA" sz="1600" dirty="0">
                          <a:effectLst/>
                        </a:rPr>
                        <a:t>Одиниці благ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uk-UA" sz="1600" dirty="0">
                          <a:effectLst/>
                        </a:rPr>
                        <a:t>за порядком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uk-UA" sz="2000">
                          <a:effectLst/>
                        </a:rPr>
                        <a:t>Граничні корисності благ 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9453232"/>
                  </a:ext>
                </a:extLst>
              </a:tr>
              <a:tr h="76404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uk-UA" sz="2000" dirty="0">
                          <a:effectLst/>
                        </a:rPr>
                        <a:t>       ,  </a:t>
                      </a:r>
                      <a:r>
                        <a:rPr lang="uk-UA" sz="2000" dirty="0" err="1">
                          <a:effectLst/>
                        </a:rPr>
                        <a:t>ютилів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uk-UA" sz="2000" dirty="0">
                          <a:effectLst/>
                        </a:rPr>
                        <a:t>             на 1 грн (ют./грн.)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uk-UA" sz="2000" dirty="0">
                          <a:effectLst/>
                        </a:rPr>
                        <a:t>           ,  </a:t>
                      </a:r>
                      <a:r>
                        <a:rPr lang="uk-UA" sz="2000" dirty="0" err="1">
                          <a:effectLst/>
                        </a:rPr>
                        <a:t>ютилів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uk-UA" sz="2000" dirty="0">
                          <a:effectLst/>
                        </a:rPr>
                        <a:t>             на 1 грн. (ют./грн.)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6592307"/>
                  </a:ext>
                </a:extLst>
              </a:tr>
              <a:tr h="2546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uk-UA" sz="2000" b="1" i="1" dirty="0">
                          <a:effectLst/>
                        </a:rPr>
                        <a:t>1</a:t>
                      </a:r>
                      <a:endParaRPr lang="uk-UA" sz="20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uk-UA" sz="2000" b="1" i="1" dirty="0">
                          <a:effectLst/>
                        </a:rPr>
                        <a:t>2</a:t>
                      </a:r>
                      <a:endParaRPr lang="uk-UA" sz="20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uk-UA" sz="2000" b="1" i="1" dirty="0">
                          <a:effectLst/>
                        </a:rPr>
                        <a:t>3</a:t>
                      </a:r>
                      <a:endParaRPr lang="uk-UA" sz="20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uk-UA" sz="2000" b="1" i="1" dirty="0">
                          <a:effectLst/>
                        </a:rPr>
                        <a:t>4</a:t>
                      </a:r>
                      <a:endParaRPr lang="uk-UA" sz="20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uk-UA" sz="2000" b="1" i="1" dirty="0">
                          <a:effectLst/>
                        </a:rPr>
                        <a:t>5</a:t>
                      </a:r>
                      <a:endParaRPr lang="uk-UA" sz="20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9059359"/>
                  </a:ext>
                </a:extLst>
              </a:tr>
              <a:tr h="2546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uk-UA" sz="2000">
                          <a:effectLst/>
                        </a:rPr>
                        <a:t>1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uk-UA" sz="2000">
                          <a:effectLst/>
                        </a:rPr>
                        <a:t>10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uk-UA" sz="2000" dirty="0">
                          <a:effectLst/>
                        </a:rPr>
                        <a:t>24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9647106"/>
                  </a:ext>
                </a:extLst>
              </a:tr>
              <a:tr h="2546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uk-UA" sz="2000">
                          <a:effectLst/>
                        </a:rPr>
                        <a:t>2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uk-UA" sz="2000">
                          <a:effectLst/>
                        </a:rPr>
                        <a:t>8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uk-UA" sz="2000">
                          <a:effectLst/>
                        </a:rPr>
                        <a:t>20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7062549"/>
                  </a:ext>
                </a:extLst>
              </a:tr>
              <a:tr h="2546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uk-UA" sz="2000">
                          <a:effectLst/>
                        </a:rPr>
                        <a:t>3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uk-UA" sz="2000">
                          <a:effectLst/>
                        </a:rPr>
                        <a:t>7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uk-UA" sz="2000">
                          <a:effectLst/>
                        </a:rPr>
                        <a:t>18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5032603"/>
                  </a:ext>
                </a:extLst>
              </a:tr>
              <a:tr h="2546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uk-UA" sz="2000">
                          <a:effectLst/>
                        </a:rPr>
                        <a:t>4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uk-UA" sz="2000">
                          <a:effectLst/>
                        </a:rPr>
                        <a:t>6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uk-UA" sz="2000">
                          <a:effectLst/>
                        </a:rPr>
                        <a:t>16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4775354"/>
                  </a:ext>
                </a:extLst>
              </a:tr>
              <a:tr h="2546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uk-UA" sz="2000">
                          <a:effectLst/>
                        </a:rPr>
                        <a:t>5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uk-UA" sz="2000">
                          <a:effectLst/>
                        </a:rPr>
                        <a:t>5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uk-UA" sz="2000">
                          <a:effectLst/>
                        </a:rPr>
                        <a:t>12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4457275"/>
                  </a:ext>
                </a:extLst>
              </a:tr>
              <a:tr h="2546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uk-UA" sz="2000">
                          <a:effectLst/>
                        </a:rPr>
                        <a:t>6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uk-UA" sz="2000">
                          <a:effectLst/>
                        </a:rPr>
                        <a:t>4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uk-UA" sz="2000">
                          <a:effectLst/>
                        </a:rPr>
                        <a:t>6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4009739"/>
                  </a:ext>
                </a:extLst>
              </a:tr>
            </a:tbl>
          </a:graphicData>
        </a:graphic>
      </p:graphicFrame>
      <p:graphicFrame>
        <p:nvGraphicFramePr>
          <p:cNvPr id="6" name="Об'є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2507460"/>
              </p:ext>
            </p:extLst>
          </p:nvPr>
        </p:nvGraphicFramePr>
        <p:xfrm>
          <a:off x="5078923" y="3772455"/>
          <a:ext cx="723134" cy="40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80835" imgH="215806" progId="Equation.3">
                  <p:embed/>
                </p:oleObj>
              </mc:Choice>
              <mc:Fallback>
                <p:oleObj r:id="rId2" imgW="380835" imgH="215806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8923" y="3772455"/>
                        <a:ext cx="723134" cy="403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'є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5165770"/>
              </p:ext>
            </p:extLst>
          </p:nvPr>
        </p:nvGraphicFramePr>
        <p:xfrm>
          <a:off x="2985309" y="3719647"/>
          <a:ext cx="761162" cy="424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380835" imgH="215806" progId="Equation.3">
                  <p:embed/>
                </p:oleObj>
              </mc:Choice>
              <mc:Fallback>
                <p:oleObj r:id="rId4" imgW="380835" imgH="215806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5309" y="3719647"/>
                        <a:ext cx="761162" cy="4249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'є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8802056"/>
              </p:ext>
            </p:extLst>
          </p:nvPr>
        </p:nvGraphicFramePr>
        <p:xfrm>
          <a:off x="7408025" y="3772455"/>
          <a:ext cx="596968" cy="372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355292" imgH="215713" progId="Equation.3">
                  <p:embed/>
                </p:oleObj>
              </mc:Choice>
              <mc:Fallback>
                <p:oleObj r:id="rId6" imgW="355292" imgH="215713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8025" y="3772455"/>
                        <a:ext cx="596968" cy="3721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'є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7846170"/>
              </p:ext>
            </p:extLst>
          </p:nvPr>
        </p:nvGraphicFramePr>
        <p:xfrm>
          <a:off x="9364569" y="3763529"/>
          <a:ext cx="596968" cy="372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355292" imgH="215713" progId="Equation.3">
                  <p:embed/>
                </p:oleObj>
              </mc:Choice>
              <mc:Fallback>
                <p:oleObj r:id="rId8" imgW="355292" imgH="215713" progId="Equation.3">
                  <p:embed/>
                  <p:pic>
                    <p:nvPicPr>
                      <p:cNvPr id="8" name="Об'є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4569" y="3763529"/>
                        <a:ext cx="596968" cy="3721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902339" y="4791736"/>
            <a:ext cx="57288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/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05884" y="5124420"/>
            <a:ext cx="57288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/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09429" y="5375824"/>
            <a:ext cx="57288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/>
              <a:t>3,5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02339" y="5673508"/>
            <a:ext cx="57288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/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20062" y="6029103"/>
            <a:ext cx="57288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/>
              <a:t>2,5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20062" y="6311324"/>
            <a:ext cx="57288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/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116381" y="4776373"/>
            <a:ext cx="57288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/>
              <a:t>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119926" y="5119217"/>
            <a:ext cx="57288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/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123471" y="5421421"/>
            <a:ext cx="57288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/>
              <a:t>4,5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116381" y="5749585"/>
            <a:ext cx="57288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/>
              <a:t>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134104" y="6023900"/>
            <a:ext cx="57288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/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134104" y="6326441"/>
            <a:ext cx="57288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/>
              <a:t>1,5</a:t>
            </a:r>
          </a:p>
        </p:txBody>
      </p:sp>
    </p:spTree>
    <p:extLst>
      <p:ext uri="{BB962C8B-B14F-4D97-AF65-F5344CB8AC3E}">
        <p14:creationId xmlns:p14="http://schemas.microsoft.com/office/powerpoint/2010/main" val="191697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Місце для вмісту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665380"/>
              </p:ext>
            </p:extLst>
          </p:nvPr>
        </p:nvGraphicFramePr>
        <p:xfrm>
          <a:off x="821801" y="2303261"/>
          <a:ext cx="11157995" cy="4447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599">
                  <a:extLst>
                    <a:ext uri="{9D8B030D-6E8A-4147-A177-3AD203B41FA5}">
                      <a16:colId xmlns:a16="http://schemas.microsoft.com/office/drawing/2014/main" val="3278903587"/>
                    </a:ext>
                  </a:extLst>
                </a:gridCol>
                <a:gridCol w="2231599">
                  <a:extLst>
                    <a:ext uri="{9D8B030D-6E8A-4147-A177-3AD203B41FA5}">
                      <a16:colId xmlns:a16="http://schemas.microsoft.com/office/drawing/2014/main" val="1813906992"/>
                    </a:ext>
                  </a:extLst>
                </a:gridCol>
                <a:gridCol w="2231599">
                  <a:extLst>
                    <a:ext uri="{9D8B030D-6E8A-4147-A177-3AD203B41FA5}">
                      <a16:colId xmlns:a16="http://schemas.microsoft.com/office/drawing/2014/main" val="314186819"/>
                    </a:ext>
                  </a:extLst>
                </a:gridCol>
                <a:gridCol w="2231599">
                  <a:extLst>
                    <a:ext uri="{9D8B030D-6E8A-4147-A177-3AD203B41FA5}">
                      <a16:colId xmlns:a16="http://schemas.microsoft.com/office/drawing/2014/main" val="2595163590"/>
                    </a:ext>
                  </a:extLst>
                </a:gridCol>
                <a:gridCol w="2231599">
                  <a:extLst>
                    <a:ext uri="{9D8B030D-6E8A-4147-A177-3AD203B41FA5}">
                      <a16:colId xmlns:a16="http://schemas.microsoft.com/office/drawing/2014/main" val="3476167565"/>
                    </a:ext>
                  </a:extLst>
                </a:gridCol>
              </a:tblGrid>
              <a:tr h="759221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/>
                        <a:t>Потенційний вибір споживача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/>
                        <a:t>Гранична корисність благ на 1 грн.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/>
                        <a:t>Прийняте рішення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/>
                        <a:t>Залишок доходу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/>
                        <a:t>Сукупна корисність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133154"/>
                  </a:ext>
                </a:extLst>
              </a:tr>
              <a:tr h="307906">
                <a:tc>
                  <a:txBody>
                    <a:bodyPr/>
                    <a:lstStyle/>
                    <a:p>
                      <a:r>
                        <a:rPr lang="uk-UA" sz="1600" dirty="0"/>
                        <a:t>Перша одиниця </a:t>
                      </a:r>
                      <a:r>
                        <a:rPr lang="en-US" sz="1600" dirty="0"/>
                        <a:t>Y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</a:t>
                      </a:r>
                      <a:r>
                        <a:rPr lang="uk-UA" sz="1600" dirty="0"/>
                        <a:t> за ціною 4 грн.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20-4=16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/>
                        <a:t>0+24=24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52251"/>
                  </a:ext>
                </a:extLst>
              </a:tr>
              <a:tr h="307906">
                <a:tc>
                  <a:txBody>
                    <a:bodyPr/>
                    <a:lstStyle/>
                    <a:p>
                      <a:r>
                        <a:rPr lang="en-US" sz="1600" dirty="0"/>
                        <a:t>`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3521932"/>
                  </a:ext>
                </a:extLst>
              </a:tr>
              <a:tr h="307906">
                <a:tc>
                  <a:txBody>
                    <a:bodyPr/>
                    <a:lstStyle/>
                    <a:p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1683194"/>
                  </a:ext>
                </a:extLst>
              </a:tr>
              <a:tr h="307906">
                <a:tc>
                  <a:txBody>
                    <a:bodyPr/>
                    <a:lstStyle/>
                    <a:p>
                      <a:r>
                        <a:rPr lang="uk-UA" sz="1600" dirty="0"/>
                        <a:t>Друга одиниця </a:t>
                      </a:r>
                      <a:r>
                        <a:rPr lang="en-US" sz="1600" dirty="0"/>
                        <a:t>Y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</a:t>
                      </a:r>
                      <a:r>
                        <a:rPr lang="uk-UA" sz="1600" dirty="0"/>
                        <a:t> за ціною 4 грн. + 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/>
                        <a:t>16-4-2=10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/>
                        <a:t>24+20+10=54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929409"/>
                  </a:ext>
                </a:extLst>
              </a:tr>
              <a:tr h="307906">
                <a:tc>
                  <a:txBody>
                    <a:bodyPr/>
                    <a:lstStyle/>
                    <a:p>
                      <a:r>
                        <a:rPr lang="uk-UA" sz="1600" dirty="0"/>
                        <a:t>Перша одиниця 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/>
                        <a:t>за ціною 2 грн.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80305"/>
                  </a:ext>
                </a:extLst>
              </a:tr>
              <a:tr h="307906">
                <a:tc>
                  <a:txBody>
                    <a:bodyPr/>
                    <a:lstStyle/>
                    <a:p>
                      <a:endParaRPr lang="uk-UA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116603"/>
                  </a:ext>
                </a:extLst>
              </a:tr>
              <a:tr h="307906">
                <a:tc>
                  <a:txBody>
                    <a:bodyPr/>
                    <a:lstStyle/>
                    <a:p>
                      <a:r>
                        <a:rPr lang="uk-UA" sz="1600" dirty="0"/>
                        <a:t>Третя одиниця </a:t>
                      </a:r>
                      <a:r>
                        <a:rPr lang="en-US" sz="1600" dirty="0"/>
                        <a:t>Y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/>
                        <a:t>4,5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 </a:t>
                      </a:r>
                      <a:r>
                        <a:rPr lang="uk-UA" sz="1600" dirty="0"/>
                        <a:t>за ціною 4 грн.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/>
                        <a:t>1</a:t>
                      </a:r>
                      <a:r>
                        <a:rPr lang="en-US" sz="1600" dirty="0"/>
                        <a:t>0-4=6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/>
                        <a:t>54+18=72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23343"/>
                  </a:ext>
                </a:extLst>
              </a:tr>
              <a:tr h="307906">
                <a:tc>
                  <a:txBody>
                    <a:bodyPr/>
                    <a:lstStyle/>
                    <a:p>
                      <a:r>
                        <a:rPr lang="uk-UA" sz="1600" dirty="0"/>
                        <a:t>Друга</a:t>
                      </a:r>
                      <a:r>
                        <a:rPr lang="uk-UA" sz="1600" baseline="0" dirty="0"/>
                        <a:t> одиниця Х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8845682"/>
                  </a:ext>
                </a:extLst>
              </a:tr>
              <a:tr h="307906">
                <a:tc>
                  <a:txBody>
                    <a:bodyPr/>
                    <a:lstStyle/>
                    <a:p>
                      <a:endParaRPr lang="uk-UA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8621667"/>
                  </a:ext>
                </a:extLst>
              </a:tr>
              <a:tr h="307906">
                <a:tc>
                  <a:txBody>
                    <a:bodyPr/>
                    <a:lstStyle/>
                    <a:p>
                      <a:r>
                        <a:rPr lang="uk-UA" sz="1600" dirty="0"/>
                        <a:t>Четверта одиниця </a:t>
                      </a:r>
                      <a:r>
                        <a:rPr lang="en-US" sz="1600" dirty="0"/>
                        <a:t>Y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</a:t>
                      </a:r>
                      <a:r>
                        <a:rPr lang="uk-UA" sz="1600" dirty="0"/>
                        <a:t> за ціною 4 грн. </a:t>
                      </a:r>
                      <a:r>
                        <a:rPr lang="en-US" sz="1600" dirty="0"/>
                        <a:t>+</a:t>
                      </a:r>
                      <a:r>
                        <a:rPr lang="uk-UA" sz="1600" dirty="0"/>
                        <a:t> 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/>
                        <a:t>6-4-2=0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/>
                        <a:t>72+16+8=96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384886"/>
                  </a:ext>
                </a:extLst>
              </a:tr>
              <a:tr h="307906">
                <a:tc>
                  <a:txBody>
                    <a:bodyPr/>
                    <a:lstStyle/>
                    <a:p>
                      <a:r>
                        <a:rPr lang="uk-UA" sz="1600" dirty="0"/>
                        <a:t>Друга одиниця 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/>
                        <a:t>за ціною 2 грн.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3521414"/>
                  </a:ext>
                </a:extLst>
              </a:tr>
            </a:tbl>
          </a:graphicData>
        </a:graphic>
      </p:graphicFrame>
      <p:graphicFrame>
        <p:nvGraphicFramePr>
          <p:cNvPr id="4" name="Таблиця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848645"/>
              </p:ext>
            </p:extLst>
          </p:nvPr>
        </p:nvGraphicFramePr>
        <p:xfrm>
          <a:off x="821803" y="188343"/>
          <a:ext cx="11157994" cy="20023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4034">
                  <a:extLst>
                    <a:ext uri="{9D8B030D-6E8A-4147-A177-3AD203B41FA5}">
                      <a16:colId xmlns:a16="http://schemas.microsoft.com/office/drawing/2014/main" val="1422183846"/>
                    </a:ext>
                  </a:extLst>
                </a:gridCol>
                <a:gridCol w="2423868">
                  <a:extLst>
                    <a:ext uri="{9D8B030D-6E8A-4147-A177-3AD203B41FA5}">
                      <a16:colId xmlns:a16="http://schemas.microsoft.com/office/drawing/2014/main" val="522622055"/>
                    </a:ext>
                  </a:extLst>
                </a:gridCol>
                <a:gridCol w="2423868">
                  <a:extLst>
                    <a:ext uri="{9D8B030D-6E8A-4147-A177-3AD203B41FA5}">
                      <a16:colId xmlns:a16="http://schemas.microsoft.com/office/drawing/2014/main" val="3678581361"/>
                    </a:ext>
                  </a:extLst>
                </a:gridCol>
                <a:gridCol w="2170661">
                  <a:extLst>
                    <a:ext uri="{9D8B030D-6E8A-4147-A177-3AD203B41FA5}">
                      <a16:colId xmlns:a16="http://schemas.microsoft.com/office/drawing/2014/main" val="638066757"/>
                    </a:ext>
                  </a:extLst>
                </a:gridCol>
                <a:gridCol w="2545563">
                  <a:extLst>
                    <a:ext uri="{9D8B030D-6E8A-4147-A177-3AD203B41FA5}">
                      <a16:colId xmlns:a16="http://schemas.microsoft.com/office/drawing/2014/main" val="2114743035"/>
                    </a:ext>
                  </a:extLst>
                </a:gridCol>
              </a:tblGrid>
              <a:tr h="15411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uk-UA" sz="1200" dirty="0">
                          <a:effectLst/>
                        </a:rPr>
                        <a:t>Одиниці благ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uk-UA" sz="1200" dirty="0">
                          <a:effectLst/>
                        </a:rPr>
                        <a:t>за порядком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uk-UA" sz="1600">
                          <a:effectLst/>
                        </a:rPr>
                        <a:t>Граничні корисності благ 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9453232"/>
                  </a:ext>
                </a:extLst>
              </a:tr>
              <a:tr h="295438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uk-UA" sz="1600" dirty="0">
                          <a:effectLst/>
                        </a:rPr>
                        <a:t>       ,  </a:t>
                      </a:r>
                      <a:r>
                        <a:rPr lang="uk-UA" sz="1600" dirty="0" err="1">
                          <a:effectLst/>
                        </a:rPr>
                        <a:t>ютилів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uk-UA" sz="1600" dirty="0">
                          <a:effectLst/>
                        </a:rPr>
                        <a:t>             на 1 грн (</a:t>
                      </a:r>
                      <a:r>
                        <a:rPr lang="en-US" sz="1600" dirty="0">
                          <a:effectLst/>
                        </a:rPr>
                        <a:t>U</a:t>
                      </a:r>
                      <a:r>
                        <a:rPr lang="uk-UA" sz="1600" dirty="0">
                          <a:effectLst/>
                        </a:rPr>
                        <a:t>/грн.)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uk-UA" sz="1600" dirty="0">
                          <a:effectLst/>
                        </a:rPr>
                        <a:t>           ,  </a:t>
                      </a:r>
                      <a:r>
                        <a:rPr lang="uk-UA" sz="1600" dirty="0" err="1">
                          <a:effectLst/>
                        </a:rPr>
                        <a:t>ютилів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uk-UA" sz="1600" dirty="0">
                          <a:effectLst/>
                        </a:rPr>
                        <a:t>             на 1 грн. (</a:t>
                      </a:r>
                      <a:r>
                        <a:rPr lang="en-US" sz="1600" dirty="0">
                          <a:effectLst/>
                        </a:rPr>
                        <a:t>U</a:t>
                      </a:r>
                      <a:r>
                        <a:rPr lang="uk-UA" sz="1600" dirty="0">
                          <a:effectLst/>
                        </a:rPr>
                        <a:t>/грн.)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6592307"/>
                  </a:ext>
                </a:extLst>
              </a:tr>
              <a:tr h="1541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uk-UA" sz="1600" dirty="0">
                          <a:effectLst/>
                        </a:rPr>
                        <a:t>1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uk-UA" sz="1600">
                          <a:effectLst/>
                        </a:rPr>
                        <a:t>10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uk-UA" sz="1600" dirty="0">
                          <a:effectLst/>
                        </a:rPr>
                        <a:t>24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9647106"/>
                  </a:ext>
                </a:extLst>
              </a:tr>
              <a:tr h="1541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uk-UA" sz="1600">
                          <a:effectLst/>
                        </a:rPr>
                        <a:t>2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uk-UA" sz="1600">
                          <a:effectLst/>
                        </a:rPr>
                        <a:t>8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uk-UA" sz="1600">
                          <a:effectLst/>
                        </a:rPr>
                        <a:t>20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7062549"/>
                  </a:ext>
                </a:extLst>
              </a:tr>
              <a:tr h="1541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uk-UA" sz="1600">
                          <a:effectLst/>
                        </a:rPr>
                        <a:t>3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uk-UA" sz="1600">
                          <a:effectLst/>
                        </a:rPr>
                        <a:t>7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uk-UA" sz="1600">
                          <a:effectLst/>
                        </a:rPr>
                        <a:t>18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5032603"/>
                  </a:ext>
                </a:extLst>
              </a:tr>
              <a:tr h="1541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uk-UA" sz="1600">
                          <a:effectLst/>
                        </a:rPr>
                        <a:t>4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uk-UA" sz="1600">
                          <a:effectLst/>
                        </a:rPr>
                        <a:t>6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uk-UA" sz="1600">
                          <a:effectLst/>
                        </a:rPr>
                        <a:t>16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4775354"/>
                  </a:ext>
                </a:extLst>
              </a:tr>
              <a:tr h="1541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uk-UA" sz="1600">
                          <a:effectLst/>
                        </a:rPr>
                        <a:t>5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uk-UA" sz="1600">
                          <a:effectLst/>
                        </a:rPr>
                        <a:t>5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uk-UA" sz="1600">
                          <a:effectLst/>
                        </a:rPr>
                        <a:t>12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4457275"/>
                  </a:ext>
                </a:extLst>
              </a:tr>
              <a:tr h="1541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uk-UA" sz="1600" dirty="0">
                          <a:effectLst/>
                        </a:rPr>
                        <a:t>6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uk-UA" sz="1600" dirty="0">
                          <a:effectLst/>
                        </a:rPr>
                        <a:t>4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uk-UA" sz="1600" dirty="0">
                          <a:effectLst/>
                        </a:rPr>
                        <a:t>6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4009739"/>
                  </a:ext>
                </a:extLst>
              </a:tr>
            </a:tbl>
          </a:graphicData>
        </a:graphic>
      </p:graphicFrame>
      <p:graphicFrame>
        <p:nvGraphicFramePr>
          <p:cNvPr id="5" name="Об'є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7747116"/>
              </p:ext>
            </p:extLst>
          </p:nvPr>
        </p:nvGraphicFramePr>
        <p:xfrm>
          <a:off x="2568618" y="420862"/>
          <a:ext cx="761162" cy="424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80835" imgH="215806" progId="Equation.3">
                  <p:embed/>
                </p:oleObj>
              </mc:Choice>
              <mc:Fallback>
                <p:oleObj r:id="rId2" imgW="380835" imgH="215806" progId="Equation.3">
                  <p:embed/>
                  <p:pic>
                    <p:nvPicPr>
                      <p:cNvPr id="7" name="Об'є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8618" y="420862"/>
                        <a:ext cx="761162" cy="4249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'є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3593586"/>
              </p:ext>
            </p:extLst>
          </p:nvPr>
        </p:nvGraphicFramePr>
        <p:xfrm>
          <a:off x="4893463" y="420862"/>
          <a:ext cx="761162" cy="424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80835" imgH="215806" progId="Equation.3">
                  <p:embed/>
                </p:oleObj>
              </mc:Choice>
              <mc:Fallback>
                <p:oleObj r:id="rId2" imgW="380835" imgH="215806" progId="Equation.3">
                  <p:embed/>
                  <p:pic>
                    <p:nvPicPr>
                      <p:cNvPr id="7" name="Об'є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3463" y="420862"/>
                        <a:ext cx="761162" cy="4249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'є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6756319"/>
              </p:ext>
            </p:extLst>
          </p:nvPr>
        </p:nvGraphicFramePr>
        <p:xfrm>
          <a:off x="7334055" y="415795"/>
          <a:ext cx="596968" cy="372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355292" imgH="215713" progId="Equation.3">
                  <p:embed/>
                </p:oleObj>
              </mc:Choice>
              <mc:Fallback>
                <p:oleObj r:id="rId4" imgW="355292" imgH="215713" progId="Equation.3">
                  <p:embed/>
                  <p:pic>
                    <p:nvPicPr>
                      <p:cNvPr id="8" name="Об'є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4055" y="415795"/>
                        <a:ext cx="596968" cy="3721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'є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7277832"/>
              </p:ext>
            </p:extLst>
          </p:nvPr>
        </p:nvGraphicFramePr>
        <p:xfrm>
          <a:off x="9459986" y="427370"/>
          <a:ext cx="596968" cy="372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355292" imgH="215713" progId="Equation.3">
                  <p:embed/>
                </p:oleObj>
              </mc:Choice>
              <mc:Fallback>
                <p:oleObj r:id="rId4" imgW="355292" imgH="215713" progId="Equation.3">
                  <p:embed/>
                  <p:pic>
                    <p:nvPicPr>
                      <p:cNvPr id="8" name="Об'є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59986" y="427370"/>
                        <a:ext cx="596968" cy="3721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841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8C1413-1B97-E762-395F-87F3169C1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332" y="0"/>
            <a:ext cx="55453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581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1. Мета споживача (</a:t>
            </a:r>
            <a:r>
              <a:rPr lang="uk-UA" dirty="0" err="1"/>
              <a:t>кардиналістська</a:t>
            </a:r>
            <a:r>
              <a:rPr lang="uk-UA" dirty="0"/>
              <a:t> модель та </a:t>
            </a:r>
            <a:r>
              <a:rPr lang="uk-UA" dirty="0" err="1"/>
              <a:t>ординалістський</a:t>
            </a:r>
            <a:r>
              <a:rPr lang="uk-UA" dirty="0"/>
              <a:t> підхід).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371600" y="2286000"/>
            <a:ext cx="8394192" cy="4216696"/>
          </a:xfrm>
        </p:spPr>
        <p:txBody>
          <a:bodyPr/>
          <a:lstStyle/>
          <a:p>
            <a:r>
              <a:rPr lang="uk-UA" b="1" i="1" dirty="0"/>
              <a:t>Метою споживання</a:t>
            </a:r>
            <a:r>
              <a:rPr lang="uk-UA" dirty="0"/>
              <a:t> товарів та послуг </a:t>
            </a:r>
            <a:r>
              <a:rPr lang="uk-UA" b="1" i="1" dirty="0"/>
              <a:t>є задоволення потреб людини</a:t>
            </a:r>
            <a:r>
              <a:rPr lang="uk-UA" dirty="0"/>
              <a:t>. </a:t>
            </a:r>
          </a:p>
          <a:p>
            <a:r>
              <a:rPr lang="uk-UA" b="1" i="1" dirty="0"/>
              <a:t>Потреба </a:t>
            </a:r>
            <a:r>
              <a:rPr lang="ru-RU" dirty="0"/>
              <a:t>–</a:t>
            </a:r>
            <a:r>
              <a:rPr lang="uk-UA" dirty="0"/>
              <a:t> це стан незадоволення, з якого людина прагне вийти, збільшуючи споживання благ. </a:t>
            </a:r>
          </a:p>
          <a:p>
            <a:r>
              <a:rPr lang="uk-UA" dirty="0"/>
              <a:t>Задоволення, яке отримує людина від споживання благ, називається </a:t>
            </a:r>
            <a:r>
              <a:rPr lang="uk-UA" b="1" i="1" dirty="0"/>
              <a:t>корисністю</a:t>
            </a:r>
            <a:r>
              <a:rPr lang="uk-UA" dirty="0"/>
              <a:t>. </a:t>
            </a:r>
          </a:p>
          <a:p>
            <a:r>
              <a:rPr lang="uk-UA" b="1" i="1" dirty="0"/>
              <a:t>Максимізація корисності</a:t>
            </a:r>
            <a:r>
              <a:rPr lang="uk-UA" dirty="0"/>
              <a:t> </a:t>
            </a:r>
            <a:r>
              <a:rPr lang="uk-UA" b="1" i="1" dirty="0"/>
              <a:t>є метою споживача</a:t>
            </a:r>
            <a:r>
              <a:rPr lang="uk-UA" dirty="0"/>
              <a:t>, основ­ним мотивом його поведінки.</a:t>
            </a:r>
          </a:p>
          <a:p>
            <a:r>
              <a:rPr lang="uk-UA" dirty="0"/>
              <a:t>Термін „корисність“ був вперше введений в науковий оборот 200 років тому англійським філософом </a:t>
            </a:r>
            <a:r>
              <a:rPr lang="uk-UA" b="1" i="1" dirty="0"/>
              <a:t>І. </a:t>
            </a:r>
            <a:r>
              <a:rPr lang="uk-UA" b="1" i="1" dirty="0" err="1"/>
              <a:t>Бентамом</a:t>
            </a:r>
            <a:r>
              <a:rPr lang="uk-UA" dirty="0"/>
              <a:t>. </a:t>
            </a:r>
          </a:p>
          <a:p>
            <a:endParaRPr lang="uk-UA" dirty="0"/>
          </a:p>
        </p:txBody>
      </p:sp>
      <p:cxnSp>
        <p:nvCxnSpPr>
          <p:cNvPr id="5" name="Пряма зі стрілкою 4"/>
          <p:cNvCxnSpPr/>
          <p:nvPr/>
        </p:nvCxnSpPr>
        <p:spPr>
          <a:xfrm flipH="1">
            <a:off x="2816352" y="2583712"/>
            <a:ext cx="5806654" cy="452096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 зі стрілкою 6"/>
          <p:cNvCxnSpPr/>
          <p:nvPr/>
        </p:nvCxnSpPr>
        <p:spPr>
          <a:xfrm flipH="1">
            <a:off x="2633472" y="2583712"/>
            <a:ext cx="4213895" cy="1247624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 зі стрілкою 10"/>
          <p:cNvCxnSpPr/>
          <p:nvPr/>
        </p:nvCxnSpPr>
        <p:spPr>
          <a:xfrm flipH="1">
            <a:off x="3774558" y="4330553"/>
            <a:ext cx="0" cy="230814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Ð ÐµÐ·ÑÐ»ÑÑÐ°Ñ Ð¿Ð¾ÑÑÐºÑ Ð·Ð¾Ð±ÑÐ°Ð¶ÐµÐ½Ñ Ð·Ð° Ð·Ð°Ð¿Ð¸ÑÐ¾Ð¼ &quot;Ð±ÐµÐ½ÑÐ°Ð¼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384" y="3621024"/>
            <a:ext cx="2118876" cy="288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14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10281684" cy="802758"/>
          </a:xfrm>
        </p:spPr>
        <p:txBody>
          <a:bodyPr/>
          <a:lstStyle/>
          <a:p>
            <a:r>
              <a:rPr lang="uk-UA" b="1" i="1" dirty="0"/>
              <a:t>Правило максимізації корисності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29339" y="1414126"/>
            <a:ext cx="11121655" cy="5443873"/>
          </a:xfrm>
        </p:spPr>
        <p:txBody>
          <a:bodyPr>
            <a:normAutofit/>
          </a:bodyPr>
          <a:lstStyle/>
          <a:p>
            <a:r>
              <a:rPr lang="uk-UA" sz="2400" dirty="0"/>
              <a:t>споживач максимізує корисність, якщо розподіляє бюджет так, що гранична корисність на останню грошову одиницю видатків є однаковою для кожного з видів товарів. </a:t>
            </a:r>
          </a:p>
          <a:p>
            <a:r>
              <a:rPr lang="uk-UA" sz="2400" b="1" i="1" dirty="0"/>
              <a:t>корисність максимізується </a:t>
            </a:r>
            <a:r>
              <a:rPr lang="uk-UA" sz="2400" dirty="0"/>
              <a:t>вибором такого коши­ка в границях бюджетного обмеження,</a:t>
            </a:r>
            <a:r>
              <a:rPr lang="uk-UA" sz="2400" b="1" i="1" dirty="0"/>
              <a:t> </a:t>
            </a:r>
            <a:r>
              <a:rPr lang="uk-UA" sz="2400" dirty="0"/>
              <a:t>для якого</a:t>
            </a:r>
            <a:r>
              <a:rPr lang="uk-UA" sz="2400" b="1" i="1" dirty="0"/>
              <a:t> відношення граничних </a:t>
            </a:r>
            <a:r>
              <a:rPr lang="uk-UA" sz="2400" b="1" i="1" dirty="0" err="1"/>
              <a:t>корисностей</a:t>
            </a:r>
            <a:r>
              <a:rPr lang="uk-UA" sz="2400" b="1" i="1" dirty="0"/>
              <a:t> останніх одиниць кожного виду благ до їхніх цін однакове для всіх благ:</a:t>
            </a:r>
            <a:endParaRPr lang="en-US" sz="2400" b="1" i="1" dirty="0"/>
          </a:p>
          <a:p>
            <a:endParaRPr lang="uk-UA" sz="2400" b="1" i="1" dirty="0"/>
          </a:p>
          <a:p>
            <a:endParaRPr lang="en-US" sz="2400" b="1" i="1" dirty="0"/>
          </a:p>
          <a:p>
            <a:r>
              <a:rPr lang="uk-UA" dirty="0"/>
              <a:t>Це рівняння має назву </a:t>
            </a:r>
            <a:r>
              <a:rPr lang="uk-UA" b="1" i="1" dirty="0"/>
              <a:t>принципу рівної корисності</a:t>
            </a:r>
            <a:r>
              <a:rPr lang="uk-UA" dirty="0"/>
              <a:t>  або  </a:t>
            </a:r>
            <a:r>
              <a:rPr lang="uk-UA" b="1" i="1" dirty="0" err="1"/>
              <a:t>еквімаржинального</a:t>
            </a:r>
            <a:r>
              <a:rPr lang="uk-UA" b="1" i="1" dirty="0"/>
              <a:t> принципу</a:t>
            </a:r>
            <a:r>
              <a:rPr lang="uk-UA" dirty="0"/>
              <a:t>.</a:t>
            </a:r>
            <a:endParaRPr lang="uk-UA" sz="2400" dirty="0"/>
          </a:p>
          <a:p>
            <a:r>
              <a:rPr lang="uk-UA" b="1" i="1" dirty="0"/>
              <a:t>Загальне правило оптимізації вибору споживача</a:t>
            </a:r>
            <a:r>
              <a:rPr lang="uk-UA" dirty="0"/>
              <a:t>: </a:t>
            </a:r>
            <a:r>
              <a:rPr lang="uk-UA" i="1" dirty="0"/>
              <a:t>вибір є оптимальним, якщо в межах бюджетного обмеження відношення граничних </a:t>
            </a:r>
            <a:r>
              <a:rPr lang="uk-UA" i="1" dirty="0" err="1"/>
              <a:t>корисностей</a:t>
            </a:r>
            <a:r>
              <a:rPr lang="uk-UA" i="1" dirty="0"/>
              <a:t> будь-якого виду благ дорівнює відношенню їхніх цін:</a:t>
            </a:r>
            <a:endParaRPr lang="uk-UA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кутник 3"/>
              <p:cNvSpPr/>
              <p:nvPr/>
            </p:nvSpPr>
            <p:spPr>
              <a:xfrm>
                <a:off x="5103810" y="3737563"/>
                <a:ext cx="5390524" cy="10316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uk-UA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2800" i="1">
                                  <a:latin typeface="Cambria Math" panose="02040503050406030204" pitchFamily="18" charset="0"/>
                                </a:rPr>
                                <m:t>𝑀𝑈</m:t>
                              </m:r>
                            </m:e>
                            <m:sub>
                              <m:r>
                                <a:rPr lang="uk-UA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uk-UA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28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uk-UA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uk-UA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uk-UA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2800" i="1">
                                  <a:latin typeface="Cambria Math" panose="02040503050406030204" pitchFamily="18" charset="0"/>
                                </a:rPr>
                                <m:t>𝑀𝑈</m:t>
                              </m:r>
                            </m:e>
                            <m:sub>
                              <m:r>
                                <a:rPr lang="uk-UA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uk-UA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28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uk-UA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r>
                        <a:rPr lang="uk-UA" sz="2800" i="0">
                          <a:latin typeface="Cambria Math" panose="02040503050406030204" pitchFamily="18" charset="0"/>
                        </a:rPr>
                        <m:t>=…=</m:t>
                      </m:r>
                      <m:f>
                        <m:fPr>
                          <m:ctrlPr>
                            <a:rPr lang="uk-UA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uk-UA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2800" i="1">
                                  <a:latin typeface="Cambria Math" panose="02040503050406030204" pitchFamily="18" charset="0"/>
                                </a:rPr>
                                <m:t>𝑀𝑈</m:t>
                              </m:r>
                            </m:e>
                            <m:sub>
                              <m:r>
                                <a:rPr lang="uk-UA" sz="28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uk-UA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28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uk-UA" sz="28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uk-UA" sz="2800" dirty="0"/>
              </a:p>
            </p:txBody>
          </p:sp>
        </mc:Choice>
        <mc:Fallback xmlns="">
          <p:sp>
            <p:nvSpPr>
              <p:cNvPr id="4" name="Прямокут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3810" y="3737563"/>
                <a:ext cx="5390524" cy="10316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кутник 4"/>
              <p:cNvSpPr/>
              <p:nvPr/>
            </p:nvSpPr>
            <p:spPr>
              <a:xfrm>
                <a:off x="7038755" y="5960510"/>
                <a:ext cx="4614529" cy="8974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uk-UA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2400" i="1">
                                  <a:latin typeface="Cambria Math" panose="02040503050406030204" pitchFamily="18" charset="0"/>
                                </a:rPr>
                                <m:t>𝑀𝑈</m:t>
                              </m:r>
                            </m:e>
                            <m:sub>
                              <m:r>
                                <a:rPr lang="uk-UA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uk-UA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𝑀𝑈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r>
                        <a:rPr lang="uk-UA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uk-UA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uk-UA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uk-UA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uk-UA" sz="2400" dirty="0"/>
              </a:p>
            </p:txBody>
          </p:sp>
        </mc:Choice>
        <mc:Fallback xmlns="">
          <p:sp>
            <p:nvSpPr>
              <p:cNvPr id="5" name="Прямокут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8755" y="5960510"/>
                <a:ext cx="4614529" cy="8974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996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/>
              <a:t>Рівновагу споживача</a:t>
            </a:r>
            <a:r>
              <a:rPr lang="uk-UA" dirty="0"/>
              <a:t> описує </a:t>
            </a:r>
            <a:r>
              <a:rPr lang="uk-UA" b="1" i="1" dirty="0"/>
              <a:t>другий закон </a:t>
            </a:r>
            <a:r>
              <a:rPr lang="uk-UA" b="1" i="1" dirty="0" err="1"/>
              <a:t>Госсена</a:t>
            </a:r>
            <a:r>
              <a:rPr lang="uk-UA" dirty="0"/>
              <a:t>: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08074" y="2285999"/>
            <a:ext cx="11185452" cy="4423145"/>
          </a:xfrm>
        </p:spPr>
        <p:txBody>
          <a:bodyPr/>
          <a:lstStyle/>
          <a:p>
            <a:r>
              <a:rPr lang="uk-UA" dirty="0"/>
              <a:t>для максимального задоволення потреб в умовах обмеженості благ необхідно припинити спожи­вання всіх благ у точках, де інтенсивність задоволення від споживання кожного блага стає однаковою. </a:t>
            </a:r>
            <a:endParaRPr lang="en-US" dirty="0"/>
          </a:p>
          <a:p>
            <a:r>
              <a:rPr lang="uk-UA" b="1" i="1" dirty="0"/>
              <a:t>Якщо умова рівноваги не виконується</a:t>
            </a:r>
            <a:r>
              <a:rPr lang="uk-UA" dirty="0"/>
              <a:t>, наприклад,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uk-UA" dirty="0"/>
              <a:t>це озна­чає, що споживач має стимул до зміни структури споживання. </a:t>
            </a:r>
          </a:p>
          <a:p>
            <a:pPr marL="0" indent="0">
              <a:buNone/>
            </a:pPr>
            <a:r>
              <a:rPr lang="uk-UA" dirty="0"/>
              <a:t>Він почне перерозподіляти бюджет на користь товару</a:t>
            </a:r>
            <a:r>
              <a:rPr lang="en-US" dirty="0"/>
              <a:t> X</a:t>
            </a:r>
            <a:r>
              <a:rPr lang="uk-UA" dirty="0"/>
              <a:t>, зі збільшенням споживання якого його гранична корисність буде спадати, тоді як гранична корисність товару </a:t>
            </a:r>
            <a:r>
              <a:rPr lang="en-US" dirty="0"/>
              <a:t>Y</a:t>
            </a:r>
            <a:r>
              <a:rPr lang="uk-UA" dirty="0"/>
              <a:t>, кількість якого зменшиться, буде зростати до відновлення рівноваги. </a:t>
            </a:r>
          </a:p>
          <a:p>
            <a:pPr marL="0" indent="0">
              <a:buNone/>
            </a:pPr>
            <a:r>
              <a:rPr lang="uk-UA" dirty="0"/>
              <a:t>При цьому корисність нового набору товарів в межах того ж самого бюджету зросте. Отже, рівновага у споживанні максимізує добробут споживача.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кутник 3"/>
              <p:cNvSpPr/>
              <p:nvPr/>
            </p:nvSpPr>
            <p:spPr>
              <a:xfrm>
                <a:off x="7899990" y="3025181"/>
                <a:ext cx="2137143" cy="10316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uk-UA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2800" i="1">
                                  <a:latin typeface="Cambria Math" panose="02040503050406030204" pitchFamily="18" charset="0"/>
                                </a:rPr>
                                <m:t>𝑀𝑈</m:t>
                              </m:r>
                            </m:e>
                            <m:sub>
                              <m:r>
                                <a:rPr lang="uk-UA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uk-UA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28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uk-UA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uk-UA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uk-UA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2800" i="1">
                                  <a:latin typeface="Cambria Math" panose="02040503050406030204" pitchFamily="18" charset="0"/>
                                </a:rPr>
                                <m:t>𝑀𝑈</m:t>
                              </m:r>
                            </m:e>
                            <m:sub>
                              <m:r>
                                <a:rPr lang="uk-UA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uk-UA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28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uk-UA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uk-UA" sz="2800" dirty="0"/>
              </a:p>
            </p:txBody>
          </p:sp>
        </mc:Choice>
        <mc:Fallback xmlns="">
          <p:sp>
            <p:nvSpPr>
              <p:cNvPr id="4" name="Прямокут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9990" y="3025181"/>
                <a:ext cx="2137143" cy="10316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180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Оптимізація</a:t>
            </a:r>
            <a:r>
              <a:rPr lang="ru-RU" dirty="0"/>
              <a:t> </a:t>
            </a:r>
            <a:r>
              <a:rPr lang="ru-RU" dirty="0" err="1"/>
              <a:t>вибору</a:t>
            </a:r>
            <a:r>
              <a:rPr lang="ru-RU" dirty="0"/>
              <a:t> </a:t>
            </a:r>
            <a:r>
              <a:rPr lang="ru-RU" dirty="0" err="1"/>
              <a:t>споживача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ординалістського</a:t>
            </a:r>
            <a:r>
              <a:rPr lang="ru-RU" dirty="0"/>
              <a:t> </a:t>
            </a:r>
            <a:r>
              <a:rPr lang="ru-RU" dirty="0" err="1"/>
              <a:t>підходу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371600" y="2286000"/>
            <a:ext cx="10441172" cy="3581400"/>
          </a:xfrm>
        </p:spPr>
        <p:txBody>
          <a:bodyPr/>
          <a:lstStyle/>
          <a:p>
            <a:r>
              <a:rPr lang="ru-RU" dirty="0" err="1"/>
              <a:t>Ординалістській</a:t>
            </a:r>
            <a:r>
              <a:rPr lang="ru-RU" dirty="0"/>
              <a:t> </a:t>
            </a:r>
            <a:r>
              <a:rPr lang="ru-RU" dirty="0" err="1"/>
              <a:t>підхід</a:t>
            </a:r>
            <a:r>
              <a:rPr lang="ru-RU" dirty="0"/>
              <a:t>  </a:t>
            </a:r>
            <a:r>
              <a:rPr lang="ru-RU" b="1" i="1" dirty="0"/>
              <a:t>до </a:t>
            </a:r>
            <a:r>
              <a:rPr lang="ru-RU" b="1" i="1" dirty="0" err="1"/>
              <a:t>оптимізації</a:t>
            </a:r>
            <a:r>
              <a:rPr lang="ru-RU" b="1" i="1" dirty="0"/>
              <a:t> </a:t>
            </a:r>
            <a:r>
              <a:rPr lang="ru-RU" b="1" i="1" dirty="0" err="1"/>
              <a:t>споживчого</a:t>
            </a:r>
            <a:r>
              <a:rPr lang="ru-RU" b="1" i="1" dirty="0"/>
              <a:t> </a:t>
            </a:r>
            <a:r>
              <a:rPr lang="ru-RU" b="1" i="1" dirty="0" err="1"/>
              <a:t>вибору</a:t>
            </a:r>
            <a:r>
              <a:rPr lang="ru-RU" b="1" i="1" dirty="0"/>
              <a:t> </a:t>
            </a:r>
            <a:r>
              <a:rPr lang="ru-RU" b="1" i="1" dirty="0" err="1"/>
              <a:t>ґрунтується</a:t>
            </a:r>
            <a:r>
              <a:rPr lang="ru-RU" b="1" i="1" dirty="0"/>
              <a:t> на </a:t>
            </a:r>
            <a:r>
              <a:rPr lang="ru-RU" b="1" i="1" dirty="0" err="1"/>
              <a:t>поєднанні</a:t>
            </a:r>
            <a:r>
              <a:rPr lang="ru-RU" b="1" i="1" dirty="0"/>
              <a:t> </a:t>
            </a:r>
            <a:r>
              <a:rPr lang="ru-RU" b="1" i="1" dirty="0" err="1"/>
              <a:t>графічних</a:t>
            </a:r>
            <a:r>
              <a:rPr lang="ru-RU" b="1" i="1" dirty="0"/>
              <a:t> </a:t>
            </a:r>
            <a:r>
              <a:rPr lang="ru-RU" dirty="0"/>
              <a:t>моделей </a:t>
            </a:r>
            <a:r>
              <a:rPr lang="ru-RU" dirty="0" err="1"/>
              <a:t>бажаного</a:t>
            </a:r>
            <a:r>
              <a:rPr lang="ru-RU" dirty="0"/>
              <a:t> і </a:t>
            </a:r>
            <a:r>
              <a:rPr lang="ru-RU" dirty="0" err="1"/>
              <a:t>можливого</a:t>
            </a:r>
            <a:r>
              <a:rPr lang="ru-RU" b="1" i="1" dirty="0"/>
              <a:t>.</a:t>
            </a:r>
          </a:p>
          <a:p>
            <a:r>
              <a:rPr lang="uk-UA" b="1" i="1" dirty="0"/>
              <a:t>Оптимальний кошик</a:t>
            </a:r>
            <a:r>
              <a:rPr lang="uk-UA" dirty="0"/>
              <a:t> повинен знаходитись на поверхні байдужості найвищого рівня корисності і мати спільну точку з множиною досяжних наборів. </a:t>
            </a:r>
            <a:endParaRPr lang="uk-UA" b="1" i="1" dirty="0"/>
          </a:p>
          <a:p>
            <a:r>
              <a:rPr lang="ru-RU" b="1" i="1" dirty="0" err="1"/>
              <a:t>Він</a:t>
            </a:r>
            <a:r>
              <a:rPr lang="ru-RU" b="1" i="1" dirty="0"/>
              <a:t> </a:t>
            </a:r>
            <a:r>
              <a:rPr lang="ru-RU" b="1" i="1" dirty="0" err="1"/>
              <a:t>відповідає</a:t>
            </a:r>
            <a:r>
              <a:rPr lang="ru-RU" b="1" i="1" dirty="0"/>
              <a:t> </a:t>
            </a:r>
            <a:r>
              <a:rPr lang="ru-RU" dirty="0" err="1"/>
              <a:t>точці</a:t>
            </a:r>
            <a:r>
              <a:rPr lang="ru-RU" dirty="0"/>
              <a:t> </a:t>
            </a:r>
            <a:r>
              <a:rPr lang="ru-RU" dirty="0" err="1"/>
              <a:t>дотику</a:t>
            </a:r>
            <a:r>
              <a:rPr lang="ru-RU" dirty="0"/>
              <a:t> </a:t>
            </a:r>
            <a:r>
              <a:rPr lang="ru-RU" dirty="0" err="1"/>
              <a:t>бюджетної</a:t>
            </a:r>
            <a:r>
              <a:rPr lang="ru-RU" dirty="0"/>
              <a:t> </a:t>
            </a:r>
            <a:r>
              <a:rPr lang="ru-RU" dirty="0" err="1"/>
              <a:t>лінії</a:t>
            </a:r>
            <a:r>
              <a:rPr lang="ru-RU" dirty="0"/>
              <a:t> </a:t>
            </a:r>
            <a:r>
              <a:rPr lang="ru-RU" b="1" i="1" dirty="0"/>
              <a:t>та</a:t>
            </a:r>
            <a:r>
              <a:rPr lang="ru-RU" dirty="0"/>
              <a:t> </a:t>
            </a:r>
            <a:r>
              <a:rPr lang="ru-RU" dirty="0" err="1"/>
              <a:t>кривої</a:t>
            </a:r>
            <a:r>
              <a:rPr lang="ru-RU" dirty="0"/>
              <a:t> </a:t>
            </a:r>
            <a:r>
              <a:rPr lang="ru-RU" dirty="0" err="1"/>
              <a:t>байдужості</a:t>
            </a:r>
            <a:r>
              <a:rPr lang="ru-RU" b="1" i="1" dirty="0"/>
              <a:t>, в </a:t>
            </a:r>
            <a:r>
              <a:rPr lang="ru-RU" b="1" i="1" dirty="0" err="1"/>
              <a:t>якій</a:t>
            </a:r>
            <a:r>
              <a:rPr lang="ru-RU" b="1" i="1" dirty="0"/>
              <a:t> </a:t>
            </a:r>
            <a:r>
              <a:rPr lang="ru-RU" b="1" i="1" dirty="0" err="1"/>
              <a:t>їх</a:t>
            </a:r>
            <a:r>
              <a:rPr lang="ru-RU" b="1" i="1" dirty="0"/>
              <a:t> </a:t>
            </a:r>
            <a:r>
              <a:rPr lang="ru-RU" b="1" i="1" dirty="0" err="1"/>
              <a:t>нахил</a:t>
            </a:r>
            <a:r>
              <a:rPr lang="ru-RU" b="1" i="1" dirty="0"/>
              <a:t> є </a:t>
            </a:r>
            <a:r>
              <a:rPr lang="ru-RU" b="1" i="1" dirty="0" err="1"/>
              <a:t>однаковим</a:t>
            </a:r>
            <a:r>
              <a:rPr lang="ru-RU" b="1" i="1" dirty="0"/>
              <a:t>. </a:t>
            </a:r>
          </a:p>
          <a:p>
            <a:r>
              <a:rPr lang="ru-RU" b="1" i="1" dirty="0" err="1"/>
              <a:t>Ця</a:t>
            </a:r>
            <a:r>
              <a:rPr lang="ru-RU" b="1" i="1" dirty="0"/>
              <a:t> точка (ТОЧКА </a:t>
            </a:r>
            <a:r>
              <a:rPr lang="ru-RU" b="1" i="1" dirty="0" err="1"/>
              <a:t>ЩАСТЯ</a:t>
            </a:r>
            <a:r>
              <a:rPr lang="ru-RU" b="1" i="1" dirty="0"/>
              <a:t>) є </a:t>
            </a:r>
            <a:r>
              <a:rPr lang="ru-RU" dirty="0"/>
              <a:t>точкою </a:t>
            </a:r>
            <a:r>
              <a:rPr lang="ru-RU" dirty="0" err="1"/>
              <a:t>рівноваги</a:t>
            </a:r>
            <a:r>
              <a:rPr lang="ru-RU" dirty="0"/>
              <a:t> </a:t>
            </a:r>
            <a:r>
              <a:rPr lang="ru-RU" dirty="0" err="1"/>
              <a:t>споживача</a:t>
            </a:r>
            <a:r>
              <a:rPr lang="ru-RU" b="1" i="1" dirty="0"/>
              <a:t>, вона </a:t>
            </a:r>
            <a:r>
              <a:rPr lang="ru-RU" b="1" i="1" dirty="0" err="1"/>
              <a:t>задовольняє</a:t>
            </a:r>
            <a:r>
              <a:rPr lang="ru-RU" b="1" i="1" dirty="0"/>
              <a:t> </a:t>
            </a:r>
            <a:r>
              <a:rPr lang="ru-RU" b="1" i="1" dirty="0" err="1"/>
              <a:t>умові</a:t>
            </a:r>
            <a:r>
              <a:rPr lang="ru-RU" b="1" i="1" dirty="0"/>
              <a:t> </a:t>
            </a:r>
            <a:r>
              <a:rPr lang="ru-RU" b="1" i="1" dirty="0" err="1"/>
              <a:t>максимізації</a:t>
            </a:r>
            <a:r>
              <a:rPr lang="ru-RU" b="1" i="1" dirty="0"/>
              <a:t> </a:t>
            </a:r>
            <a:r>
              <a:rPr lang="ru-RU" b="1" i="1" dirty="0" err="1"/>
              <a:t>корисності</a:t>
            </a:r>
            <a:r>
              <a:rPr lang="ru-RU" b="1" i="1" dirty="0"/>
              <a:t>.</a:t>
            </a:r>
            <a:r>
              <a:rPr lang="ru-RU" dirty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5232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3143250" y="549276"/>
            <a:ext cx="0" cy="4824413"/>
          </a:xfrm>
          <a:prstGeom prst="line">
            <a:avLst/>
          </a:prstGeom>
          <a:ln w="25400">
            <a:solidFill>
              <a:schemeClr val="tx1"/>
            </a:solidFill>
            <a:headEnd type="stealth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>
            <a:off x="3143673" y="5373216"/>
            <a:ext cx="5184205" cy="0"/>
          </a:xfrm>
          <a:prstGeom prst="line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711451" y="404814"/>
            <a:ext cx="36036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56588" y="5373688"/>
            <a:ext cx="4318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7648" y="530120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143672" y="2204864"/>
            <a:ext cx="3744416" cy="31683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96000" y="508518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Дуга 9"/>
          <p:cNvSpPr/>
          <p:nvPr/>
        </p:nvSpPr>
        <p:spPr>
          <a:xfrm rot="10800000">
            <a:off x="3431704" y="-963488"/>
            <a:ext cx="6552728" cy="5904656"/>
          </a:xfrm>
          <a:prstGeom prst="arc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/>
          <p:cNvSpPr/>
          <p:nvPr/>
        </p:nvSpPr>
        <p:spPr>
          <a:xfrm>
            <a:off x="3462184" y="249289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Овал 11"/>
          <p:cNvSpPr/>
          <p:nvPr/>
        </p:nvSpPr>
        <p:spPr>
          <a:xfrm>
            <a:off x="6251828" y="486916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Овал 14"/>
          <p:cNvSpPr/>
          <p:nvPr/>
        </p:nvSpPr>
        <p:spPr>
          <a:xfrm>
            <a:off x="4439816" y="408431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TextBox 15"/>
          <p:cNvSpPr txBox="1"/>
          <p:nvPr/>
        </p:nvSpPr>
        <p:spPr>
          <a:xfrm>
            <a:off x="3503712" y="213285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68008" y="450912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8" name="Дуга 17"/>
          <p:cNvSpPr/>
          <p:nvPr/>
        </p:nvSpPr>
        <p:spPr>
          <a:xfrm rot="10800000">
            <a:off x="4547320" y="-1611560"/>
            <a:ext cx="6120680" cy="5760640"/>
          </a:xfrm>
          <a:prstGeom prst="arc">
            <a:avLst/>
          </a:prstGeom>
          <a:ln w="38100">
            <a:solidFill>
              <a:srgbClr val="14DC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TextBox 18"/>
          <p:cNvSpPr txBox="1"/>
          <p:nvPr/>
        </p:nvSpPr>
        <p:spPr>
          <a:xfrm>
            <a:off x="6744072" y="486916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</a:t>
            </a:r>
            <a:r>
              <a:rPr lang="en-US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71864" y="335699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1" name="Дуга 20"/>
          <p:cNvSpPr/>
          <p:nvPr/>
        </p:nvSpPr>
        <p:spPr>
          <a:xfrm rot="10800000">
            <a:off x="4088160" y="-1099120"/>
            <a:ext cx="6336704" cy="5760640"/>
          </a:xfrm>
          <a:prstGeom prst="arc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TextBox 21"/>
          <p:cNvSpPr txBox="1"/>
          <p:nvPr/>
        </p:nvSpPr>
        <p:spPr>
          <a:xfrm>
            <a:off x="7248128" y="450912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</a:t>
            </a:r>
            <a:r>
              <a:rPr lang="en-US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08168" y="400506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</a:t>
            </a:r>
            <a:r>
              <a:rPr lang="en-US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024264" y="38008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47928" y="285293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375920" y="32129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TextBox 24"/>
          <p:cNvSpPr txBox="1"/>
          <p:nvPr/>
        </p:nvSpPr>
        <p:spPr>
          <a:xfrm>
            <a:off x="4151784" y="422108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cxnSp>
        <p:nvCxnSpPr>
          <p:cNvPr id="27" name="Прямая со стрелкой 26"/>
          <p:cNvCxnSpPr>
            <a:stCxn id="13" idx="7"/>
          </p:cNvCxnSpPr>
          <p:nvPr/>
        </p:nvCxnSpPr>
        <p:spPr>
          <a:xfrm flipV="1">
            <a:off x="5085728" y="3080773"/>
            <a:ext cx="2026769" cy="730625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888088" y="263691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Оптимум</a:t>
            </a:r>
          </a:p>
        </p:txBody>
      </p:sp>
      <p:sp>
        <p:nvSpPr>
          <p:cNvPr id="29" name="TextBox 40"/>
          <p:cNvSpPr txBox="1">
            <a:spLocks noChangeArrowheads="1"/>
          </p:cNvSpPr>
          <p:nvPr/>
        </p:nvSpPr>
        <p:spPr bwMode="auto">
          <a:xfrm>
            <a:off x="2639616" y="6021288"/>
            <a:ext cx="66246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dirty="0">
                <a:latin typeface="Arial Black" pitchFamily="34" charset="0"/>
                <a:cs typeface="Times New Roman" pitchFamily="18" charset="0"/>
              </a:rPr>
              <a:t>Рис. Оптимізація споживчого вибору</a:t>
            </a:r>
          </a:p>
        </p:txBody>
      </p:sp>
    </p:spTree>
    <p:extLst>
      <p:ext uri="{BB962C8B-B14F-4D97-AF65-F5344CB8AC3E}">
        <p14:creationId xmlns:p14="http://schemas.microsoft.com/office/powerpoint/2010/main" val="82170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 animBg="1"/>
      <p:bldP spid="11" grpId="0" animBg="1"/>
      <p:bldP spid="12" grpId="0" animBg="1"/>
      <p:bldP spid="15" grpId="0" animBg="1"/>
      <p:bldP spid="16" grpId="0"/>
      <p:bldP spid="17" grpId="0"/>
      <p:bldP spid="18" grpId="0" animBg="1"/>
      <p:bldP spid="19" grpId="0"/>
      <p:bldP spid="20" grpId="0"/>
      <p:bldP spid="21" grpId="0" animBg="1"/>
      <p:bldP spid="22" grpId="0"/>
      <p:bldP spid="23" grpId="0"/>
      <p:bldP spid="13" grpId="0" animBg="1"/>
      <p:bldP spid="24" grpId="0"/>
      <p:bldP spid="14" grpId="0" animBg="1"/>
      <p:bldP spid="25" grpId="0"/>
      <p:bldP spid="2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3143250" y="549276"/>
            <a:ext cx="0" cy="4824413"/>
          </a:xfrm>
          <a:prstGeom prst="line">
            <a:avLst/>
          </a:prstGeom>
          <a:ln w="25400">
            <a:solidFill>
              <a:schemeClr val="tx1"/>
            </a:solidFill>
            <a:headEnd type="stealth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>
            <a:off x="3143673" y="5373216"/>
            <a:ext cx="5184205" cy="0"/>
          </a:xfrm>
          <a:prstGeom prst="line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711451" y="404814"/>
            <a:ext cx="36036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56588" y="5373688"/>
            <a:ext cx="4318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7648" y="530120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143672" y="1484784"/>
            <a:ext cx="3672408" cy="38884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44072" y="501317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Дуга 9"/>
          <p:cNvSpPr/>
          <p:nvPr/>
        </p:nvSpPr>
        <p:spPr>
          <a:xfrm rot="11421110">
            <a:off x="4253483" y="-970352"/>
            <a:ext cx="6761681" cy="5661248"/>
          </a:xfrm>
          <a:prstGeom prst="arc">
            <a:avLst>
              <a:gd name="adj1" fmla="val 16200000"/>
              <a:gd name="adj2" fmla="val 21311631"/>
            </a:avLst>
          </a:prstGeom>
          <a:ln w="38100">
            <a:solidFill>
              <a:srgbClr val="14DC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7104112" y="436510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004450" y="344805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5087888" y="314096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3143673" y="3486151"/>
            <a:ext cx="1882753" cy="10545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783632" y="321297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5037855" y="3509513"/>
            <a:ext cx="36889" cy="1863703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871864" y="537321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X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4" name="Правая фигурная скобка 23"/>
          <p:cNvSpPr/>
          <p:nvPr/>
        </p:nvSpPr>
        <p:spPr>
          <a:xfrm>
            <a:off x="3143672" y="3448050"/>
            <a:ext cx="360040" cy="1925166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TextBox 24"/>
          <p:cNvSpPr txBox="1"/>
          <p:nvPr/>
        </p:nvSpPr>
        <p:spPr>
          <a:xfrm>
            <a:off x="3431704" y="4005064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←Видатки на всі інші блага</a:t>
            </a:r>
          </a:p>
        </p:txBody>
      </p:sp>
      <p:sp>
        <p:nvSpPr>
          <p:cNvPr id="26" name="Правая фигурная скобка 25"/>
          <p:cNvSpPr/>
          <p:nvPr/>
        </p:nvSpPr>
        <p:spPr>
          <a:xfrm>
            <a:off x="3143672" y="1484783"/>
            <a:ext cx="360040" cy="1962793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28" name="Прямая со стрелкой 27"/>
          <p:cNvCxnSpPr>
            <a:stCxn id="26" idx="1"/>
          </p:cNvCxnSpPr>
          <p:nvPr/>
        </p:nvCxnSpPr>
        <p:spPr>
          <a:xfrm flipV="1">
            <a:off x="3503712" y="1844824"/>
            <a:ext cx="2232248" cy="621356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807968" y="1484785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Видатки на благо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X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55640" y="126876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1" name="TextBox 40"/>
          <p:cNvSpPr txBox="1">
            <a:spLocks noChangeArrowheads="1"/>
          </p:cNvSpPr>
          <p:nvPr/>
        </p:nvSpPr>
        <p:spPr bwMode="auto">
          <a:xfrm>
            <a:off x="797442" y="6021289"/>
            <a:ext cx="112067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dirty="0">
                <a:latin typeface="Arial Black" pitchFamily="34" charset="0"/>
                <a:cs typeface="Times New Roman" pitchFamily="18" charset="0"/>
              </a:rPr>
              <a:t>Рис. Узагальнена модель споживчого вибору з розширеним бюджетним обмеженням</a:t>
            </a:r>
          </a:p>
        </p:txBody>
      </p:sp>
      <p:sp>
        <p:nvSpPr>
          <p:cNvPr id="27" name="Правая фигурная скобка 26"/>
          <p:cNvSpPr/>
          <p:nvPr/>
        </p:nvSpPr>
        <p:spPr>
          <a:xfrm rot="5400000">
            <a:off x="3971764" y="4547796"/>
            <a:ext cx="288032" cy="1944216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TextBox 31"/>
          <p:cNvSpPr txBox="1"/>
          <p:nvPr/>
        </p:nvSpPr>
        <p:spPr>
          <a:xfrm>
            <a:off x="3292961" y="5531073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благо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X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03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/>
      <p:bldP spid="6" grpId="0"/>
      <p:bldP spid="9" grpId="0"/>
      <p:bldP spid="10" grpId="0" animBg="1"/>
      <p:bldP spid="11" grpId="0"/>
      <p:bldP spid="13" grpId="0" animBg="1"/>
      <p:bldP spid="14" grpId="0"/>
      <p:bldP spid="18" grpId="0"/>
      <p:bldP spid="21" grpId="0"/>
      <p:bldP spid="24" grpId="0" animBg="1"/>
      <p:bldP spid="25" grpId="0"/>
      <p:bldP spid="26" grpId="0" animBg="1"/>
      <p:bldP spid="29" grpId="0"/>
      <p:bldP spid="30" grpId="0"/>
      <p:bldP spid="27" grpId="0" animBg="1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13391"/>
          </a:xfrm>
        </p:spPr>
        <p:txBody>
          <a:bodyPr/>
          <a:lstStyle/>
          <a:p>
            <a:r>
              <a:rPr lang="uk-UA" dirty="0"/>
              <a:t>Друга половина XIX ст.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29340" y="1499191"/>
            <a:ext cx="11249246" cy="52737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800" i="1" dirty="0"/>
              <a:t>Теорія граничної корисності - </a:t>
            </a:r>
            <a:r>
              <a:rPr lang="uk-UA" sz="1800" dirty="0"/>
              <a:t>встановлюється </a:t>
            </a:r>
            <a:r>
              <a:rPr lang="uk-UA" sz="1800" b="1" i="1" dirty="0"/>
              <a:t>зв’я­зок між потребами, корисністю та попитом</a:t>
            </a:r>
            <a:r>
              <a:rPr lang="uk-UA" sz="1800" dirty="0"/>
              <a:t>.</a:t>
            </a:r>
          </a:p>
          <a:p>
            <a:pPr marL="0" indent="0">
              <a:buNone/>
            </a:pPr>
            <a:r>
              <a:rPr lang="uk-UA" dirty="0"/>
              <a:t>Узагальнення мотивації поведінки споживача і опис її у вигляді функції потребує кількісної оцінки корисності, проте: </a:t>
            </a:r>
          </a:p>
          <a:p>
            <a:r>
              <a:rPr lang="uk-UA" dirty="0"/>
              <a:t>Корисність представляє собою психологічно-суб’єктивну оцінку задоволення:</a:t>
            </a:r>
          </a:p>
          <a:p>
            <a:pPr lvl="1"/>
            <a:r>
              <a:rPr lang="uk-UA" dirty="0"/>
              <a:t>для різних людей оцінка корисності одного й того ж блага буде різ­ною; </a:t>
            </a:r>
          </a:p>
          <a:p>
            <a:pPr lvl="1"/>
            <a:r>
              <a:rPr lang="uk-UA" dirty="0"/>
              <a:t>навіть для однієї людини корисність одного й того самого блага може різнитись в залежності від інтенсивності потреби та ступеня її насичено­сті, запасу блага, періоду часу та інших обставин. </a:t>
            </a:r>
          </a:p>
          <a:p>
            <a:r>
              <a:rPr lang="uk-UA" dirty="0" err="1"/>
              <a:t>So</a:t>
            </a:r>
            <a:r>
              <a:rPr lang="uk-UA" dirty="0"/>
              <a:t> </a:t>
            </a:r>
            <a:r>
              <a:rPr lang="uk-UA" dirty="0" err="1"/>
              <a:t>how</a:t>
            </a:r>
            <a:r>
              <a:rPr lang="uk-UA" dirty="0"/>
              <a:t> </a:t>
            </a:r>
            <a:r>
              <a:rPr lang="uk-UA" dirty="0" err="1"/>
              <a:t>do</a:t>
            </a:r>
            <a:r>
              <a:rPr lang="uk-UA" dirty="0"/>
              <a:t> </a:t>
            </a:r>
            <a:r>
              <a:rPr lang="uk-UA" dirty="0" err="1"/>
              <a:t>you</a:t>
            </a:r>
            <a:r>
              <a:rPr lang="uk-UA" dirty="0"/>
              <a:t> </a:t>
            </a:r>
            <a:r>
              <a:rPr lang="uk-UA" dirty="0" err="1"/>
              <a:t>measure</a:t>
            </a:r>
            <a:r>
              <a:rPr lang="uk-UA" dirty="0"/>
              <a:t> </a:t>
            </a:r>
            <a:r>
              <a:rPr lang="uk-UA" dirty="0" err="1"/>
              <a:t>pleasure</a:t>
            </a:r>
            <a:r>
              <a:rPr lang="uk-UA" dirty="0"/>
              <a:t>? </a:t>
            </a:r>
          </a:p>
          <a:p>
            <a:r>
              <a:rPr lang="uk-UA" dirty="0"/>
              <a:t>Не існує реальної одиниці вимірювання сту­пеня задоволення від споживання будь-якого блага. </a:t>
            </a:r>
          </a:p>
          <a:p>
            <a:pPr lvl="1"/>
            <a:r>
              <a:rPr lang="uk-UA" dirty="0"/>
              <a:t>вченими для аналітичних цілей була введена умовна одиниця виміру корисності «</a:t>
            </a:r>
            <a:r>
              <a:rPr lang="uk-UA" dirty="0" err="1"/>
              <a:t>ютиль</a:t>
            </a:r>
            <a:r>
              <a:rPr lang="uk-UA" dirty="0"/>
              <a:t>» </a:t>
            </a:r>
            <a:r>
              <a:rPr lang="uk-UA" sz="3200" dirty="0"/>
              <a:t>«</a:t>
            </a:r>
            <a:r>
              <a:rPr lang="en-US" sz="3200" dirty="0"/>
              <a:t>U</a:t>
            </a:r>
            <a:r>
              <a:rPr lang="uk-UA" sz="3200" dirty="0"/>
              <a:t>»</a:t>
            </a:r>
            <a:r>
              <a:rPr lang="uk-UA" dirty="0"/>
              <a:t> (від англ. </a:t>
            </a:r>
            <a:r>
              <a:rPr lang="uk-UA" i="1" dirty="0" err="1"/>
              <a:t>utility</a:t>
            </a:r>
            <a:r>
              <a:rPr lang="uk-UA" i="1" dirty="0"/>
              <a:t> </a:t>
            </a:r>
            <a:r>
              <a:rPr lang="uk-UA" dirty="0"/>
              <a:t>– корисність), за допомогою якої характеризуються загальні тенденції дина­міки корисності.</a:t>
            </a:r>
          </a:p>
        </p:txBody>
      </p:sp>
    </p:spTree>
    <p:extLst>
      <p:ext uri="{BB962C8B-B14F-4D97-AF65-F5344CB8AC3E}">
        <p14:creationId xmlns:p14="http://schemas.microsoft.com/office/powerpoint/2010/main" val="318446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err="1"/>
              <a:t>Кардиналістська</a:t>
            </a:r>
            <a:r>
              <a:rPr lang="uk-UA" b="1" i="1" dirty="0"/>
              <a:t> модель</a:t>
            </a:r>
            <a:r>
              <a:rPr lang="uk-UA" dirty="0"/>
              <a:t> поведінки споживача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903767" y="2286000"/>
            <a:ext cx="11132289" cy="4412512"/>
          </a:xfrm>
        </p:spPr>
        <p:txBody>
          <a:bodyPr>
            <a:normAutofit/>
          </a:bodyPr>
          <a:lstStyle/>
          <a:p>
            <a:r>
              <a:rPr lang="uk-UA" b="1" i="1" dirty="0"/>
              <a:t>корисність може мати кількісний вимір, визначатися функціонально</a:t>
            </a:r>
            <a:r>
              <a:rPr lang="uk-UA" dirty="0"/>
              <a:t>.</a:t>
            </a:r>
          </a:p>
          <a:p>
            <a:r>
              <a:rPr lang="uk-UA" b="1" i="1" dirty="0"/>
              <a:t>Сукупна корисність (</a:t>
            </a:r>
            <a:r>
              <a:rPr lang="en-US" b="1" i="1" dirty="0"/>
              <a:t>TOTAL UTILITY</a:t>
            </a:r>
            <a:r>
              <a:rPr lang="uk-UA" b="1" i="1" dirty="0"/>
              <a:t>) </a:t>
            </a:r>
            <a:r>
              <a:rPr lang="uk-UA" b="1" dirty="0"/>
              <a:t>–</a:t>
            </a:r>
            <a:r>
              <a:rPr lang="uk-UA" dirty="0"/>
              <a:t> це сума задоволення від споживання  благ. Вона може бути представлена у вигляді функції, яка показує залежність корисності від загальної кількості споживаних благ: </a:t>
            </a:r>
            <a:endParaRPr lang="en-US" dirty="0"/>
          </a:p>
          <a:p>
            <a:endParaRPr lang="en-US" dirty="0"/>
          </a:p>
          <a:p>
            <a:r>
              <a:rPr lang="uk-UA" b="1" i="1" dirty="0"/>
              <a:t>Гранична корисність </a:t>
            </a:r>
            <a:r>
              <a:rPr lang="en-US" b="1" i="1" dirty="0"/>
              <a:t>(MARGINAL UTILITY)</a:t>
            </a:r>
            <a:r>
              <a:rPr lang="en-US" b="1" dirty="0"/>
              <a:t> </a:t>
            </a:r>
            <a:r>
              <a:rPr lang="uk-UA" dirty="0"/>
              <a:t>– це:</a:t>
            </a:r>
          </a:p>
          <a:p>
            <a:pPr lvl="1"/>
            <a:r>
              <a:rPr lang="uk-UA" dirty="0"/>
              <a:t>додаткова корисність, одержана від споживання додаткової одиниці блага; </a:t>
            </a:r>
          </a:p>
          <a:p>
            <a:pPr lvl="1"/>
            <a:r>
              <a:rPr lang="uk-UA" dirty="0"/>
              <a:t>зміна сукупної корисності набору товарів при зміні кількості даного блага на одиницю; </a:t>
            </a:r>
          </a:p>
          <a:p>
            <a:pPr lvl="1"/>
            <a:r>
              <a:rPr lang="uk-UA" dirty="0"/>
              <a:t>приріст сукупної корисності;</a:t>
            </a:r>
          </a:p>
          <a:p>
            <a:pPr lvl="1"/>
            <a:r>
              <a:rPr lang="uk-UA" dirty="0"/>
              <a:t>гранична корисність = інтервальна корисність.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5" name="Об'є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3838747"/>
              </p:ext>
            </p:extLst>
          </p:nvPr>
        </p:nvGraphicFramePr>
        <p:xfrm>
          <a:off x="5231247" y="3625710"/>
          <a:ext cx="2648310" cy="595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901309" imgH="203112" progId="Equation.3">
                  <p:embed/>
                </p:oleObj>
              </mc:Choice>
              <mc:Fallback>
                <p:oleObj r:id="rId2" imgW="901309" imgH="203112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1247" y="3625710"/>
                        <a:ext cx="2648310" cy="5954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кутник 7"/>
              <p:cNvSpPr/>
              <p:nvPr/>
            </p:nvSpPr>
            <p:spPr>
              <a:xfrm>
                <a:off x="7522464" y="5405386"/>
                <a:ext cx="2665228" cy="8486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2400" i="1">
                              <a:latin typeface="Cambria Math" panose="02040503050406030204" pitchFamily="18" charset="0"/>
                            </a:rPr>
                            <m:t>𝑀𝑈</m:t>
                          </m:r>
                        </m:e>
                        <m:sub>
                          <m:r>
                            <a:rPr lang="uk-UA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uk-UA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2400" i="0">
                              <a:latin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uk-UA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2400" i="1">
                                  <a:latin typeface="Cambria Math" panose="02040503050406030204" pitchFamily="18" charset="0"/>
                                </a:rPr>
                                <m:t>𝑇𝑈</m:t>
                              </m:r>
                            </m:e>
                            <m:sub>
                              <m:r>
                                <a:rPr lang="uk-UA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uk-UA" sz="2400" i="0">
                              <a:latin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uk-UA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2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uk-UA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uk-UA" sz="2400" dirty="0"/>
              </a:p>
            </p:txBody>
          </p:sp>
        </mc:Choice>
        <mc:Fallback xmlns="">
          <p:sp>
            <p:nvSpPr>
              <p:cNvPr id="8" name="Прямокут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2464" y="5405386"/>
                <a:ext cx="2665228" cy="8486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745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 стрелкой 3"/>
          <p:cNvCxnSpPr/>
          <p:nvPr/>
        </p:nvCxnSpPr>
        <p:spPr>
          <a:xfrm flipV="1">
            <a:off x="2375838" y="783863"/>
            <a:ext cx="0" cy="2952328"/>
          </a:xfrm>
          <a:prstGeom prst="straightConnector1">
            <a:avLst/>
          </a:prstGeom>
          <a:ln w="31750">
            <a:solidFill>
              <a:schemeClr val="tx1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2356789" y="3705711"/>
            <a:ext cx="3026537" cy="0"/>
          </a:xfrm>
          <a:prstGeom prst="straightConnector1">
            <a:avLst/>
          </a:prstGeom>
          <a:ln w="31750">
            <a:solidFill>
              <a:schemeClr val="tx1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75521" y="568717"/>
            <a:ext cx="563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TU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87957" y="360048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x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8156" y="3579560"/>
            <a:ext cx="2515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2368217" y="3959810"/>
            <a:ext cx="0" cy="2258774"/>
          </a:xfrm>
          <a:prstGeom prst="straightConnector1">
            <a:avLst/>
          </a:prstGeom>
          <a:ln w="31750">
            <a:solidFill>
              <a:schemeClr val="tx1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335833" y="6218584"/>
            <a:ext cx="3026537" cy="0"/>
          </a:xfrm>
          <a:prstGeom prst="straightConnector1">
            <a:avLst/>
          </a:prstGeom>
          <a:ln w="31750">
            <a:solidFill>
              <a:schemeClr val="tx1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094672" y="6165305"/>
            <a:ext cx="2515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91759" y="3951991"/>
            <a:ext cx="672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MU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16508" y="612727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x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Дуга 13"/>
          <p:cNvSpPr/>
          <p:nvPr/>
        </p:nvSpPr>
        <p:spPr>
          <a:xfrm rot="17357068">
            <a:off x="1207739" y="2697000"/>
            <a:ext cx="5321719" cy="3188385"/>
          </a:xfrm>
          <a:prstGeom prst="arc">
            <a:avLst>
              <a:gd name="adj1" fmla="val 21247896"/>
              <a:gd name="adj2" fmla="val 529399"/>
            </a:avLst>
          </a:prstGeom>
          <a:ln w="254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Дуга 14"/>
          <p:cNvSpPr/>
          <p:nvPr/>
        </p:nvSpPr>
        <p:spPr>
          <a:xfrm rot="17357068">
            <a:off x="1218874" y="2663066"/>
            <a:ext cx="5279264" cy="3184371"/>
          </a:xfrm>
          <a:prstGeom prst="arc">
            <a:avLst>
              <a:gd name="adj1" fmla="val 16200000"/>
              <a:gd name="adj2" fmla="val 21199736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4425397" y="1721040"/>
            <a:ext cx="0" cy="4500000"/>
          </a:xfrm>
          <a:prstGeom prst="line">
            <a:avLst/>
          </a:prstGeom>
          <a:ln w="762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endCxn id="129" idx="5"/>
          </p:cNvCxnSpPr>
          <p:nvPr/>
        </p:nvCxnSpPr>
        <p:spPr>
          <a:xfrm>
            <a:off x="2355703" y="4479022"/>
            <a:ext cx="2091173" cy="17647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422281" y="6218584"/>
            <a:ext cx="425274" cy="37876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834108" y="6422941"/>
            <a:ext cx="4929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i="1" dirty="0">
                <a:latin typeface="Times New Roman" pitchFamily="18" charset="0"/>
                <a:cs typeface="Times New Roman" pitchFamily="18" charset="0"/>
              </a:rPr>
              <a:t>MU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02728" y="1353615"/>
            <a:ext cx="864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i="1" dirty="0" err="1"/>
              <a:t>max</a:t>
            </a:r>
            <a:endParaRPr lang="uk-UA" sz="1600" b="1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5075977" y="1801004"/>
            <a:ext cx="5635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TU</a:t>
            </a:r>
            <a:endParaRPr lang="uk-UA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866" y="72349"/>
            <a:ext cx="3235820" cy="3346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2663248" y="3659545"/>
            <a:ext cx="0" cy="923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006653" y="3670192"/>
            <a:ext cx="0" cy="923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307046" y="3672918"/>
            <a:ext cx="0" cy="923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626705" y="3666118"/>
            <a:ext cx="0" cy="923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3949450" y="3672917"/>
            <a:ext cx="0" cy="923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264470" y="3659188"/>
            <a:ext cx="0" cy="923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598256" y="3659542"/>
            <a:ext cx="0" cy="923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4885358" y="3670193"/>
            <a:ext cx="0" cy="923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2324880" y="1813099"/>
            <a:ext cx="76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2324880" y="2241183"/>
            <a:ext cx="76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2324880" y="2657624"/>
            <a:ext cx="76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2324880" y="3217168"/>
            <a:ext cx="76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2327220" y="1353813"/>
            <a:ext cx="76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905525" y="3712284"/>
            <a:ext cx="144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Times New Roman" pitchFamily="18" charset="0"/>
                <a:cs typeface="Times New Roman" pitchFamily="18" charset="0"/>
              </a:rPr>
              <a:t>2</a:t>
            </a:r>
            <a:endParaRPr lang="uk-UA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204558" y="3705711"/>
            <a:ext cx="144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Times New Roman" pitchFamily="18" charset="0"/>
                <a:cs typeface="Times New Roman" pitchFamily="18" charset="0"/>
              </a:rPr>
              <a:t>3</a:t>
            </a:r>
            <a:endParaRPr lang="uk-UA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533934" y="3690380"/>
            <a:ext cx="144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Times New Roman" pitchFamily="18" charset="0"/>
                <a:cs typeface="Times New Roman" pitchFamily="18" charset="0"/>
              </a:rPr>
              <a:t>4</a:t>
            </a:r>
            <a:endParaRPr lang="uk-UA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49734" y="3705711"/>
            <a:ext cx="144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Times New Roman" pitchFamily="18" charset="0"/>
                <a:cs typeface="Times New Roman" pitchFamily="18" charset="0"/>
              </a:rPr>
              <a:t>5</a:t>
            </a:r>
            <a:endParaRPr lang="uk-UA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147123" y="3710117"/>
            <a:ext cx="144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Times New Roman" pitchFamily="18" charset="0"/>
                <a:cs typeface="Times New Roman" pitchFamily="18" charset="0"/>
              </a:rPr>
              <a:t>6</a:t>
            </a:r>
            <a:endParaRPr lang="uk-UA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503389" y="3709282"/>
            <a:ext cx="144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Times New Roman" pitchFamily="18" charset="0"/>
                <a:cs typeface="Times New Roman" pitchFamily="18" charset="0"/>
              </a:rPr>
              <a:t>7</a:t>
            </a:r>
            <a:endParaRPr lang="uk-UA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792936" y="3706692"/>
            <a:ext cx="144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Times New Roman" pitchFamily="18" charset="0"/>
                <a:cs typeface="Times New Roman" pitchFamily="18" charset="0"/>
              </a:rPr>
              <a:t>8</a:t>
            </a:r>
            <a:endParaRPr lang="uk-UA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972004" y="1183843"/>
            <a:ext cx="3865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Times New Roman" pitchFamily="18" charset="0"/>
                <a:cs typeface="Times New Roman" pitchFamily="18" charset="0"/>
              </a:rPr>
              <a:t>50</a:t>
            </a:r>
            <a:endParaRPr lang="uk-UA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563084" y="3710117"/>
            <a:ext cx="144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Times New Roman" pitchFamily="18" charset="0"/>
                <a:cs typeface="Times New Roman" pitchFamily="18" charset="0"/>
              </a:rPr>
              <a:t>1</a:t>
            </a:r>
            <a:endParaRPr lang="uk-UA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971067" y="1642011"/>
            <a:ext cx="3865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Times New Roman" pitchFamily="18" charset="0"/>
                <a:cs typeface="Times New Roman" pitchFamily="18" charset="0"/>
              </a:rPr>
              <a:t>40</a:t>
            </a:r>
            <a:endParaRPr lang="uk-UA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959678" y="2116093"/>
            <a:ext cx="3865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Times New Roman" pitchFamily="18" charset="0"/>
                <a:cs typeface="Times New Roman" pitchFamily="18" charset="0"/>
              </a:rPr>
              <a:t>30</a:t>
            </a:r>
            <a:endParaRPr lang="uk-UA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970288" y="2506107"/>
            <a:ext cx="3865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Times New Roman" pitchFamily="18" charset="0"/>
                <a:cs typeface="Times New Roman" pitchFamily="18" charset="0"/>
              </a:rPr>
              <a:t>20</a:t>
            </a:r>
            <a:endParaRPr lang="uk-UA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938380" y="3097793"/>
            <a:ext cx="3865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Times New Roman" pitchFamily="18" charset="0"/>
                <a:cs typeface="Times New Roman" pitchFamily="18" charset="0"/>
              </a:rPr>
              <a:t>10</a:t>
            </a:r>
            <a:endParaRPr lang="uk-UA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Блок-схема: узел 39"/>
          <p:cNvSpPr/>
          <p:nvPr/>
        </p:nvSpPr>
        <p:spPr>
          <a:xfrm>
            <a:off x="2626120" y="3076452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Блок-схема: узел 57"/>
          <p:cNvSpPr/>
          <p:nvPr/>
        </p:nvSpPr>
        <p:spPr>
          <a:xfrm>
            <a:off x="2972954" y="2542958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9" name="Блок-схема: узел 58"/>
          <p:cNvSpPr/>
          <p:nvPr/>
        </p:nvSpPr>
        <p:spPr>
          <a:xfrm>
            <a:off x="3267043" y="2229301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1" name="Блок-схема: узел 60"/>
          <p:cNvSpPr/>
          <p:nvPr/>
        </p:nvSpPr>
        <p:spPr>
          <a:xfrm>
            <a:off x="3909446" y="1800548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2" name="Блок-схема: узел 61"/>
          <p:cNvSpPr/>
          <p:nvPr/>
        </p:nvSpPr>
        <p:spPr>
          <a:xfrm>
            <a:off x="4229276" y="1710592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3" name="Блок-схема: узел 62"/>
          <p:cNvSpPr/>
          <p:nvPr/>
        </p:nvSpPr>
        <p:spPr>
          <a:xfrm>
            <a:off x="4572104" y="1722556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2640388" y="6157552"/>
            <a:ext cx="0" cy="923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2983793" y="6168199"/>
            <a:ext cx="0" cy="923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3284186" y="6170925"/>
            <a:ext cx="0" cy="923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3603845" y="6164125"/>
            <a:ext cx="0" cy="923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3926590" y="6170924"/>
            <a:ext cx="0" cy="923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4241610" y="6157195"/>
            <a:ext cx="0" cy="923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4575396" y="6157549"/>
            <a:ext cx="0" cy="923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4862498" y="6168200"/>
            <a:ext cx="0" cy="923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2882665" y="6210291"/>
            <a:ext cx="144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Times New Roman" pitchFamily="18" charset="0"/>
                <a:cs typeface="Times New Roman" pitchFamily="18" charset="0"/>
              </a:rPr>
              <a:t>2</a:t>
            </a:r>
            <a:endParaRPr lang="uk-UA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181698" y="6203718"/>
            <a:ext cx="144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Times New Roman" pitchFamily="18" charset="0"/>
                <a:cs typeface="Times New Roman" pitchFamily="18" charset="0"/>
              </a:rPr>
              <a:t>3</a:t>
            </a:r>
            <a:endParaRPr lang="uk-UA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511074" y="6188387"/>
            <a:ext cx="144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Times New Roman" pitchFamily="18" charset="0"/>
                <a:cs typeface="Times New Roman" pitchFamily="18" charset="0"/>
              </a:rPr>
              <a:t>4</a:t>
            </a:r>
            <a:endParaRPr lang="uk-UA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826874" y="6203718"/>
            <a:ext cx="144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Times New Roman" pitchFamily="18" charset="0"/>
                <a:cs typeface="Times New Roman" pitchFamily="18" charset="0"/>
              </a:rPr>
              <a:t>5</a:t>
            </a:r>
            <a:endParaRPr lang="uk-UA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124263" y="6208124"/>
            <a:ext cx="144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Times New Roman" pitchFamily="18" charset="0"/>
                <a:cs typeface="Times New Roman" pitchFamily="18" charset="0"/>
              </a:rPr>
              <a:t>6</a:t>
            </a:r>
            <a:endParaRPr lang="uk-UA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480529" y="6207289"/>
            <a:ext cx="144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Times New Roman" pitchFamily="18" charset="0"/>
                <a:cs typeface="Times New Roman" pitchFamily="18" charset="0"/>
              </a:rPr>
              <a:t>7</a:t>
            </a:r>
            <a:endParaRPr lang="uk-UA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770076" y="6204699"/>
            <a:ext cx="144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Times New Roman" pitchFamily="18" charset="0"/>
                <a:cs typeface="Times New Roman" pitchFamily="18" charset="0"/>
              </a:rPr>
              <a:t>8</a:t>
            </a:r>
            <a:endParaRPr lang="uk-UA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540224" y="6208124"/>
            <a:ext cx="144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Times New Roman" pitchFamily="18" charset="0"/>
                <a:cs typeface="Times New Roman" pitchFamily="18" charset="0"/>
              </a:rPr>
              <a:t>1</a:t>
            </a:r>
            <a:endParaRPr lang="uk-UA" sz="11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0" name="Прямая соединительная линия 79"/>
          <p:cNvCxnSpPr/>
          <p:nvPr/>
        </p:nvCxnSpPr>
        <p:spPr>
          <a:xfrm>
            <a:off x="2315208" y="5118967"/>
            <a:ext cx="76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2315416" y="5380577"/>
            <a:ext cx="76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2312799" y="5661248"/>
            <a:ext cx="76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2306059" y="5920324"/>
            <a:ext cx="76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2046119" y="4977589"/>
            <a:ext cx="193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Times New Roman" pitchFamily="18" charset="0"/>
                <a:cs typeface="Times New Roman" pitchFamily="18" charset="0"/>
              </a:rPr>
              <a:t>8</a:t>
            </a:r>
            <a:endParaRPr lang="uk-UA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060580" y="5249772"/>
            <a:ext cx="207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Times New Roman" pitchFamily="18" charset="0"/>
                <a:cs typeface="Times New Roman" pitchFamily="18" charset="0"/>
              </a:rPr>
              <a:t>6</a:t>
            </a:r>
            <a:endParaRPr lang="uk-UA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063282" y="5530443"/>
            <a:ext cx="179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Times New Roman" pitchFamily="18" charset="0"/>
                <a:cs typeface="Times New Roman" pitchFamily="18" charset="0"/>
              </a:rPr>
              <a:t>4</a:t>
            </a:r>
            <a:endParaRPr lang="uk-UA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063283" y="5792053"/>
            <a:ext cx="2203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Times New Roman" pitchFamily="18" charset="0"/>
                <a:cs typeface="Times New Roman" pitchFamily="18" charset="0"/>
              </a:rPr>
              <a:t>2</a:t>
            </a:r>
            <a:endParaRPr lang="uk-UA" sz="11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4" name="Прямая соединительная линия 113"/>
          <p:cNvCxnSpPr/>
          <p:nvPr/>
        </p:nvCxnSpPr>
        <p:spPr>
          <a:xfrm>
            <a:off x="2315416" y="4358375"/>
            <a:ext cx="76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>
            <a:off x="2321870" y="4603290"/>
            <a:ext cx="76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>
            <a:off x="2315416" y="4864900"/>
            <a:ext cx="76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2011787" y="4233913"/>
            <a:ext cx="3995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Times New Roman" pitchFamily="18" charset="0"/>
                <a:cs typeface="Times New Roman" pitchFamily="18" charset="0"/>
              </a:rPr>
              <a:t>14</a:t>
            </a:r>
            <a:endParaRPr lang="uk-UA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2005055" y="4495523"/>
            <a:ext cx="3728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Times New Roman" pitchFamily="18" charset="0"/>
                <a:cs typeface="Times New Roman" pitchFamily="18" charset="0"/>
              </a:rPr>
              <a:t>12</a:t>
            </a:r>
            <a:endParaRPr lang="uk-UA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1995303" y="4744160"/>
            <a:ext cx="343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Times New Roman" pitchFamily="18" charset="0"/>
                <a:cs typeface="Times New Roman" pitchFamily="18" charset="0"/>
              </a:rPr>
              <a:t>10</a:t>
            </a:r>
            <a:endParaRPr lang="uk-UA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Блок-схема: узел 120"/>
          <p:cNvSpPr/>
          <p:nvPr/>
        </p:nvSpPr>
        <p:spPr>
          <a:xfrm>
            <a:off x="2456800" y="4586147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2" name="Блок-схема: узел 121"/>
          <p:cNvSpPr/>
          <p:nvPr/>
        </p:nvSpPr>
        <p:spPr>
          <a:xfrm>
            <a:off x="2783633" y="4853472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3" name="Блок-схема: узел 122"/>
          <p:cNvSpPr/>
          <p:nvPr/>
        </p:nvSpPr>
        <p:spPr>
          <a:xfrm>
            <a:off x="3087634" y="5113254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5" name="Блок-схема: узел 124"/>
          <p:cNvSpPr/>
          <p:nvPr/>
        </p:nvSpPr>
        <p:spPr>
          <a:xfrm>
            <a:off x="3592608" y="1964954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6" name="Блок-схема: узел 125"/>
          <p:cNvSpPr/>
          <p:nvPr/>
        </p:nvSpPr>
        <p:spPr>
          <a:xfrm>
            <a:off x="3407249" y="5369178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7" name="Блок-схема: узел 126"/>
          <p:cNvSpPr/>
          <p:nvPr/>
        </p:nvSpPr>
        <p:spPr>
          <a:xfrm>
            <a:off x="3732398" y="5638389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8" name="Блок-схема: узел 127"/>
          <p:cNvSpPr/>
          <p:nvPr/>
        </p:nvSpPr>
        <p:spPr>
          <a:xfrm>
            <a:off x="4072061" y="5920325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9" name="Блок-схема: узел 128"/>
          <p:cNvSpPr/>
          <p:nvPr/>
        </p:nvSpPr>
        <p:spPr>
          <a:xfrm>
            <a:off x="4407852" y="6204700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кутник 1"/>
          <p:cNvSpPr/>
          <p:nvPr/>
        </p:nvSpPr>
        <p:spPr>
          <a:xfrm>
            <a:off x="5689398" y="3577819"/>
            <a:ext cx="615716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Закон зростаючої сукупної корисності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uk-UA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 нарощуванням споживання будь-якого блага загальна сума корисності зростає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uk-UA" sz="2400" b="1" i="1" dirty="0">
                <a:latin typeface="Bookman Old Style" panose="02050604050505020204" pitchFamily="18" charset="0"/>
              </a:rPr>
              <a:t>Раціональна поведінка споживача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 споживання блага лише до точки, де сукупна корисність максимальна, а гранична корисність стає рівною нулю.</a:t>
            </a:r>
          </a:p>
        </p:txBody>
      </p:sp>
      <p:cxnSp>
        <p:nvCxnSpPr>
          <p:cNvPr id="16" name="Пряма сполучна лінія 15"/>
          <p:cNvCxnSpPr/>
          <p:nvPr/>
        </p:nvCxnSpPr>
        <p:spPr>
          <a:xfrm flipV="1">
            <a:off x="2655285" y="3121191"/>
            <a:ext cx="0" cy="587021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 сполучна лінія 93"/>
          <p:cNvCxnSpPr/>
          <p:nvPr/>
        </p:nvCxnSpPr>
        <p:spPr>
          <a:xfrm flipV="1">
            <a:off x="3000090" y="2563406"/>
            <a:ext cx="0" cy="11520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сполучна лінія 94"/>
          <p:cNvCxnSpPr/>
          <p:nvPr/>
        </p:nvCxnSpPr>
        <p:spPr>
          <a:xfrm flipV="1">
            <a:off x="3300318" y="2248700"/>
            <a:ext cx="0" cy="14760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 сполучна лінія 95"/>
          <p:cNvCxnSpPr/>
          <p:nvPr/>
        </p:nvCxnSpPr>
        <p:spPr>
          <a:xfrm flipV="1">
            <a:off x="3618834" y="1988477"/>
            <a:ext cx="0" cy="17280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сполучна лінія 96"/>
          <p:cNvCxnSpPr/>
          <p:nvPr/>
        </p:nvCxnSpPr>
        <p:spPr>
          <a:xfrm flipV="1">
            <a:off x="3941541" y="1839887"/>
            <a:ext cx="0" cy="18720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 сполучна лінія 97"/>
          <p:cNvCxnSpPr/>
          <p:nvPr/>
        </p:nvCxnSpPr>
        <p:spPr>
          <a:xfrm flipV="1">
            <a:off x="4258498" y="1736255"/>
            <a:ext cx="0" cy="19800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 сполучна лінія 98"/>
          <p:cNvCxnSpPr/>
          <p:nvPr/>
        </p:nvCxnSpPr>
        <p:spPr>
          <a:xfrm flipV="1">
            <a:off x="4591908" y="1738541"/>
            <a:ext cx="0" cy="19800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 сполучна лінія 99"/>
          <p:cNvCxnSpPr/>
          <p:nvPr/>
        </p:nvCxnSpPr>
        <p:spPr>
          <a:xfrm flipV="1">
            <a:off x="4872324" y="1858175"/>
            <a:ext cx="0" cy="18360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 сполучна лінія 100"/>
          <p:cNvCxnSpPr/>
          <p:nvPr/>
        </p:nvCxnSpPr>
        <p:spPr>
          <a:xfrm flipH="1">
            <a:off x="2361930" y="3099312"/>
            <a:ext cx="288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 сполучна лінія 102"/>
          <p:cNvCxnSpPr/>
          <p:nvPr/>
        </p:nvCxnSpPr>
        <p:spPr>
          <a:xfrm flipH="1">
            <a:off x="2353308" y="2558292"/>
            <a:ext cx="648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 сполучна лінія 103"/>
          <p:cNvCxnSpPr/>
          <p:nvPr/>
        </p:nvCxnSpPr>
        <p:spPr>
          <a:xfrm flipH="1">
            <a:off x="2360240" y="2242636"/>
            <a:ext cx="936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 сполучна лінія 104"/>
          <p:cNvCxnSpPr/>
          <p:nvPr/>
        </p:nvCxnSpPr>
        <p:spPr>
          <a:xfrm flipH="1">
            <a:off x="2371046" y="1986359"/>
            <a:ext cx="1224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 сполучна лінія 105"/>
          <p:cNvCxnSpPr/>
          <p:nvPr/>
        </p:nvCxnSpPr>
        <p:spPr>
          <a:xfrm flipH="1">
            <a:off x="2349558" y="1813326"/>
            <a:ext cx="1584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 сполучна лінія 106"/>
          <p:cNvCxnSpPr/>
          <p:nvPr/>
        </p:nvCxnSpPr>
        <p:spPr>
          <a:xfrm flipH="1">
            <a:off x="2368425" y="1730306"/>
            <a:ext cx="1872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 сполучна лінія 107"/>
          <p:cNvCxnSpPr/>
          <p:nvPr/>
        </p:nvCxnSpPr>
        <p:spPr>
          <a:xfrm flipH="1">
            <a:off x="2368425" y="1730306"/>
            <a:ext cx="2232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 сполучна лінія 108"/>
          <p:cNvCxnSpPr/>
          <p:nvPr/>
        </p:nvCxnSpPr>
        <p:spPr>
          <a:xfrm flipH="1" flipV="1">
            <a:off x="2629377" y="4603290"/>
            <a:ext cx="0" cy="161687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Пряма сполучна лінія 110"/>
          <p:cNvCxnSpPr/>
          <p:nvPr/>
        </p:nvCxnSpPr>
        <p:spPr>
          <a:xfrm flipH="1">
            <a:off x="2343282" y="4605195"/>
            <a:ext cx="288000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Пряма сполучна лінія 111"/>
          <p:cNvCxnSpPr/>
          <p:nvPr/>
        </p:nvCxnSpPr>
        <p:spPr>
          <a:xfrm flipH="1">
            <a:off x="2633187" y="4875845"/>
            <a:ext cx="3420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 сполучна лінія 112"/>
          <p:cNvCxnSpPr/>
          <p:nvPr/>
        </p:nvCxnSpPr>
        <p:spPr>
          <a:xfrm flipH="1" flipV="1">
            <a:off x="2972954" y="4874965"/>
            <a:ext cx="0" cy="13320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Пряма сполучна лінія 116"/>
          <p:cNvCxnSpPr/>
          <p:nvPr/>
        </p:nvCxnSpPr>
        <p:spPr>
          <a:xfrm flipH="1">
            <a:off x="2975913" y="5125632"/>
            <a:ext cx="3060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 сполучна лінія 123"/>
          <p:cNvCxnSpPr/>
          <p:nvPr/>
        </p:nvCxnSpPr>
        <p:spPr>
          <a:xfrm flipH="1" flipV="1">
            <a:off x="3272039" y="5126425"/>
            <a:ext cx="0" cy="10800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 сполучна лінія 129"/>
          <p:cNvCxnSpPr/>
          <p:nvPr/>
        </p:nvCxnSpPr>
        <p:spPr>
          <a:xfrm flipH="1">
            <a:off x="3282908" y="5380577"/>
            <a:ext cx="3060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 сполучна лінія 130"/>
          <p:cNvCxnSpPr/>
          <p:nvPr/>
        </p:nvCxnSpPr>
        <p:spPr>
          <a:xfrm flipH="1" flipV="1">
            <a:off x="3592607" y="5383423"/>
            <a:ext cx="0" cy="8280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 сполучна лінія 131"/>
          <p:cNvCxnSpPr/>
          <p:nvPr/>
        </p:nvCxnSpPr>
        <p:spPr>
          <a:xfrm flipH="1">
            <a:off x="3592882" y="5663153"/>
            <a:ext cx="3060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 сполучна лінія 132"/>
          <p:cNvCxnSpPr/>
          <p:nvPr/>
        </p:nvCxnSpPr>
        <p:spPr>
          <a:xfrm flipH="1" flipV="1">
            <a:off x="3916027" y="5661248"/>
            <a:ext cx="0" cy="5400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 сполучна лінія 133"/>
          <p:cNvCxnSpPr/>
          <p:nvPr/>
        </p:nvCxnSpPr>
        <p:spPr>
          <a:xfrm flipH="1">
            <a:off x="3923276" y="5928931"/>
            <a:ext cx="3060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 сполучна лінія 134"/>
          <p:cNvCxnSpPr/>
          <p:nvPr/>
        </p:nvCxnSpPr>
        <p:spPr>
          <a:xfrm flipH="1" flipV="1">
            <a:off x="4228623" y="5928931"/>
            <a:ext cx="0" cy="2520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 сполучна лінія 135"/>
          <p:cNvCxnSpPr/>
          <p:nvPr/>
        </p:nvCxnSpPr>
        <p:spPr>
          <a:xfrm flipH="1" flipV="1">
            <a:off x="4565912" y="6215096"/>
            <a:ext cx="0" cy="2520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 сполучна лінія 136"/>
          <p:cNvCxnSpPr/>
          <p:nvPr/>
        </p:nvCxnSpPr>
        <p:spPr>
          <a:xfrm flipH="1" flipV="1">
            <a:off x="4853514" y="6215096"/>
            <a:ext cx="0" cy="2520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 сполучна лінія 137"/>
          <p:cNvCxnSpPr/>
          <p:nvPr/>
        </p:nvCxnSpPr>
        <p:spPr>
          <a:xfrm flipH="1">
            <a:off x="4570134" y="6471901"/>
            <a:ext cx="288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269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500"/>
                            </p:stCondLst>
                            <p:childTnLst>
                              <p:par>
                                <p:cTn id="3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1000"/>
                            </p:stCondLst>
                            <p:childTnLst>
                              <p:par>
                                <p:cTn id="3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500"/>
                            </p:stCondLst>
                            <p:childTnLst>
                              <p:par>
                                <p:cTn id="3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2000"/>
                            </p:stCondLst>
                            <p:childTnLst>
                              <p:par>
                                <p:cTn id="3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500"/>
                            </p:stCondLst>
                            <p:childTnLst>
                              <p:par>
                                <p:cTn id="3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1000"/>
                            </p:stCondLst>
                            <p:childTnLst>
                              <p:par>
                                <p:cTn id="3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1500"/>
                            </p:stCondLst>
                            <p:childTnLst>
                              <p:par>
                                <p:cTn id="3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2000"/>
                            </p:stCondLst>
                            <p:childTnLst>
                              <p:par>
                                <p:cTn id="3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500"/>
                            </p:stCondLst>
                            <p:childTnLst>
                              <p:par>
                                <p:cTn id="4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1000"/>
                            </p:stCondLst>
                            <p:childTnLst>
                              <p:par>
                                <p:cTn id="4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1500"/>
                            </p:stCondLst>
                            <p:childTnLst>
                              <p:par>
                                <p:cTn id="4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2000"/>
                            </p:stCondLst>
                            <p:childTnLst>
                              <p:par>
                                <p:cTn id="4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4" fill="hold">
                      <p:stCondLst>
                        <p:cond delay="indefinite"/>
                      </p:stCondLst>
                      <p:childTnLst>
                        <p:par>
                          <p:cTn id="425" fill="hold">
                            <p:stCondLst>
                              <p:cond delay="0"/>
                            </p:stCondLst>
                            <p:childTnLst>
                              <p:par>
                                <p:cTn id="4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500"/>
                            </p:stCondLst>
                            <p:childTnLst>
                              <p:par>
                                <p:cTn id="4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1000"/>
                            </p:stCondLst>
                            <p:childTnLst>
                              <p:par>
                                <p:cTn id="4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7" fill="hold">
                      <p:stCondLst>
                        <p:cond delay="indefinite"/>
                      </p:stCondLst>
                      <p:childTnLst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4" fill="hold">
                      <p:stCondLst>
                        <p:cond delay="indefinite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500"/>
                            </p:stCondLst>
                            <p:childTnLst>
                              <p:par>
                                <p:cTn id="4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1500"/>
                            </p:stCondLst>
                            <p:childTnLst>
                              <p:par>
                                <p:cTn id="4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2000"/>
                            </p:stCondLst>
                            <p:childTnLst>
                              <p:par>
                                <p:cTn id="4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7" fill="hold">
                      <p:stCondLst>
                        <p:cond delay="indefinite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4" fill="hold">
                      <p:stCondLst>
                        <p:cond delay="indefinite"/>
                      </p:stCondLst>
                      <p:childTnLst>
                        <p:par>
                          <p:cTn id="485" fill="hold">
                            <p:stCondLst>
                              <p:cond delay="0"/>
                            </p:stCondLst>
                            <p:childTnLst>
                              <p:par>
                                <p:cTn id="4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500"/>
                            </p:stCondLst>
                            <p:childTnLst>
                              <p:par>
                                <p:cTn id="4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1000"/>
                            </p:stCondLst>
                            <p:childTnLst>
                              <p:par>
                                <p:cTn id="4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2000"/>
                            </p:stCondLst>
                            <p:childTnLst>
                              <p:par>
                                <p:cTn id="5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7" fill="hold">
                      <p:stCondLst>
                        <p:cond delay="indefinite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4" fill="hold">
                      <p:stCondLst>
                        <p:cond delay="indefinite"/>
                      </p:stCondLst>
                      <p:childTnLst>
                        <p:par>
                          <p:cTn id="515" fill="hold">
                            <p:stCondLst>
                              <p:cond delay="0"/>
                            </p:stCondLst>
                            <p:childTnLst>
                              <p:par>
                                <p:cTn id="5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500"/>
                            </p:stCondLst>
                            <p:childTnLst>
                              <p:par>
                                <p:cTn id="5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000"/>
                            </p:stCondLst>
                            <p:childTnLst>
                              <p:par>
                                <p:cTn id="5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4" fill="hold">
                            <p:stCondLst>
                              <p:cond delay="1500"/>
                            </p:stCondLst>
                            <p:childTnLst>
                              <p:par>
                                <p:cTn id="5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2000"/>
                            </p:stCondLst>
                            <p:childTnLst>
                              <p:par>
                                <p:cTn id="5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2500"/>
                            </p:stCondLst>
                            <p:childTnLst>
                              <p:par>
                                <p:cTn id="5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6" fill="hold">
                      <p:stCondLst>
                        <p:cond delay="indefinite"/>
                      </p:stCondLst>
                      <p:childTnLst>
                        <p:par>
                          <p:cTn id="547" fill="hold">
                            <p:stCondLst>
                              <p:cond delay="0"/>
                            </p:stCondLst>
                            <p:childTnLst>
                              <p:par>
                                <p:cTn id="5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0" dur="2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1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3" dur="2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2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6" fill="hold">
                      <p:stCondLst>
                        <p:cond delay="indefinite"/>
                      </p:stCondLst>
                      <p:childTnLst>
                        <p:par>
                          <p:cTn id="577" fill="hold">
                            <p:stCondLst>
                              <p:cond delay="0"/>
                            </p:stCondLst>
                            <p:childTnLst>
                              <p:par>
                                <p:cTn id="5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1" fill="hold">
                      <p:stCondLst>
                        <p:cond delay="indefinite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7" fill="hold">
                      <p:stCondLst>
                        <p:cond delay="indefinite"/>
                      </p:stCondLst>
                      <p:childTnLst>
                        <p:par>
                          <p:cTn id="588" fill="hold">
                            <p:stCondLst>
                              <p:cond delay="0"/>
                            </p:stCondLst>
                            <p:childTnLst>
                              <p:par>
                                <p:cTn id="5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2" grpId="0"/>
      <p:bldP spid="13" grpId="0"/>
      <p:bldP spid="14" grpId="0" animBg="1"/>
      <p:bldP spid="15" grpId="0" animBg="1"/>
      <p:bldP spid="23" grpId="0"/>
      <p:bldP spid="19" grpId="0"/>
      <p:bldP spid="24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51" grpId="0"/>
      <p:bldP spid="52" grpId="0"/>
      <p:bldP spid="53" grpId="0"/>
      <p:bldP spid="54" grpId="0"/>
      <p:bldP spid="55" grpId="0"/>
      <p:bldP spid="56" grpId="0"/>
      <p:bldP spid="40" grpId="0" animBg="1"/>
      <p:bldP spid="58" grpId="0" animBg="1"/>
      <p:bldP spid="59" grpId="0" animBg="1"/>
      <p:bldP spid="61" grpId="0" animBg="1"/>
      <p:bldP spid="62" grpId="0" animBg="1"/>
      <p:bldP spid="63" grpId="0" animBg="1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4" grpId="0"/>
      <p:bldP spid="85" grpId="0"/>
      <p:bldP spid="86" grpId="0"/>
      <p:bldP spid="87" grpId="0"/>
      <p:bldP spid="118" grpId="0"/>
      <p:bldP spid="119" grpId="0"/>
      <p:bldP spid="120" grpId="0"/>
      <p:bldP spid="121" grpId="0" animBg="1"/>
      <p:bldP spid="122" grpId="0" animBg="1"/>
      <p:bldP spid="123" grpId="0" animBg="1"/>
      <p:bldP spid="125" grpId="0" animBg="1"/>
      <p:bldP spid="126" grpId="0" animBg="1"/>
      <p:bldP spid="127" grpId="0" animBg="1"/>
      <p:bldP spid="128" grpId="0" animBg="1"/>
      <p:bldP spid="1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7230140" cy="1485900"/>
          </a:xfrm>
        </p:spPr>
        <p:txBody>
          <a:bodyPr/>
          <a:lstStyle/>
          <a:p>
            <a:r>
              <a:rPr lang="uk-UA" b="1" i="1" dirty="0"/>
              <a:t>Герман </a:t>
            </a:r>
            <a:r>
              <a:rPr lang="uk-UA" b="1" i="1" dirty="0" err="1"/>
              <a:t>Гайнріх</a:t>
            </a:r>
            <a:r>
              <a:rPr lang="uk-UA" b="1" i="1" dirty="0"/>
              <a:t> </a:t>
            </a:r>
            <a:r>
              <a:rPr lang="uk-UA" b="1" i="1" dirty="0" err="1"/>
              <a:t>Госсен</a:t>
            </a:r>
            <a:br>
              <a:rPr lang="uk-UA" dirty="0"/>
            </a:br>
            <a:r>
              <a:rPr lang="de-DE" b="1" i="1" dirty="0"/>
              <a:t>Hermann Heinrich Gossen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54912" y="2286000"/>
            <a:ext cx="8629723" cy="41041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b="1" i="1" dirty="0"/>
              <a:t>Перший закон </a:t>
            </a:r>
            <a:r>
              <a:rPr lang="uk-UA" sz="2800" b="1" i="1" dirty="0" err="1"/>
              <a:t>Госсена</a:t>
            </a:r>
            <a:r>
              <a:rPr lang="uk-UA" sz="2800" dirty="0"/>
              <a:t> одержав назву </a:t>
            </a:r>
            <a:r>
              <a:rPr lang="uk-UA" sz="2800" b="1" i="1" dirty="0"/>
              <a:t>закону спадної граничної корисності:</a:t>
            </a:r>
          </a:p>
          <a:p>
            <a:r>
              <a:rPr lang="uk-UA" sz="3200" b="1" i="1" dirty="0"/>
              <a:t>величина задоволення від споживання кожної додаткової одиниці благ даного виду зменшується, доки не досягне нуля у точці повного насичення потреби</a:t>
            </a:r>
            <a:r>
              <a:rPr lang="uk-UA" sz="3200" dirty="0"/>
              <a:t>. </a:t>
            </a:r>
          </a:p>
        </p:txBody>
      </p:sp>
      <p:pic>
        <p:nvPicPr>
          <p:cNvPr id="3074" name="Picture 2" descr="Ð ÐµÐ·ÑÐ»ÑÑÐ°Ñ Ð¿Ð¾ÑÑÐºÑ Ð·Ð¾Ð±ÑÐ°Ð¶ÐµÐ½Ñ Ð·Ð° Ð·Ð°Ð¿Ð¸ÑÐ¾Ð¼ &quot;Ð³Ð¾ÑÑÐµÐ½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635" y="252412"/>
            <a:ext cx="2543175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88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E693B0-A2AD-88D5-43E4-2B1989FAB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156" y="769389"/>
            <a:ext cx="9769687" cy="531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51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81760"/>
            <a:ext cx="9601200" cy="1485900"/>
          </a:xfrm>
        </p:spPr>
        <p:txBody>
          <a:bodyPr/>
          <a:lstStyle/>
          <a:p>
            <a:r>
              <a:rPr lang="uk-UA" b="1" i="1" dirty="0" err="1"/>
              <a:t>Кардиналістська</a:t>
            </a:r>
            <a:r>
              <a:rPr lang="uk-UA" b="1" i="1" dirty="0"/>
              <a:t> версія</a:t>
            </a:r>
            <a:r>
              <a:rPr lang="uk-UA" dirty="0"/>
              <a:t>  поведінки споживача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00277" y="1390918"/>
            <a:ext cx="11153554" cy="5328859"/>
          </a:xfrm>
        </p:spPr>
        <p:txBody>
          <a:bodyPr>
            <a:normAutofit fontScale="85000" lnSpcReduction="10000"/>
          </a:bodyPr>
          <a:lstStyle/>
          <a:p>
            <a:r>
              <a:rPr lang="uk-UA" dirty="0"/>
              <a:t>споживач, здатний кількісно визначати корисність, з’являється на ринку з набором вже відомих йому оцінок граничних </a:t>
            </a:r>
            <a:r>
              <a:rPr lang="uk-UA" dirty="0" err="1"/>
              <a:t>корисностей</a:t>
            </a:r>
            <a:r>
              <a:rPr lang="uk-UA" dirty="0"/>
              <a:t> благ.</a:t>
            </a:r>
            <a:endParaRPr lang="en-US" dirty="0"/>
          </a:p>
          <a:p>
            <a:r>
              <a:rPr lang="uk-UA" dirty="0"/>
              <a:t>Переваги:</a:t>
            </a:r>
          </a:p>
          <a:p>
            <a:pPr lvl="1"/>
            <a:r>
              <a:rPr lang="uk-UA" dirty="0"/>
              <a:t>значно спрощує розуміння психології споживача, мотивації його поведінки;</a:t>
            </a:r>
          </a:p>
          <a:p>
            <a:pPr lvl="1"/>
            <a:r>
              <a:rPr lang="uk-UA" dirty="0"/>
              <a:t>її можна застосовувати до аналізу споживчого вибору серед набору благ – двох, трьох і більшої кількості товарів.</a:t>
            </a:r>
          </a:p>
          <a:p>
            <a:r>
              <a:rPr lang="uk-UA" b="1" i="1" dirty="0"/>
              <a:t>Набір товарів</a:t>
            </a:r>
            <a:r>
              <a:rPr lang="uk-UA" dirty="0"/>
              <a:t>, який купує спо­живач, називається </a:t>
            </a:r>
            <a:r>
              <a:rPr lang="uk-UA" b="1" i="1" u="sng" dirty="0"/>
              <a:t>ринковим споживчим кошиком</a:t>
            </a:r>
            <a:r>
              <a:rPr lang="uk-UA" dirty="0"/>
              <a:t>. </a:t>
            </a:r>
          </a:p>
          <a:p>
            <a:r>
              <a:rPr lang="uk-UA" b="1" i="1" u="sng" dirty="0"/>
              <a:t>Сукупна корисність ринко­вого кошика</a:t>
            </a:r>
            <a:r>
              <a:rPr lang="uk-UA" u="sng" dirty="0"/>
              <a:t> </a:t>
            </a:r>
            <a:r>
              <a:rPr lang="uk-UA" dirty="0"/>
              <a:t>утворюється додаванням значень граничної корисності кожної одиниці товарів. </a:t>
            </a:r>
          </a:p>
          <a:p>
            <a:r>
              <a:rPr lang="uk-UA" b="1" i="1" dirty="0"/>
              <a:t>Функція сукупної корисності визначається присвоєнням чис­лового показника кожному споживчому кошику</a:t>
            </a:r>
            <a:r>
              <a:rPr lang="uk-UA" dirty="0"/>
              <a:t>. </a:t>
            </a:r>
          </a:p>
          <a:p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діє</a:t>
            </a:r>
            <a:r>
              <a:rPr lang="ru-RU" dirty="0"/>
              <a:t> </a:t>
            </a:r>
            <a:r>
              <a:rPr lang="ru-RU" dirty="0" err="1"/>
              <a:t>припущення</a:t>
            </a:r>
            <a:r>
              <a:rPr lang="ru-RU" dirty="0"/>
              <a:t> у </a:t>
            </a:r>
            <a:r>
              <a:rPr lang="ru-RU" dirty="0" err="1"/>
              <a:t>здатності</a:t>
            </a:r>
            <a:r>
              <a:rPr lang="ru-RU" dirty="0"/>
              <a:t> </a:t>
            </a:r>
            <a:r>
              <a:rPr lang="ru-RU" dirty="0" err="1"/>
              <a:t>споживача</a:t>
            </a:r>
            <a:r>
              <a:rPr lang="ru-RU" dirty="0"/>
              <a:t> </a:t>
            </a:r>
            <a:r>
              <a:rPr lang="ru-RU" dirty="0" err="1"/>
              <a:t>порівнювати</a:t>
            </a:r>
            <a:r>
              <a:rPr lang="ru-RU" dirty="0"/>
              <a:t> </a:t>
            </a:r>
            <a:r>
              <a:rPr lang="uk-UA" dirty="0">
                <a:solidFill>
                  <a:schemeClr val="tx1"/>
                </a:solidFill>
              </a:rPr>
              <a:t>споживчі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uk-UA" dirty="0">
                <a:solidFill>
                  <a:schemeClr val="tx1"/>
                </a:solidFill>
              </a:rPr>
              <a:t>набори</a:t>
            </a:r>
            <a:r>
              <a:rPr lang="ru-RU" dirty="0"/>
              <a:t>. </a:t>
            </a:r>
          </a:p>
          <a:p>
            <a:r>
              <a:rPr lang="ru-RU" b="1" i="1" dirty="0" err="1"/>
              <a:t>Функція</a:t>
            </a:r>
            <a:r>
              <a:rPr lang="ru-RU" b="1" i="1" dirty="0"/>
              <a:t> </a:t>
            </a:r>
            <a:r>
              <a:rPr lang="ru-RU" b="1" i="1" dirty="0" err="1"/>
              <a:t>корисності</a:t>
            </a:r>
            <a:r>
              <a:rPr lang="ru-RU" dirty="0"/>
              <a:t> </a:t>
            </a:r>
            <a:r>
              <a:rPr lang="ru-RU" dirty="0" err="1"/>
              <a:t>присвоює</a:t>
            </a:r>
            <a:r>
              <a:rPr lang="ru-RU" dirty="0"/>
              <a:t> наборам числа у </a:t>
            </a:r>
            <a:r>
              <a:rPr lang="ru-RU" dirty="0" err="1"/>
              <a:t>такий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кращим</a:t>
            </a:r>
            <a:r>
              <a:rPr lang="ru-RU" dirty="0"/>
              <a:t> наборам </a:t>
            </a:r>
            <a:r>
              <a:rPr lang="ru-RU" dirty="0" err="1"/>
              <a:t>присвоюється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число, а наборам,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перебувають</a:t>
            </a:r>
            <a:r>
              <a:rPr lang="ru-RU" dirty="0"/>
              <a:t> у </a:t>
            </a:r>
            <a:r>
              <a:rPr lang="ru-RU" dirty="0" err="1"/>
              <a:t>відношенні</a:t>
            </a:r>
            <a:r>
              <a:rPr lang="ru-RU" dirty="0"/>
              <a:t> </a:t>
            </a:r>
            <a:r>
              <a:rPr lang="ru-RU" dirty="0" err="1"/>
              <a:t>байдужості</a:t>
            </a:r>
            <a:r>
              <a:rPr lang="ru-RU" dirty="0"/>
              <a:t> — те </a:t>
            </a:r>
            <a:r>
              <a:rPr lang="ru-RU" dirty="0" err="1"/>
              <a:t>саме</a:t>
            </a:r>
            <a:r>
              <a:rPr lang="ru-RU" dirty="0"/>
              <a:t> число.</a:t>
            </a:r>
            <a:endParaRPr lang="uk-UA" dirty="0"/>
          </a:p>
          <a:p>
            <a:r>
              <a:rPr lang="uk-UA" dirty="0"/>
              <a:t>Раціональний спо­живач </a:t>
            </a:r>
            <a:r>
              <a:rPr lang="uk-UA" b="1" i="1" dirty="0"/>
              <a:t>кількісно </a:t>
            </a:r>
            <a:r>
              <a:rPr lang="uk-UA" b="1" i="1" dirty="0" err="1"/>
              <a:t>ранжирує</a:t>
            </a:r>
            <a:r>
              <a:rPr lang="uk-UA" b="1" i="1" dirty="0"/>
              <a:t> </a:t>
            </a:r>
            <a:r>
              <a:rPr lang="uk-UA" dirty="0"/>
              <a:t>споживчі кошики і вибирає кошик з найбільшою сумою </a:t>
            </a:r>
            <a:r>
              <a:rPr lang="uk-UA" dirty="0" err="1"/>
              <a:t>ютилів</a:t>
            </a:r>
            <a:r>
              <a:rPr lang="uk-UA" dirty="0"/>
              <a:t>.</a:t>
            </a:r>
          </a:p>
          <a:p>
            <a:r>
              <a:rPr lang="uk-UA" dirty="0"/>
              <a:t>Вибравши споживчий кошик певного рівня корисності, споживач може </a:t>
            </a:r>
            <a:r>
              <a:rPr lang="uk-UA" b="1" i="1" dirty="0"/>
              <a:t>змінювати структуру набору товарів</a:t>
            </a:r>
            <a:r>
              <a:rPr lang="uk-UA" dirty="0"/>
              <a:t> у ньому </a:t>
            </a:r>
            <a:r>
              <a:rPr lang="uk-UA" b="1" i="1" dirty="0"/>
              <a:t>без зміни рівня сукупної корисності</a:t>
            </a:r>
            <a:r>
              <a:rPr lang="uk-UA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72204293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TM10001105[[fn=Обтинання]]</Template>
  <TotalTime>4002</TotalTime>
  <Words>2989</Words>
  <Application>Microsoft Office PowerPoint</Application>
  <PresentationFormat>Широкий екран</PresentationFormat>
  <Paragraphs>510</Paragraphs>
  <Slides>34</Slides>
  <Notes>1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34</vt:i4>
      </vt:variant>
    </vt:vector>
  </HeadingPairs>
  <TitlesOfParts>
    <vt:vector size="44" baseType="lpstr">
      <vt:lpstr>Arial Black</vt:lpstr>
      <vt:lpstr>Bookman Old Style</vt:lpstr>
      <vt:lpstr>Calibri</vt:lpstr>
      <vt:lpstr>Cambria Math</vt:lpstr>
      <vt:lpstr>Courier New</vt:lpstr>
      <vt:lpstr>Franklin Gothic Book</vt:lpstr>
      <vt:lpstr>Times New Roman</vt:lpstr>
      <vt:lpstr>Wingdings</vt:lpstr>
      <vt:lpstr>Crop</vt:lpstr>
      <vt:lpstr>Equation.3</vt:lpstr>
      <vt:lpstr>ТЕОРІЇ ПОВЕДІНКИ СПОЖИВАЧА. МЕТА СПОЖИВАЧА. Обмеження споживача та споживчий вибір</vt:lpstr>
      <vt:lpstr>Модель поведінки споживача</vt:lpstr>
      <vt:lpstr>1. Мета споживача (кардиналістська модель та ординалістський підхід).</vt:lpstr>
      <vt:lpstr>Друга половина XIX ст.</vt:lpstr>
      <vt:lpstr>Кардиналістська модель поведінки споживача</vt:lpstr>
      <vt:lpstr>Презентація PowerPoint</vt:lpstr>
      <vt:lpstr>Герман Гайнріх Госсен Hermann Heinrich Gossen</vt:lpstr>
      <vt:lpstr>Презентація PowerPoint</vt:lpstr>
      <vt:lpstr>Кардиналістська версія  поведінки споживача</vt:lpstr>
      <vt:lpstr>Припустимо,</vt:lpstr>
      <vt:lpstr>Крива ізокорисності є опуклою до початку координат функцією з від’ємним нахилом.</vt:lpstr>
      <vt:lpstr>Гранична норма заміни </vt:lpstr>
      <vt:lpstr>Реальна дійсність споживача</vt:lpstr>
      <vt:lpstr>Ординалістський підхід </vt:lpstr>
      <vt:lpstr>В основі ординалістського підходу лежать наступні припущення (аксіоми упо­добань):</vt:lpstr>
      <vt:lpstr>Модель бажаного</vt:lpstr>
      <vt:lpstr>Крива байдужості </vt:lpstr>
      <vt:lpstr>Карта байдужості </vt:lpstr>
      <vt:lpstr>Властивості кривих байдужості</vt:lpstr>
      <vt:lpstr>2. Бюджетне обмеження споживача </vt:lpstr>
      <vt:lpstr>Презентація PowerPoint</vt:lpstr>
      <vt:lpstr>Презентація PowerPoint</vt:lpstr>
      <vt:lpstr>Презентація PowerPoint</vt:lpstr>
      <vt:lpstr>Властивості бюджетної лінії </vt:lpstr>
      <vt:lpstr>Розширене бюджетне обмеження</vt:lpstr>
      <vt:lpstr>Презентація PowerPoint</vt:lpstr>
      <vt:lpstr>3. Оптимізація вибору споживача на основі кардиналістської теорії та ординалістського підходу.</vt:lpstr>
      <vt:lpstr>Презентація PowerPoint</vt:lpstr>
      <vt:lpstr>Презентація PowerPoint</vt:lpstr>
      <vt:lpstr>Правило максимізації корисності</vt:lpstr>
      <vt:lpstr>Рівновагу споживача описує другий закон Госсена:</vt:lpstr>
      <vt:lpstr>Оптимізація вибору споживача на основі ординалістського підходу</vt:lpstr>
      <vt:lpstr>Презентація PowerPoint</vt:lpstr>
      <vt:lpstr>Презентація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ТЕОРІЇ ПОВЕДІНКИ СПОЖИВАЧА. МЕТА СПОЖИВАЧА. Обмеження споживача та споживчий вибір</dc:title>
  <dc:creator>Дмитро Нікитенко</dc:creator>
  <cp:lastModifiedBy>Дмитро Нікитенко</cp:lastModifiedBy>
  <cp:revision>164</cp:revision>
  <dcterms:created xsi:type="dcterms:W3CDTF">2019-09-15T10:41:52Z</dcterms:created>
  <dcterms:modified xsi:type="dcterms:W3CDTF">2024-01-28T18:45:25Z</dcterms:modified>
</cp:coreProperties>
</file>