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Lst>
  <p:sldSz cx="9144000" cy="6858000" type="screen4x3"/>
  <p:notesSz cx="9144000" cy="6858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744"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0E1C07C2-9EA3-4968-8C39-F102154F71BF}" type="datetimeFigureOut">
              <a:rPr lang="en-US"/>
              <a:pPr>
                <a:defRPr/>
              </a:pPr>
              <a:t>11/27/2022</a:t>
            </a:fld>
            <a:endParaRPr lang="en-US"/>
          </a:p>
        </p:txBody>
      </p:sp>
      <p:sp>
        <p:nvSpPr>
          <p:cNvPr id="6" name="Holder 6"/>
          <p:cNvSpPr>
            <a:spLocks noGrp="1"/>
          </p:cNvSpPr>
          <p:nvPr>
            <p:ph type="sldNum" sz="quarter" idx="12"/>
          </p:nvPr>
        </p:nvSpPr>
        <p:spPr/>
        <p:txBody>
          <a:bodyPr/>
          <a:lstStyle>
            <a:lvl1pPr>
              <a:defRPr/>
            </a:lvl1pPr>
          </a:lstStyle>
          <a:p>
            <a:pPr>
              <a:defRPr/>
            </a:pPr>
            <a:fld id="{39DB37C4-7D65-4F93-8A13-CB1FE2FB7FF8}"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800" b="1" i="0">
                <a:solidFill>
                  <a:srgbClr val="000099"/>
                </a:solidFill>
                <a:latin typeface="Times New Roman"/>
                <a:cs typeface="Times New Roman"/>
              </a:defRPr>
            </a:lvl1pPr>
          </a:lstStyle>
          <a:p>
            <a:endParaRPr/>
          </a:p>
        </p:txBody>
      </p:sp>
      <p:sp>
        <p:nvSpPr>
          <p:cNvPr id="3" name="Holder 3"/>
          <p:cNvSpPr>
            <a:spLocks noGrp="1"/>
          </p:cNvSpPr>
          <p:nvPr>
            <p:ph type="body" idx="1"/>
          </p:nvPr>
        </p:nvSpPr>
        <p:spPr/>
        <p:txBody>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F53CB65F-C521-4F8D-8A4B-E9768DAA3919}" type="datetimeFigureOut">
              <a:rPr lang="en-US"/>
              <a:pPr>
                <a:defRPr/>
              </a:pPr>
              <a:t>11/27/2022</a:t>
            </a:fld>
            <a:endParaRPr lang="en-US"/>
          </a:p>
        </p:txBody>
      </p:sp>
      <p:sp>
        <p:nvSpPr>
          <p:cNvPr id="6" name="Holder 6"/>
          <p:cNvSpPr>
            <a:spLocks noGrp="1"/>
          </p:cNvSpPr>
          <p:nvPr>
            <p:ph type="sldNum" sz="quarter" idx="12"/>
          </p:nvPr>
        </p:nvSpPr>
        <p:spPr/>
        <p:txBody>
          <a:bodyPr/>
          <a:lstStyle>
            <a:lvl1pPr>
              <a:defRPr/>
            </a:lvl1pPr>
          </a:lstStyle>
          <a:p>
            <a:pPr>
              <a:defRPr/>
            </a:pPr>
            <a:fld id="{C8D5E172-DBD1-47AD-AC6F-94AE460B9E5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800" b="1" i="0">
                <a:solidFill>
                  <a:srgbClr val="000099"/>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8757A181-54B2-4833-ABF9-BC81ACE4CFFB}" type="datetimeFigureOut">
              <a:rPr lang="en-US"/>
              <a:pPr>
                <a:defRPr/>
              </a:pPr>
              <a:t>11/27/2022</a:t>
            </a:fld>
            <a:endParaRPr lang="en-US"/>
          </a:p>
        </p:txBody>
      </p:sp>
      <p:sp>
        <p:nvSpPr>
          <p:cNvPr id="7" name="Holder 6"/>
          <p:cNvSpPr>
            <a:spLocks noGrp="1"/>
          </p:cNvSpPr>
          <p:nvPr>
            <p:ph type="sldNum" sz="quarter" idx="12"/>
          </p:nvPr>
        </p:nvSpPr>
        <p:spPr/>
        <p:txBody>
          <a:bodyPr/>
          <a:lstStyle>
            <a:lvl1pPr>
              <a:defRPr/>
            </a:lvl1pPr>
          </a:lstStyle>
          <a:p>
            <a:pPr>
              <a:defRPr/>
            </a:pPr>
            <a:fld id="{6D720F47-4893-4EFE-A430-010FAF83CCE3}"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800" b="1" i="0">
                <a:solidFill>
                  <a:srgbClr val="000099"/>
                </a:solidFill>
                <a:latin typeface="Times New Roman"/>
                <a:cs typeface="Times New Roman"/>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5FE63146-9CD0-47DF-8F3C-CE4F5FD2968D}" type="datetimeFigureOut">
              <a:rPr lang="en-US"/>
              <a:pPr>
                <a:defRPr/>
              </a:pPr>
              <a:t>11/27/2022</a:t>
            </a:fld>
            <a:endParaRPr lang="en-US"/>
          </a:p>
        </p:txBody>
      </p:sp>
      <p:sp>
        <p:nvSpPr>
          <p:cNvPr id="5" name="Holder 6"/>
          <p:cNvSpPr>
            <a:spLocks noGrp="1"/>
          </p:cNvSpPr>
          <p:nvPr>
            <p:ph type="sldNum" sz="quarter" idx="12"/>
          </p:nvPr>
        </p:nvSpPr>
        <p:spPr/>
        <p:txBody>
          <a:bodyPr/>
          <a:lstStyle>
            <a:lvl1pPr>
              <a:defRPr/>
            </a:lvl1pPr>
          </a:lstStyle>
          <a:p>
            <a:pPr>
              <a:defRPr/>
            </a:pPr>
            <a:fld id="{754E7EAD-4F9A-48B0-B2D4-7A8BF5D9E49C}"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AF93D123-1A0A-4462-82D8-6F2A90355CAD}" type="datetimeFigureOut">
              <a:rPr lang="en-US"/>
              <a:pPr>
                <a:defRPr/>
              </a:pPr>
              <a:t>11/27/2022</a:t>
            </a:fld>
            <a:endParaRPr lang="en-US"/>
          </a:p>
        </p:txBody>
      </p:sp>
      <p:sp>
        <p:nvSpPr>
          <p:cNvPr id="4" name="Holder 6"/>
          <p:cNvSpPr>
            <a:spLocks noGrp="1"/>
          </p:cNvSpPr>
          <p:nvPr>
            <p:ph type="sldNum" sz="quarter" idx="12"/>
          </p:nvPr>
        </p:nvSpPr>
        <p:spPr/>
        <p:txBody>
          <a:bodyPr/>
          <a:lstStyle>
            <a:lvl1pPr>
              <a:defRPr/>
            </a:lvl1pPr>
          </a:lstStyle>
          <a:p>
            <a:pPr>
              <a:defRPr/>
            </a:pPr>
            <a:fld id="{9B9FD77C-F34A-4A0D-A42E-B5089E2EDF8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g object 16"/>
          <p:cNvPicPr>
            <a:picLocks noChangeAspect="1" noChangeArrowheads="1"/>
          </p:cNvPicPr>
          <p:nvPr/>
        </p:nvPicPr>
        <p:blipFill>
          <a:blip r:embed="rId7"/>
          <a:srcRect/>
          <a:stretch>
            <a:fillRect/>
          </a:stretch>
        </p:blipFill>
        <p:spPr bwMode="auto">
          <a:xfrm>
            <a:off x="0" y="0"/>
            <a:ext cx="9144000" cy="6858000"/>
          </a:xfrm>
          <a:prstGeom prst="rect">
            <a:avLst/>
          </a:prstGeom>
          <a:noFill/>
          <a:ln w="9525">
            <a:noFill/>
            <a:miter lim="800000"/>
            <a:headEnd/>
            <a:tailEnd/>
          </a:ln>
        </p:spPr>
      </p:pic>
      <p:sp>
        <p:nvSpPr>
          <p:cNvPr id="1027" name="Holder 2"/>
          <p:cNvSpPr>
            <a:spLocks noGrp="1"/>
          </p:cNvSpPr>
          <p:nvPr>
            <p:ph type="title"/>
          </p:nvPr>
        </p:nvSpPr>
        <p:spPr bwMode="auto">
          <a:xfrm>
            <a:off x="1162050" y="163513"/>
            <a:ext cx="6891338" cy="45243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1028" name="Holder 3"/>
          <p:cNvSpPr>
            <a:spLocks noGrp="1"/>
          </p:cNvSpPr>
          <p:nvPr>
            <p:ph type="body" idx="1"/>
          </p:nvPr>
        </p:nvSpPr>
        <p:spPr bwMode="auto">
          <a:xfrm>
            <a:off x="547688" y="1254125"/>
            <a:ext cx="8048625" cy="46704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4" name="Holder 4"/>
          <p:cNvSpPr>
            <a:spLocks noGrp="1"/>
          </p:cNvSpPr>
          <p:nvPr>
            <p:ph type="ftr" sz="quarter" idx="5"/>
          </p:nvPr>
        </p:nvSpPr>
        <p:spPr>
          <a:xfrm>
            <a:off x="3108325" y="6378575"/>
            <a:ext cx="2927350" cy="342900"/>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cs typeface="+mn-cs"/>
              </a:defRPr>
            </a:lvl1pPr>
          </a:lstStyle>
          <a:p>
            <a:pPr>
              <a:defRPr/>
            </a:pPr>
            <a:endParaRPr/>
          </a:p>
        </p:txBody>
      </p:sp>
      <p:sp>
        <p:nvSpPr>
          <p:cNvPr id="5" name="Holder 5"/>
          <p:cNvSpPr>
            <a:spLocks noGrp="1"/>
          </p:cNvSpPr>
          <p:nvPr>
            <p:ph type="dt" sz="half" idx="6"/>
          </p:nvPr>
        </p:nvSpPr>
        <p:spPr>
          <a:xfrm>
            <a:off x="457200" y="6378575"/>
            <a:ext cx="2103438" cy="342900"/>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2E89D8FF-5538-4F45-8A4E-152C3B0AF473}" type="datetimeFigureOut">
              <a:rPr lang="en-US"/>
              <a:pPr>
                <a:defRPr/>
              </a:pPr>
              <a:t>11/27/2022</a:t>
            </a:fld>
            <a:endParaRPr lang="en-US"/>
          </a:p>
        </p:txBody>
      </p:sp>
      <p:sp>
        <p:nvSpPr>
          <p:cNvPr id="6" name="Holder 6"/>
          <p:cNvSpPr>
            <a:spLocks noGrp="1"/>
          </p:cNvSpPr>
          <p:nvPr>
            <p:ph type="sldNum" sz="quarter" idx="7"/>
          </p:nvPr>
        </p:nvSpPr>
        <p:spPr>
          <a:xfrm>
            <a:off x="6583363" y="6378575"/>
            <a:ext cx="2103437" cy="274638"/>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cs typeface="+mn-cs"/>
              </a:defRPr>
            </a:lvl1pPr>
          </a:lstStyle>
          <a:p>
            <a:pPr>
              <a:defRPr/>
            </a:pPr>
            <a:fld id="{A1BE1BBC-13AB-44AC-86F1-A9CDA3FA6C42}"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0" r:id="rId4"/>
    <p:sldLayoutId id="2147483649"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3.png"/><Relationship Id="rId18" Type="http://schemas.openxmlformats.org/officeDocument/2006/relationships/image" Target="../media/image68.png"/><Relationship Id="rId26" Type="http://schemas.openxmlformats.org/officeDocument/2006/relationships/image" Target="../media/image76.png"/><Relationship Id="rId3" Type="http://schemas.openxmlformats.org/officeDocument/2006/relationships/image" Target="../media/image53.png"/><Relationship Id="rId21" Type="http://schemas.openxmlformats.org/officeDocument/2006/relationships/image" Target="../media/image71.png"/><Relationship Id="rId34" Type="http://schemas.openxmlformats.org/officeDocument/2006/relationships/image" Target="../media/image84.png"/><Relationship Id="rId7" Type="http://schemas.openxmlformats.org/officeDocument/2006/relationships/image" Target="../media/image57.png"/><Relationship Id="rId12" Type="http://schemas.openxmlformats.org/officeDocument/2006/relationships/image" Target="../media/image62.png"/><Relationship Id="rId17" Type="http://schemas.openxmlformats.org/officeDocument/2006/relationships/image" Target="../media/image67.png"/><Relationship Id="rId25" Type="http://schemas.openxmlformats.org/officeDocument/2006/relationships/image" Target="../media/image75.png"/><Relationship Id="rId33" Type="http://schemas.openxmlformats.org/officeDocument/2006/relationships/image" Target="../media/image83.png"/><Relationship Id="rId2" Type="http://schemas.openxmlformats.org/officeDocument/2006/relationships/image" Target="../media/image52.png"/><Relationship Id="rId16" Type="http://schemas.openxmlformats.org/officeDocument/2006/relationships/image" Target="../media/image66.png"/><Relationship Id="rId20" Type="http://schemas.openxmlformats.org/officeDocument/2006/relationships/image" Target="../media/image70.png"/><Relationship Id="rId29" Type="http://schemas.openxmlformats.org/officeDocument/2006/relationships/image" Target="../media/image79.png"/><Relationship Id="rId1" Type="http://schemas.openxmlformats.org/officeDocument/2006/relationships/slideLayout" Target="../slideLayouts/slideLayout2.xml"/><Relationship Id="rId6" Type="http://schemas.openxmlformats.org/officeDocument/2006/relationships/image" Target="../media/image56.png"/><Relationship Id="rId11" Type="http://schemas.openxmlformats.org/officeDocument/2006/relationships/image" Target="../media/image61.png"/><Relationship Id="rId24" Type="http://schemas.openxmlformats.org/officeDocument/2006/relationships/image" Target="../media/image74.png"/><Relationship Id="rId32" Type="http://schemas.openxmlformats.org/officeDocument/2006/relationships/image" Target="../media/image82.png"/><Relationship Id="rId5" Type="http://schemas.openxmlformats.org/officeDocument/2006/relationships/image" Target="../media/image55.png"/><Relationship Id="rId15" Type="http://schemas.openxmlformats.org/officeDocument/2006/relationships/image" Target="../media/image65.png"/><Relationship Id="rId23" Type="http://schemas.openxmlformats.org/officeDocument/2006/relationships/image" Target="../media/image73.png"/><Relationship Id="rId28" Type="http://schemas.openxmlformats.org/officeDocument/2006/relationships/image" Target="../media/image78.png"/><Relationship Id="rId10" Type="http://schemas.openxmlformats.org/officeDocument/2006/relationships/image" Target="../media/image60.png"/><Relationship Id="rId19" Type="http://schemas.openxmlformats.org/officeDocument/2006/relationships/image" Target="../media/image69.png"/><Relationship Id="rId31" Type="http://schemas.openxmlformats.org/officeDocument/2006/relationships/image" Target="../media/image81.png"/><Relationship Id="rId4" Type="http://schemas.openxmlformats.org/officeDocument/2006/relationships/image" Target="../media/image54.png"/><Relationship Id="rId9" Type="http://schemas.openxmlformats.org/officeDocument/2006/relationships/image" Target="../media/image59.png"/><Relationship Id="rId14" Type="http://schemas.openxmlformats.org/officeDocument/2006/relationships/image" Target="../media/image64.png"/><Relationship Id="rId22" Type="http://schemas.openxmlformats.org/officeDocument/2006/relationships/image" Target="../media/image72.png"/><Relationship Id="rId27" Type="http://schemas.openxmlformats.org/officeDocument/2006/relationships/image" Target="../media/image77.png"/><Relationship Id="rId30" Type="http://schemas.openxmlformats.org/officeDocument/2006/relationships/image" Target="../media/image80.png"/><Relationship Id="rId35" Type="http://schemas.openxmlformats.org/officeDocument/2006/relationships/image" Target="../media/image8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9" Type="http://schemas.openxmlformats.org/officeDocument/2006/relationships/image" Target="../media/image39.png"/><Relationship Id="rId3" Type="http://schemas.openxmlformats.org/officeDocument/2006/relationships/image" Target="../media/image3.png"/><Relationship Id="rId21" Type="http://schemas.openxmlformats.org/officeDocument/2006/relationships/image" Target="../media/image21.png"/><Relationship Id="rId34" Type="http://schemas.openxmlformats.org/officeDocument/2006/relationships/image" Target="../media/image34.png"/><Relationship Id="rId42" Type="http://schemas.openxmlformats.org/officeDocument/2006/relationships/image" Target="../media/image42.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38" Type="http://schemas.openxmlformats.org/officeDocument/2006/relationships/image" Target="../media/image38.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41"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png"/><Relationship Id="rId40" Type="http://schemas.openxmlformats.org/officeDocument/2006/relationships/image" Target="../media/image40.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 Id="rId43" Type="http://schemas.openxmlformats.org/officeDocument/2006/relationships/image" Target="../media/image4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p:txBody>
          <a:bodyPr tIns="12700"/>
          <a:lstStyle/>
          <a:p>
            <a:pPr marL="84138" algn="ctr" eaLnBrk="1" hangingPunct="1">
              <a:spcBef>
                <a:spcPts val="100"/>
              </a:spcBef>
            </a:pPr>
            <a:r>
              <a:rPr lang="ru-RU" sz="4800" b="1" smtClean="0">
                <a:solidFill>
                  <a:srgbClr val="000099"/>
                </a:solidFill>
                <a:latin typeface="Times New Roman" pitchFamily="18" charset="0"/>
                <a:cs typeface="Times New Roman" pitchFamily="18" charset="0"/>
              </a:rPr>
              <a:t>ЛЕКЦ</a:t>
            </a:r>
            <a:r>
              <a:rPr lang="uk-UA" sz="4800" b="1" smtClean="0">
                <a:solidFill>
                  <a:srgbClr val="000099"/>
                </a:solidFill>
                <a:latin typeface="Times New Roman" pitchFamily="18" charset="0"/>
                <a:cs typeface="Times New Roman" pitchFamily="18" charset="0"/>
              </a:rPr>
              <a:t>ІЯ:</a:t>
            </a:r>
          </a:p>
          <a:p>
            <a:pPr marL="84138" algn="ctr" eaLnBrk="1" hangingPunct="1">
              <a:spcBef>
                <a:spcPts val="100"/>
              </a:spcBef>
            </a:pPr>
            <a:endParaRPr lang="uk-UA" sz="4800" b="1" smtClean="0">
              <a:solidFill>
                <a:srgbClr val="000099"/>
              </a:solidFill>
              <a:latin typeface="Times New Roman" pitchFamily="18" charset="0"/>
              <a:cs typeface="Times New Roman" pitchFamily="18" charset="0"/>
            </a:endParaRPr>
          </a:p>
          <a:p>
            <a:pPr marL="84138" algn="ctr" eaLnBrk="1" hangingPunct="1">
              <a:spcBef>
                <a:spcPts val="100"/>
              </a:spcBef>
            </a:pPr>
            <a:r>
              <a:rPr lang="ru-RU" sz="4800" b="1" smtClean="0">
                <a:solidFill>
                  <a:srgbClr val="000099"/>
                </a:solidFill>
                <a:latin typeface="Times New Roman" pitchFamily="18" charset="0"/>
                <a:cs typeface="Times New Roman" pitchFamily="18" charset="0"/>
              </a:rPr>
              <a:t>  </a:t>
            </a:r>
            <a:r>
              <a:rPr lang="ru-RU" sz="6000" b="1" smtClean="0">
                <a:solidFill>
                  <a:srgbClr val="000099"/>
                </a:solidFill>
                <a:latin typeface="Times New Roman" pitchFamily="18" charset="0"/>
                <a:cs typeface="Times New Roman" pitchFamily="18" charset="0"/>
              </a:rPr>
              <a:t>ОХОРОН</a:t>
            </a:r>
            <a:r>
              <a:rPr lang="uk-UA" sz="6000" b="1" smtClean="0">
                <a:solidFill>
                  <a:srgbClr val="000099"/>
                </a:solidFill>
                <a:latin typeface="Times New Roman" pitchFamily="18" charset="0"/>
                <a:cs typeface="Times New Roman" pitchFamily="18" charset="0"/>
              </a:rPr>
              <a:t>А</a:t>
            </a:r>
            <a:r>
              <a:rPr lang="ru-RU" sz="6000" b="1" smtClean="0">
                <a:solidFill>
                  <a:srgbClr val="000099"/>
                </a:solidFill>
                <a:latin typeface="Times New Roman" pitchFamily="18" charset="0"/>
                <a:cs typeface="Times New Roman" pitchFamily="18" charset="0"/>
              </a:rPr>
              <a:t> ПРАЦІ</a:t>
            </a:r>
            <a:endParaRPr lang="ru-RU" sz="6000" smtClean="0">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2700" y="538163"/>
            <a:ext cx="6583363" cy="635000"/>
          </a:xfrm>
        </p:spPr>
        <p:txBody>
          <a:bodyPr tIns="12700" rtlCol="0"/>
          <a:lstStyle/>
          <a:p>
            <a:pPr marL="12700" eaLnBrk="1" fontAlgn="auto" hangingPunct="1">
              <a:spcBef>
                <a:spcPts val="100"/>
              </a:spcBef>
              <a:spcAft>
                <a:spcPts val="0"/>
              </a:spcAft>
              <a:defRPr/>
            </a:pPr>
            <a:r>
              <a:rPr sz="4000" b="0" spc="-5" dirty="0"/>
              <a:t>Обов’язки</a:t>
            </a:r>
            <a:r>
              <a:rPr sz="4000" b="0" spc="-45" dirty="0"/>
              <a:t> </a:t>
            </a:r>
            <a:r>
              <a:rPr sz="4000" b="0" spc="20" dirty="0"/>
              <a:t>та</a:t>
            </a:r>
            <a:r>
              <a:rPr sz="4000" b="0" spc="-15" dirty="0"/>
              <a:t> </a:t>
            </a:r>
            <a:r>
              <a:rPr sz="4000" b="0" spc="-5" dirty="0"/>
              <a:t>відповідальність</a:t>
            </a:r>
            <a:endParaRPr sz="4000"/>
          </a:p>
        </p:txBody>
      </p:sp>
      <p:sp>
        <p:nvSpPr>
          <p:cNvPr id="3" name="object 3"/>
          <p:cNvSpPr txBox="1"/>
          <p:nvPr/>
        </p:nvSpPr>
        <p:spPr>
          <a:xfrm>
            <a:off x="763588" y="1390650"/>
            <a:ext cx="7762875" cy="4232275"/>
          </a:xfrm>
          <a:prstGeom prst="rect">
            <a:avLst/>
          </a:prstGeom>
        </p:spPr>
        <p:txBody>
          <a:bodyPr lIns="0" tIns="61594" rIns="0" bIns="0">
            <a:spAutoFit/>
          </a:bodyPr>
          <a:lstStyle/>
          <a:p>
            <a:pPr marL="298450" indent="-285750" algn="just">
              <a:lnSpc>
                <a:spcPts val="3025"/>
              </a:lnSpc>
              <a:spcBef>
                <a:spcPts val="488"/>
              </a:spcBef>
              <a:buClr>
                <a:srgbClr val="83992A"/>
              </a:buClr>
              <a:buSzPct val="114000"/>
              <a:buFont typeface="Arial MT"/>
              <a:buChar char="•"/>
              <a:tabLst>
                <a:tab pos="298450" algn="l"/>
              </a:tabLst>
            </a:pPr>
            <a:r>
              <a:rPr lang="ru-RU" sz="2800">
                <a:latin typeface="Times New Roman" pitchFamily="18" charset="0"/>
                <a:cs typeface="Times New Roman" pitchFamily="18" charset="0"/>
              </a:rPr>
              <a:t>Дотримання законодавства України про охорону  праці є обов’язком не тільки для посадових осіб,  а і для всіх працюючих.</a:t>
            </a:r>
          </a:p>
          <a:p>
            <a:pPr marL="298450" indent="-285750" algn="just">
              <a:lnSpc>
                <a:spcPts val="3025"/>
              </a:lnSpc>
              <a:spcBef>
                <a:spcPts val="1288"/>
              </a:spcBef>
              <a:buClr>
                <a:srgbClr val="83992A"/>
              </a:buClr>
              <a:buSzPct val="114000"/>
              <a:buFont typeface="Arial MT"/>
              <a:buChar char="•"/>
              <a:tabLst>
                <a:tab pos="298450" algn="l"/>
              </a:tabLst>
            </a:pPr>
            <a:r>
              <a:rPr lang="ru-RU" sz="2800">
                <a:latin typeface="Times New Roman" pitchFamily="18" charset="0"/>
                <a:cs typeface="Times New Roman" pitchFamily="18" charset="0"/>
              </a:rPr>
              <a:t>Якщо працівник підприємства не виконує або  виконує неналежним чином правила і норми з  охорони праці, він несе відповідальність  відповідно до чинного законодавства.</a:t>
            </a:r>
          </a:p>
          <a:p>
            <a:pPr marL="298450" indent="-285750" algn="just">
              <a:lnSpc>
                <a:spcPts val="3025"/>
              </a:lnSpc>
              <a:spcBef>
                <a:spcPts val="1288"/>
              </a:spcBef>
              <a:buClr>
                <a:srgbClr val="83992A"/>
              </a:buClr>
              <a:buSzPct val="114000"/>
              <a:buFont typeface="Arial MT"/>
              <a:buChar char="•"/>
              <a:tabLst>
                <a:tab pos="298450" algn="l"/>
              </a:tabLst>
            </a:pPr>
            <a:r>
              <a:rPr lang="ru-RU" sz="2800" b="1" i="1">
                <a:latin typeface="Times New Roman" pitchFamily="18" charset="0"/>
                <a:cs typeface="Times New Roman" pitchFamily="18" charset="0"/>
              </a:rPr>
              <a:t>Стаття 44 Закону України «Про охорону  праці» передбачає відповідальність за  порушення вимог щодо охорони праці.</a:t>
            </a:r>
            <a:endParaRPr lang="ru-RU" sz="2800">
              <a:latin typeface="Times New Roman" pitchFamily="18" charset="0"/>
              <a:cs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30400" y="333375"/>
            <a:ext cx="5292725" cy="681038"/>
          </a:xfrm>
        </p:spPr>
        <p:txBody>
          <a:bodyPr tIns="12700" rtlCol="0"/>
          <a:lstStyle/>
          <a:p>
            <a:pPr marL="12700" eaLnBrk="1" fontAlgn="auto" hangingPunct="1">
              <a:spcBef>
                <a:spcPts val="100"/>
              </a:spcBef>
              <a:spcAft>
                <a:spcPts val="0"/>
              </a:spcAft>
              <a:defRPr/>
            </a:pPr>
            <a:r>
              <a:rPr sz="4300" b="0" i="1" dirty="0"/>
              <a:t>Види</a:t>
            </a:r>
            <a:r>
              <a:rPr sz="4300" b="0" i="1" spc="-70" dirty="0"/>
              <a:t> </a:t>
            </a:r>
            <a:r>
              <a:rPr sz="4300" b="0" i="1" dirty="0"/>
              <a:t>відповідальності</a:t>
            </a:r>
            <a:endParaRPr sz="4300"/>
          </a:p>
        </p:txBody>
      </p:sp>
      <p:sp>
        <p:nvSpPr>
          <p:cNvPr id="3" name="object 3"/>
          <p:cNvSpPr txBox="1">
            <a:spLocks noGrp="1"/>
          </p:cNvSpPr>
          <p:nvPr>
            <p:ph type="body" idx="1"/>
          </p:nvPr>
        </p:nvSpPr>
        <p:spPr/>
        <p:txBody>
          <a:bodyPr tIns="48895"/>
          <a:lstStyle/>
          <a:p>
            <a:pPr marL="298450" indent="-285750" algn="just" eaLnBrk="1" hangingPunct="1">
              <a:lnSpc>
                <a:spcPct val="90000"/>
              </a:lnSpc>
              <a:spcBef>
                <a:spcPts val="388"/>
              </a:spcBef>
              <a:buClr>
                <a:srgbClr val="83992A"/>
              </a:buClr>
              <a:buSzPct val="115000"/>
              <a:buFont typeface="Arial MT"/>
              <a:buChar char="•"/>
              <a:tabLst>
                <a:tab pos="298450" algn="l"/>
              </a:tabLst>
            </a:pPr>
            <a:r>
              <a:rPr lang="ru-RU" b="1" smtClean="0">
                <a:latin typeface="Times New Roman" pitchFamily="18" charset="0"/>
                <a:cs typeface="Times New Roman" pitchFamily="18" charset="0"/>
              </a:rPr>
              <a:t>Дисциплінарна. КЗпП України (ст.147) </a:t>
            </a:r>
            <a:r>
              <a:rPr lang="ru-RU" smtClean="0">
                <a:latin typeface="Times New Roman" pitchFamily="18" charset="0"/>
                <a:cs typeface="Times New Roman" pitchFamily="18" charset="0"/>
              </a:rPr>
              <a:t>встановлено  такі види дисциплінарного стягнення: догана, звільнення  з роботи. Наказом по підприємству працівники  зобов’язуються дотримуватися правил охорони праці,  організовувати, виконувати різні роботи з охорони праці.  Особи, визначені наказом, обов’язково повинні бути  ознайомлені з ним під розпис. Якщо в результаті  внутрішнього контролю виявилось, що працівник  порушив покладені на нього нормативними актами  обов’язки з охорони праці, не виконав наказ по  підприємству, то згідно з вимогами КЗпП України  керівник підприємства накладає стягнення (догана,  звільнення). Працівник обов’язково знайомиться з  наказом про стягнення (під підпис).</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0563" y="782638"/>
            <a:ext cx="7835900" cy="879475"/>
          </a:xfrm>
          <a:prstGeom prst="rect">
            <a:avLst/>
          </a:prstGeom>
        </p:spPr>
        <p:txBody>
          <a:bodyPr lIns="0" tIns="12700" rIns="0" bIns="0">
            <a:spAutoFit/>
          </a:bodyPr>
          <a:lstStyle/>
          <a:p>
            <a:pPr marL="12700">
              <a:spcBef>
                <a:spcPts val="100"/>
              </a:spcBef>
              <a:tabLst>
                <a:tab pos="595313" algn="l"/>
                <a:tab pos="1089025" algn="l"/>
                <a:tab pos="2251075" algn="l"/>
                <a:tab pos="2981325" algn="l"/>
                <a:tab pos="4637088" algn="l"/>
                <a:tab pos="5600700" algn="l"/>
                <a:tab pos="6038850" algn="l"/>
                <a:tab pos="6335713" algn="l"/>
                <a:tab pos="6719888" algn="l"/>
              </a:tabLst>
            </a:pPr>
            <a:r>
              <a:rPr lang="ru-RU" sz="2800" b="1">
                <a:latin typeface="Times New Roman" pitchFamily="18" charset="0"/>
                <a:cs typeface="Times New Roman" pitchFamily="18" charset="0"/>
              </a:rPr>
              <a:t>Адміністративна.	</a:t>
            </a:r>
            <a:r>
              <a:rPr lang="ru-RU" sz="2800">
                <a:latin typeface="Times New Roman" pitchFamily="18" charset="0"/>
                <a:cs typeface="Times New Roman" pitchFamily="18" charset="0"/>
              </a:rPr>
              <a:t>Встановлюється	за	порушення,  які	не	носять	кримінального	характеру.	В	даному</a:t>
            </a:r>
          </a:p>
        </p:txBody>
      </p:sp>
      <p:sp>
        <p:nvSpPr>
          <p:cNvPr id="3" name="object 3"/>
          <p:cNvSpPr txBox="1"/>
          <p:nvPr/>
        </p:nvSpPr>
        <p:spPr>
          <a:xfrm>
            <a:off x="690563" y="1636713"/>
            <a:ext cx="7834312" cy="879475"/>
          </a:xfrm>
          <a:prstGeom prst="rect">
            <a:avLst/>
          </a:prstGeom>
        </p:spPr>
        <p:txBody>
          <a:bodyPr lIns="0" tIns="12700" rIns="0" bIns="0">
            <a:spAutoFit/>
          </a:bodyPr>
          <a:lstStyle/>
          <a:p>
            <a:pPr marL="12700">
              <a:spcBef>
                <a:spcPts val="100"/>
              </a:spcBef>
              <a:tabLst>
                <a:tab pos="1577975" algn="l"/>
                <a:tab pos="2257425" algn="l"/>
                <a:tab pos="3698875" algn="l"/>
                <a:tab pos="5835650" algn="l"/>
              </a:tabLst>
            </a:pPr>
            <a:r>
              <a:rPr lang="ru-RU" sz="2800">
                <a:latin typeface="Times New Roman" pitchFamily="18" charset="0"/>
                <a:cs typeface="Times New Roman" pitchFamily="18" charset="0"/>
              </a:rPr>
              <a:t>випадку	на	винних	працівників	накладається  штраф.</a:t>
            </a:r>
          </a:p>
        </p:txBody>
      </p:sp>
      <p:sp>
        <p:nvSpPr>
          <p:cNvPr id="4" name="object 4"/>
          <p:cNvSpPr txBox="1"/>
          <p:nvPr/>
        </p:nvSpPr>
        <p:spPr>
          <a:xfrm>
            <a:off x="2268538" y="2063750"/>
            <a:ext cx="962025" cy="452438"/>
          </a:xfrm>
          <a:prstGeom prst="rect">
            <a:avLst/>
          </a:prstGeom>
        </p:spPr>
        <p:txBody>
          <a:bodyPr lIns="0" tIns="12700" rIns="0" bIns="0">
            <a:spAutoFit/>
          </a:bodyPr>
          <a:lstStyle/>
          <a:p>
            <a:pPr marL="12700" fontAlgn="auto">
              <a:spcBef>
                <a:spcPts val="100"/>
              </a:spcBef>
              <a:spcAft>
                <a:spcPts val="0"/>
              </a:spcAft>
              <a:defRPr/>
            </a:pPr>
            <a:r>
              <a:rPr sz="2800" spc="-5" dirty="0">
                <a:latin typeface="Times New Roman"/>
                <a:cs typeface="Times New Roman"/>
              </a:rPr>
              <a:t>Пра</a:t>
            </a:r>
            <a:r>
              <a:rPr sz="2800" spc="-25" dirty="0">
                <a:latin typeface="Times New Roman"/>
                <a:cs typeface="Times New Roman"/>
              </a:rPr>
              <a:t>в</a:t>
            </a:r>
            <a:r>
              <a:rPr sz="2800" dirty="0">
                <a:latin typeface="Times New Roman"/>
                <a:cs typeface="Times New Roman"/>
              </a:rPr>
              <a:t>о</a:t>
            </a:r>
            <a:endParaRPr sz="2800">
              <a:latin typeface="Times New Roman"/>
              <a:cs typeface="Times New Roman"/>
            </a:endParaRPr>
          </a:p>
        </p:txBody>
      </p:sp>
      <p:sp>
        <p:nvSpPr>
          <p:cNvPr id="5" name="object 5"/>
          <p:cNvSpPr txBox="1"/>
          <p:nvPr/>
        </p:nvSpPr>
        <p:spPr>
          <a:xfrm>
            <a:off x="3695700" y="2063750"/>
            <a:ext cx="1851025" cy="452438"/>
          </a:xfrm>
          <a:prstGeom prst="rect">
            <a:avLst/>
          </a:prstGeom>
        </p:spPr>
        <p:txBody>
          <a:bodyPr lIns="0" tIns="12700" rIns="0" bIns="0">
            <a:spAutoFit/>
          </a:bodyPr>
          <a:lstStyle/>
          <a:p>
            <a:pPr marL="12700" fontAlgn="auto">
              <a:spcBef>
                <a:spcPts val="100"/>
              </a:spcBef>
              <a:spcAft>
                <a:spcPts val="0"/>
              </a:spcAft>
              <a:defRPr/>
            </a:pPr>
            <a:r>
              <a:rPr sz="2800" spc="-20" dirty="0">
                <a:latin typeface="Times New Roman"/>
                <a:cs typeface="Times New Roman"/>
              </a:rPr>
              <a:t>штрафувати</a:t>
            </a:r>
            <a:endParaRPr sz="2800">
              <a:latin typeface="Times New Roman"/>
              <a:cs typeface="Times New Roman"/>
            </a:endParaRPr>
          </a:p>
        </p:txBody>
      </p:sp>
      <p:sp>
        <p:nvSpPr>
          <p:cNvPr id="6" name="object 6"/>
          <p:cNvSpPr txBox="1"/>
          <p:nvPr/>
        </p:nvSpPr>
        <p:spPr>
          <a:xfrm>
            <a:off x="5638800" y="2063750"/>
            <a:ext cx="1527175" cy="879475"/>
          </a:xfrm>
          <a:prstGeom prst="rect">
            <a:avLst/>
          </a:prstGeom>
        </p:spPr>
        <p:txBody>
          <a:bodyPr lIns="0" tIns="12700" rIns="0" bIns="0">
            <a:spAutoFit/>
          </a:bodyPr>
          <a:lstStyle/>
          <a:p>
            <a:pPr marL="12700" indent="371475">
              <a:spcBef>
                <a:spcPts val="100"/>
              </a:spcBef>
            </a:pPr>
            <a:r>
              <a:rPr lang="ru-RU" sz="2800">
                <a:latin typeface="Times New Roman" pitchFamily="18" charset="0"/>
                <a:cs typeface="Times New Roman" pitchFamily="18" charset="0"/>
              </a:rPr>
              <a:t>мають  охороною</a:t>
            </a:r>
          </a:p>
        </p:txBody>
      </p:sp>
      <p:sp>
        <p:nvSpPr>
          <p:cNvPr id="7" name="object 7"/>
          <p:cNvSpPr txBox="1"/>
          <p:nvPr/>
        </p:nvSpPr>
        <p:spPr>
          <a:xfrm>
            <a:off x="7461250" y="2063750"/>
            <a:ext cx="1065213" cy="879475"/>
          </a:xfrm>
          <a:prstGeom prst="rect">
            <a:avLst/>
          </a:prstGeom>
        </p:spPr>
        <p:txBody>
          <a:bodyPr lIns="0" tIns="12700" rIns="0" bIns="0">
            <a:spAutoFit/>
          </a:bodyPr>
          <a:lstStyle/>
          <a:p>
            <a:pPr marL="236538" indent="-223838">
              <a:spcBef>
                <a:spcPts val="100"/>
              </a:spcBef>
            </a:pPr>
            <a:r>
              <a:rPr lang="ru-RU" sz="2800">
                <a:latin typeface="Times New Roman" pitchFamily="18" charset="0"/>
                <a:cs typeface="Times New Roman" pitchFamily="18" charset="0"/>
              </a:rPr>
              <a:t>органи  праці</a:t>
            </a:r>
          </a:p>
        </p:txBody>
      </p:sp>
      <p:sp>
        <p:nvSpPr>
          <p:cNvPr id="8" name="object 8"/>
          <p:cNvSpPr txBox="1"/>
          <p:nvPr/>
        </p:nvSpPr>
        <p:spPr>
          <a:xfrm>
            <a:off x="2852738" y="2489200"/>
            <a:ext cx="3171825" cy="879475"/>
          </a:xfrm>
          <a:prstGeom prst="rect">
            <a:avLst/>
          </a:prstGeom>
        </p:spPr>
        <p:txBody>
          <a:bodyPr lIns="0" tIns="12700" rIns="0" bIns="0">
            <a:spAutoFit/>
          </a:bodyPr>
          <a:lstStyle/>
          <a:p>
            <a:pPr marL="233679" fontAlgn="auto">
              <a:spcBef>
                <a:spcPts val="100"/>
              </a:spcBef>
              <a:spcAft>
                <a:spcPts val="0"/>
              </a:spcAft>
              <a:tabLst>
                <a:tab pos="1955800" algn="l"/>
              </a:tabLst>
              <a:defRPr/>
            </a:pPr>
            <a:r>
              <a:rPr sz="2800" spc="-25" dirty="0">
                <a:latin typeface="Times New Roman"/>
                <a:cs typeface="Times New Roman"/>
              </a:rPr>
              <a:t>нагляду	</a:t>
            </a:r>
            <a:r>
              <a:rPr sz="2800" spc="-10" dirty="0">
                <a:latin typeface="Times New Roman"/>
                <a:cs typeface="Times New Roman"/>
              </a:rPr>
              <a:t>за</a:t>
            </a:r>
            <a:endParaRPr sz="2800">
              <a:latin typeface="Times New Roman"/>
              <a:cs typeface="Times New Roman"/>
            </a:endParaRPr>
          </a:p>
          <a:p>
            <a:pPr marL="12700" fontAlgn="auto">
              <a:spcBef>
                <a:spcPts val="0"/>
              </a:spcBef>
              <a:spcAft>
                <a:spcPts val="0"/>
              </a:spcAft>
              <a:tabLst>
                <a:tab pos="2074545" algn="l"/>
              </a:tabLst>
              <a:defRPr/>
            </a:pPr>
            <a:r>
              <a:rPr sz="2800" dirty="0">
                <a:latin typeface="Times New Roman"/>
                <a:cs typeface="Times New Roman"/>
              </a:rPr>
              <a:t>інс</a:t>
            </a:r>
            <a:r>
              <a:rPr sz="2800" spc="-15" dirty="0">
                <a:latin typeface="Times New Roman"/>
                <a:cs typeface="Times New Roman"/>
              </a:rPr>
              <a:t>п</a:t>
            </a:r>
            <a:r>
              <a:rPr sz="2800" dirty="0">
                <a:latin typeface="Times New Roman"/>
                <a:cs typeface="Times New Roman"/>
              </a:rPr>
              <a:t>е</a:t>
            </a:r>
            <a:r>
              <a:rPr sz="2800" spc="-40" dirty="0">
                <a:latin typeface="Times New Roman"/>
                <a:cs typeface="Times New Roman"/>
              </a:rPr>
              <a:t>кт</a:t>
            </a:r>
            <a:r>
              <a:rPr sz="2800" dirty="0">
                <a:latin typeface="Times New Roman"/>
                <a:cs typeface="Times New Roman"/>
              </a:rPr>
              <a:t>ор).	Ш</a:t>
            </a:r>
            <a:r>
              <a:rPr sz="2800" spc="30" dirty="0">
                <a:latin typeface="Times New Roman"/>
                <a:cs typeface="Times New Roman"/>
              </a:rPr>
              <a:t>т</a:t>
            </a:r>
            <a:r>
              <a:rPr sz="2800" dirty="0">
                <a:latin typeface="Times New Roman"/>
                <a:cs typeface="Times New Roman"/>
              </a:rPr>
              <a:t>р</a:t>
            </a:r>
            <a:r>
              <a:rPr sz="2800" spc="-15" dirty="0">
                <a:latin typeface="Times New Roman"/>
                <a:cs typeface="Times New Roman"/>
              </a:rPr>
              <a:t>а</a:t>
            </a:r>
            <a:r>
              <a:rPr sz="2800" dirty="0">
                <a:latin typeface="Times New Roman"/>
                <a:cs typeface="Times New Roman"/>
              </a:rPr>
              <a:t>ф</a:t>
            </a:r>
            <a:endParaRPr sz="2800">
              <a:latin typeface="Times New Roman"/>
              <a:cs typeface="Times New Roman"/>
            </a:endParaRPr>
          </a:p>
        </p:txBody>
      </p:sp>
      <p:sp>
        <p:nvSpPr>
          <p:cNvPr id="9" name="object 9"/>
          <p:cNvSpPr txBox="1"/>
          <p:nvPr/>
        </p:nvSpPr>
        <p:spPr>
          <a:xfrm>
            <a:off x="6383338" y="2916238"/>
            <a:ext cx="2143125" cy="452437"/>
          </a:xfrm>
          <a:prstGeom prst="rect">
            <a:avLst/>
          </a:prstGeom>
        </p:spPr>
        <p:txBody>
          <a:bodyPr lIns="0" tIns="12700" rIns="0" bIns="0">
            <a:spAutoFit/>
          </a:bodyPr>
          <a:lstStyle/>
          <a:p>
            <a:pPr marL="12700" fontAlgn="auto">
              <a:spcBef>
                <a:spcPts val="100"/>
              </a:spcBef>
              <a:spcAft>
                <a:spcPts val="0"/>
              </a:spcAft>
              <a:defRPr/>
            </a:pPr>
            <a:r>
              <a:rPr sz="2800" dirty="0">
                <a:latin typeface="Times New Roman"/>
                <a:cs typeface="Times New Roman"/>
              </a:rPr>
              <a:t>офо</a:t>
            </a:r>
            <a:r>
              <a:rPr sz="2800" spc="-50" dirty="0">
                <a:latin typeface="Times New Roman"/>
                <a:cs typeface="Times New Roman"/>
              </a:rPr>
              <a:t>р</a:t>
            </a:r>
            <a:r>
              <a:rPr sz="2800" dirty="0">
                <a:latin typeface="Times New Roman"/>
                <a:cs typeface="Times New Roman"/>
              </a:rPr>
              <a:t>мляється</a:t>
            </a:r>
            <a:endParaRPr sz="2800">
              <a:latin typeface="Times New Roman"/>
              <a:cs typeface="Times New Roman"/>
            </a:endParaRPr>
          </a:p>
        </p:txBody>
      </p:sp>
      <p:sp>
        <p:nvSpPr>
          <p:cNvPr id="10" name="object 10"/>
          <p:cNvSpPr txBox="1"/>
          <p:nvPr/>
        </p:nvSpPr>
        <p:spPr>
          <a:xfrm>
            <a:off x="690563" y="2489200"/>
            <a:ext cx="1943100" cy="1306513"/>
          </a:xfrm>
          <a:prstGeom prst="rect">
            <a:avLst/>
          </a:prstGeom>
        </p:spPr>
        <p:txBody>
          <a:bodyPr lIns="0" tIns="12700" rIns="0" bIns="0">
            <a:spAutoFit/>
          </a:bodyPr>
          <a:lstStyle/>
          <a:p>
            <a:pPr marL="12700" algn="just">
              <a:spcBef>
                <a:spcPts val="100"/>
              </a:spcBef>
            </a:pPr>
            <a:r>
              <a:rPr lang="ru-RU" sz="2800">
                <a:latin typeface="Times New Roman" pitchFamily="18" charset="0"/>
                <a:cs typeface="Times New Roman" pitchFamily="18" charset="0"/>
              </a:rPr>
              <a:t>Державного  (державний  постановою,</a:t>
            </a:r>
          </a:p>
        </p:txBody>
      </p:sp>
      <p:sp>
        <p:nvSpPr>
          <p:cNvPr id="11" name="object 11"/>
          <p:cNvSpPr txBox="1"/>
          <p:nvPr/>
        </p:nvSpPr>
        <p:spPr>
          <a:xfrm>
            <a:off x="2987675" y="3343275"/>
            <a:ext cx="5538788" cy="452438"/>
          </a:xfrm>
          <a:prstGeom prst="rect">
            <a:avLst/>
          </a:prstGeom>
        </p:spPr>
        <p:txBody>
          <a:bodyPr lIns="0" tIns="12700" rIns="0" bIns="0">
            <a:spAutoFit/>
          </a:bodyPr>
          <a:lstStyle/>
          <a:p>
            <a:pPr marL="12700" fontAlgn="auto">
              <a:spcBef>
                <a:spcPts val="100"/>
              </a:spcBef>
              <a:spcAft>
                <a:spcPts val="0"/>
              </a:spcAft>
              <a:tabLst>
                <a:tab pos="1123315" algn="l"/>
                <a:tab pos="3061970" algn="l"/>
                <a:tab pos="4037329" algn="l"/>
              </a:tabLst>
              <a:defRPr/>
            </a:pPr>
            <a:r>
              <a:rPr sz="2800" spc="-20" dirty="0">
                <a:latin typeface="Times New Roman"/>
                <a:cs typeface="Times New Roman"/>
              </a:rPr>
              <a:t>один	</a:t>
            </a:r>
            <a:r>
              <a:rPr sz="2800" spc="-5" dirty="0">
                <a:latin typeface="Times New Roman"/>
                <a:cs typeface="Times New Roman"/>
              </a:rPr>
              <a:t>екземпляр	</a:t>
            </a:r>
            <a:r>
              <a:rPr sz="2800" spc="-40" dirty="0">
                <a:latin typeface="Times New Roman"/>
                <a:cs typeface="Times New Roman"/>
              </a:rPr>
              <a:t>якої	</a:t>
            </a:r>
            <a:r>
              <a:rPr sz="2800" spc="-10" dirty="0">
                <a:latin typeface="Times New Roman"/>
                <a:cs typeface="Times New Roman"/>
              </a:rPr>
              <a:t>видається</a:t>
            </a:r>
            <a:endParaRPr sz="2800">
              <a:latin typeface="Times New Roman"/>
              <a:cs typeface="Times New Roman"/>
            </a:endParaRPr>
          </a:p>
        </p:txBody>
      </p:sp>
      <p:sp>
        <p:nvSpPr>
          <p:cNvPr id="12" name="object 12"/>
          <p:cNvSpPr txBox="1"/>
          <p:nvPr/>
        </p:nvSpPr>
        <p:spPr>
          <a:xfrm>
            <a:off x="690563" y="3770313"/>
            <a:ext cx="7835900" cy="1733550"/>
          </a:xfrm>
          <a:prstGeom prst="rect">
            <a:avLst/>
          </a:prstGeom>
        </p:spPr>
        <p:txBody>
          <a:bodyPr lIns="0" tIns="12700" rIns="0" bIns="0">
            <a:spAutoFit/>
          </a:bodyPr>
          <a:lstStyle/>
          <a:p>
            <a:pPr marL="12700" algn="just">
              <a:spcBef>
                <a:spcPts val="100"/>
              </a:spcBef>
            </a:pPr>
            <a:r>
              <a:rPr lang="ru-RU" sz="2800">
                <a:latin typeface="Times New Roman" pitchFamily="18" charset="0"/>
                <a:cs typeface="Times New Roman" pitchFamily="18" charset="0"/>
              </a:rPr>
              <a:t>винному працівникові, який в установлений термін  повинен через централізовану касу сплатити  штраф. У іншому випадку за кожен день затримки  виплати штрафу нараховується пеня.</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3588" y="858838"/>
            <a:ext cx="7762875" cy="4281487"/>
          </a:xfrm>
          <a:prstGeom prst="rect">
            <a:avLst/>
          </a:prstGeom>
        </p:spPr>
        <p:txBody>
          <a:bodyPr lIns="0" tIns="13335" rIns="0" bIns="0">
            <a:spAutoFit/>
          </a:bodyPr>
          <a:lstStyle/>
          <a:p>
            <a:pPr marL="12700" algn="just">
              <a:spcBef>
                <a:spcPts val="100"/>
              </a:spcBef>
            </a:pPr>
            <a:r>
              <a:rPr lang="ru-RU" sz="2800" b="1">
                <a:latin typeface="Times New Roman" pitchFamily="18" charset="0"/>
                <a:cs typeface="Times New Roman" pitchFamily="18" charset="0"/>
              </a:rPr>
              <a:t>Кримінальна. </a:t>
            </a:r>
            <a:r>
              <a:rPr lang="ru-RU" sz="2800">
                <a:latin typeface="Times New Roman" pitchFamily="18" charset="0"/>
                <a:cs typeface="Times New Roman" pitchFamily="18" charset="0"/>
              </a:rPr>
              <a:t>Якщо невиконання вимог охорони  праці може потягти за собою нещасні випадки або  інші тяжкі наслідки, які вже сталися з вини  посадової особи, прокуратура може порушити  питання про відкриття кримінальної справи.</a:t>
            </a:r>
          </a:p>
          <a:p>
            <a:pPr marL="12700" algn="just"/>
            <a:r>
              <a:rPr lang="ru-RU" sz="2800">
                <a:latin typeface="Times New Roman" pitchFamily="18" charset="0"/>
                <a:cs typeface="Times New Roman" pitchFamily="18" charset="0"/>
              </a:rPr>
              <a:t>Постанова прокурора про відкриття кримінальної  справи може бути видана на подання органів  Держгірпромнагляду за охороною праці.</a:t>
            </a:r>
          </a:p>
          <a:p>
            <a:pPr marL="12700" algn="just">
              <a:lnSpc>
                <a:spcPts val="3263"/>
              </a:lnSpc>
              <a:spcBef>
                <a:spcPts val="200"/>
              </a:spcBef>
            </a:pPr>
            <a:r>
              <a:rPr lang="ru-RU" sz="2800">
                <a:latin typeface="Times New Roman" pitchFamily="18" charset="0"/>
                <a:cs typeface="Times New Roman" pitchFamily="18" charset="0"/>
              </a:rPr>
              <a:t>Кримінальна відповідальність настає згідно з  Кримінальним кодексом України</a:t>
            </a:r>
            <a:r>
              <a:rPr lang="ru-RU" sz="2800">
                <a:latin typeface="Bahnschrift"/>
                <a:ea typeface="Bahnschrift"/>
                <a:cs typeface="Bahnschrift"/>
              </a:rPr>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700" y="376238"/>
            <a:ext cx="8164513" cy="6243637"/>
          </a:xfrm>
          <a:prstGeom prst="rect">
            <a:avLst/>
          </a:prstGeom>
        </p:spPr>
        <p:txBody>
          <a:bodyPr lIns="0" tIns="12700" rIns="0" bIns="0">
            <a:spAutoFit/>
          </a:bodyPr>
          <a:lstStyle/>
          <a:p>
            <a:pPr marL="12700" algn="just">
              <a:spcBef>
                <a:spcPts val="100"/>
              </a:spcBef>
            </a:pPr>
            <a:r>
              <a:rPr lang="ru-RU" sz="2400" b="1">
                <a:latin typeface="Times New Roman" pitchFamily="18" charset="0"/>
                <a:cs typeface="Times New Roman" pitchFamily="18" charset="0"/>
              </a:rPr>
              <a:t>Матеріальна. </a:t>
            </a:r>
            <a:r>
              <a:rPr lang="ru-RU" sz="2400">
                <a:latin typeface="Times New Roman" pitchFamily="18" charset="0"/>
                <a:cs typeface="Times New Roman" pitchFamily="18" charset="0"/>
              </a:rPr>
              <a:t>До цього виду відповідальності притягаються  особи, з вини яких у результаті порушення вимог з охорони  праці підприємству нанесені матеріальні збитки. Матеріальні  збитки відшкодовуються незалежно від того, притягнуті  працівники чи ні до дисциплінарної, адміністративної або  кримінальної відповідальності. Матеріальна відповідальність  настає тільки при встановленні безпосередньої дії або  бездіяльності, які визначають вину працівника. Стягнення  матеріального відшкодування проводиться на основі  особистої згоди працівника або на підставі рішення суду.  Сума відшкодування вноситься до бухгалтерії підприємства.  Матеріальна відповідальність підприємства перед  працівником настає у разі ушкодження здоров’я працівника.  Виплата матеріальних компенсацій проводиться у  відповідності до ст.10, 11 Закону України «Про охорону  праці» та Правил відшкодування працівникові шкоди,  заподіяної його здоров’ю.</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0950" y="254000"/>
            <a:ext cx="4098925" cy="512763"/>
          </a:xfrm>
        </p:spPr>
        <p:txBody>
          <a:bodyPr tIns="12065" rtlCol="0"/>
          <a:lstStyle/>
          <a:p>
            <a:pPr marL="12700" eaLnBrk="1" fontAlgn="auto" hangingPunct="1">
              <a:spcBef>
                <a:spcPts val="95"/>
              </a:spcBef>
              <a:spcAft>
                <a:spcPts val="0"/>
              </a:spcAft>
              <a:defRPr/>
            </a:pPr>
            <a:r>
              <a:rPr sz="3200" b="0" spc="-10" dirty="0"/>
              <a:t>Обов’язки</a:t>
            </a:r>
            <a:r>
              <a:rPr sz="3200" b="0" spc="-15" dirty="0"/>
              <a:t> </a:t>
            </a:r>
            <a:r>
              <a:rPr sz="3200" b="0" spc="-5" dirty="0"/>
              <a:t>роботодавця</a:t>
            </a:r>
            <a:endParaRPr sz="3200"/>
          </a:p>
        </p:txBody>
      </p:sp>
      <p:sp>
        <p:nvSpPr>
          <p:cNvPr id="3" name="object 3"/>
          <p:cNvSpPr txBox="1"/>
          <p:nvPr/>
        </p:nvSpPr>
        <p:spPr>
          <a:xfrm>
            <a:off x="403225" y="746125"/>
            <a:ext cx="8251825" cy="5430838"/>
          </a:xfrm>
          <a:prstGeom prst="rect">
            <a:avLst/>
          </a:prstGeom>
        </p:spPr>
        <p:txBody>
          <a:bodyPr lIns="0" tIns="12065" rIns="0" bIns="0">
            <a:spAutoFit/>
          </a:bodyPr>
          <a:lstStyle/>
          <a:p>
            <a:pPr marL="279400" indent="1588" algn="ctr">
              <a:spcBef>
                <a:spcPts val="100"/>
              </a:spcBef>
            </a:pPr>
            <a:r>
              <a:rPr lang="ru-RU" sz="2000">
                <a:latin typeface="Times New Roman" pitchFamily="18" charset="0"/>
                <a:cs typeface="Times New Roman" pitchFamily="18" charset="0"/>
              </a:rPr>
              <a:t>щодо додержання вимог нормативно правових актів з охорони праці  визначаються відповідно до ст.13 Закону України «Про охорону праці»  щодо управління охороною праці та обов’язки роботодавця</a:t>
            </a:r>
          </a:p>
          <a:p>
            <a:pPr marL="279400" indent="1588" algn="ctr">
              <a:spcBef>
                <a:spcPts val="888"/>
              </a:spcBef>
            </a:pPr>
            <a:r>
              <a:rPr lang="ru-RU" sz="3000">
                <a:solidFill>
                  <a:srgbClr val="000099"/>
                </a:solidFill>
                <a:latin typeface="Times New Roman" pitchFamily="18" charset="0"/>
                <a:cs typeface="Times New Roman" pitchFamily="18" charset="0"/>
              </a:rPr>
              <a:t>Обов’язки працівників</a:t>
            </a:r>
            <a:endParaRPr lang="ru-RU" sz="3000">
              <a:latin typeface="Times New Roman" pitchFamily="18" charset="0"/>
              <a:cs typeface="Times New Roman" pitchFamily="18" charset="0"/>
            </a:endParaRPr>
          </a:p>
          <a:p>
            <a:pPr marL="279400" indent="1588">
              <a:lnSpc>
                <a:spcPts val="1825"/>
              </a:lnSpc>
              <a:spcBef>
                <a:spcPts val="1075"/>
              </a:spcBef>
            </a:pPr>
            <a:r>
              <a:rPr lang="ru-RU" sz="1900">
                <a:latin typeface="Times New Roman" pitchFamily="18" charset="0"/>
                <a:cs typeface="Times New Roman" pitchFamily="18" charset="0"/>
              </a:rPr>
              <a:t>щодо додержання вимог нормативно-правових актів з охорони праці  визначаються відповідно до ст.14 Закону України «Про охорону праці» щодо  зобов’язань працівника:</a:t>
            </a:r>
          </a:p>
          <a:p>
            <a:pPr marL="279400" indent="1588">
              <a:lnSpc>
                <a:spcPct val="80000"/>
              </a:lnSpc>
              <a:spcBef>
                <a:spcPts val="1063"/>
              </a:spcBef>
              <a:buClr>
                <a:srgbClr val="83992A"/>
              </a:buClr>
              <a:buSzPct val="113000"/>
              <a:buFont typeface="Arial MT"/>
              <a:buChar char="•"/>
            </a:pPr>
            <a:r>
              <a:rPr lang="ru-RU" sz="1900">
                <a:latin typeface="Times New Roman" pitchFamily="18" charset="0"/>
                <a:cs typeface="Times New Roman" pitchFamily="18" charset="0"/>
              </a:rPr>
              <a:t>дбати про особисту безпеку і здоров’я, а також про безпеку і здоров’я  оточуючих людей у процесі виконання будь-яких робіт чи під час  перебування на території підприємства;</a:t>
            </a:r>
          </a:p>
          <a:p>
            <a:pPr marL="279400" indent="1588">
              <a:lnSpc>
                <a:spcPct val="80000"/>
              </a:lnSpc>
              <a:spcBef>
                <a:spcPts val="1050"/>
              </a:spcBef>
              <a:buClr>
                <a:srgbClr val="83992A"/>
              </a:buClr>
              <a:buSzPct val="113000"/>
              <a:buFont typeface="Arial MT"/>
              <a:buChar char="•"/>
            </a:pPr>
            <a:r>
              <a:rPr lang="ru-RU" sz="1900">
                <a:latin typeface="Times New Roman" pitchFamily="18" charset="0"/>
                <a:cs typeface="Times New Roman" pitchFamily="18" charset="0"/>
              </a:rPr>
              <a:t>знати і виконувати вимоги нормативно-правових актів з охорони праці,  правила поводження з машинами, механізмами, устаткуванням та іншими  засобами виробництва, користуватися засобами колективного та</a:t>
            </a:r>
          </a:p>
          <a:p>
            <a:pPr marL="279400" indent="1588">
              <a:lnSpc>
                <a:spcPts val="1825"/>
              </a:lnSpc>
            </a:pPr>
            <a:r>
              <a:rPr lang="ru-RU" sz="1900">
                <a:latin typeface="Times New Roman" pitchFamily="18" charset="0"/>
                <a:cs typeface="Times New Roman" pitchFamily="18" charset="0"/>
              </a:rPr>
              <a:t>індивідуального захисту;</a:t>
            </a:r>
          </a:p>
          <a:p>
            <a:pPr marL="279400" indent="1588">
              <a:lnSpc>
                <a:spcPts val="2050"/>
              </a:lnSpc>
              <a:spcBef>
                <a:spcPts val="600"/>
              </a:spcBef>
              <a:buClr>
                <a:srgbClr val="83992A"/>
              </a:buClr>
              <a:buSzPct val="113000"/>
              <a:buFont typeface="Arial MT"/>
              <a:buChar char="•"/>
            </a:pPr>
            <a:r>
              <a:rPr lang="ru-RU" sz="1900">
                <a:latin typeface="Times New Roman" pitchFamily="18" charset="0"/>
                <a:cs typeface="Times New Roman" pitchFamily="18" charset="0"/>
              </a:rPr>
              <a:t>проходити у встановленому законодавством порядку попередні та періодичні</a:t>
            </a:r>
          </a:p>
          <a:p>
            <a:pPr marL="279400" indent="1588">
              <a:lnSpc>
                <a:spcPts val="2050"/>
              </a:lnSpc>
            </a:pPr>
            <a:r>
              <a:rPr lang="ru-RU" sz="1900">
                <a:latin typeface="Times New Roman" pitchFamily="18" charset="0"/>
                <a:cs typeface="Times New Roman" pitchFamily="18" charset="0"/>
              </a:rPr>
              <a:t>медичні огляди.</a:t>
            </a:r>
          </a:p>
          <a:p>
            <a:pPr marL="279400" indent="1588" algn="ctr">
              <a:lnSpc>
                <a:spcPct val="76000"/>
              </a:lnSpc>
              <a:spcBef>
                <a:spcPts val="1063"/>
              </a:spcBef>
            </a:pPr>
            <a:r>
              <a:rPr lang="ru-RU" sz="2000" b="1" i="1">
                <a:latin typeface="Times New Roman" pitchFamily="18" charset="0"/>
                <a:cs typeface="Times New Roman" pitchFamily="18" charset="0"/>
              </a:rPr>
              <a:t>Працівник несе безпосередню відповідальність за порушення зазначених  вимог.</a:t>
            </a:r>
            <a:endParaRPr lang="ru-RU" sz="2000">
              <a:latin typeface="Times New Roman" pitchFamily="18" charset="0"/>
              <a:cs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2963" y="138113"/>
            <a:ext cx="2346325" cy="573087"/>
          </a:xfrm>
        </p:spPr>
        <p:txBody>
          <a:bodyPr tIns="12700" rtlCol="0"/>
          <a:lstStyle/>
          <a:p>
            <a:pPr marL="12700" eaLnBrk="1" fontAlgn="auto" hangingPunct="1">
              <a:spcBef>
                <a:spcPts val="100"/>
              </a:spcBef>
              <a:spcAft>
                <a:spcPts val="0"/>
              </a:spcAft>
              <a:defRPr/>
            </a:pPr>
            <a:r>
              <a:rPr sz="3600" b="0" dirty="0"/>
              <a:t>Інс</a:t>
            </a:r>
            <a:r>
              <a:rPr sz="3600" b="0" spc="35" dirty="0"/>
              <a:t>т</a:t>
            </a:r>
            <a:r>
              <a:rPr sz="3600" b="0" spc="-50" dirty="0"/>
              <a:t>р</a:t>
            </a:r>
            <a:r>
              <a:rPr sz="3600" b="0" dirty="0"/>
              <a:t>у</a:t>
            </a:r>
            <a:r>
              <a:rPr sz="3600" b="0" spc="-50" dirty="0"/>
              <a:t>к</a:t>
            </a:r>
            <a:r>
              <a:rPr sz="3600" b="0" spc="35" dirty="0"/>
              <a:t>т</a:t>
            </a:r>
            <a:r>
              <a:rPr sz="3600" b="0" dirty="0"/>
              <a:t>ажі</a:t>
            </a:r>
            <a:endParaRPr sz="3600"/>
          </a:p>
        </p:txBody>
      </p:sp>
      <p:sp>
        <p:nvSpPr>
          <p:cNvPr id="70" name="object 70"/>
          <p:cNvSpPr txBox="1"/>
          <p:nvPr/>
        </p:nvSpPr>
        <p:spPr>
          <a:xfrm>
            <a:off x="403225" y="908050"/>
            <a:ext cx="8412163" cy="5543550"/>
          </a:xfrm>
          <a:prstGeom prst="rect">
            <a:avLst/>
          </a:prstGeom>
        </p:spPr>
        <p:txBody>
          <a:bodyPr lIns="0" tIns="6350" rIns="0" bIns="0">
            <a:spAutoFit/>
          </a:bodyPr>
          <a:lstStyle/>
          <a:p>
            <a:pPr marL="12700" indent="457200" algn="just">
              <a:lnSpc>
                <a:spcPct val="102000"/>
              </a:lnSpc>
              <a:spcBef>
                <a:spcPts val="50"/>
              </a:spcBef>
            </a:pPr>
            <a:r>
              <a:rPr lang="ru-RU" sz="2400">
                <a:latin typeface="Times New Roman" pitchFamily="18" charset="0"/>
                <a:cs typeface="Times New Roman" pitchFamily="18" charset="0"/>
              </a:rPr>
              <a:t>Інструктажі з питань охорони праці проводяться на всіх  підприємствах, установах і організаціях незалежно від  характеру їх трудової діяльності, підлеглості і форми власності.</a:t>
            </a:r>
          </a:p>
          <a:p>
            <a:pPr marL="12700" indent="457200" algn="just">
              <a:spcBef>
                <a:spcPts val="1175"/>
              </a:spcBef>
            </a:pPr>
            <a:r>
              <a:rPr lang="ru-RU" sz="2400">
                <a:latin typeface="Times New Roman" pitchFamily="18" charset="0"/>
                <a:cs typeface="Times New Roman" pitchFamily="18" charset="0"/>
              </a:rPr>
              <a:t>Мета інструктажу – навчити працівника правильно і  безпечно для себе і навколишнього середовища виконувати свої  трудові обов'язки.</a:t>
            </a:r>
          </a:p>
          <a:p>
            <a:pPr marL="12700" indent="457200" algn="ctr">
              <a:spcBef>
                <a:spcPts val="1100"/>
              </a:spcBef>
            </a:pPr>
            <a:r>
              <a:rPr lang="ru-RU" sz="2000" b="1">
                <a:solidFill>
                  <a:srgbClr val="000099"/>
                </a:solidFill>
                <a:latin typeface="Times New Roman" pitchFamily="18" charset="0"/>
                <a:cs typeface="Times New Roman" pitchFamily="18" charset="0"/>
              </a:rPr>
              <a:t>ВИДИ ІНСТРУКТАЖІВ</a:t>
            </a:r>
            <a:endParaRPr lang="ru-RU" sz="2000">
              <a:latin typeface="Times New Roman" pitchFamily="18" charset="0"/>
              <a:cs typeface="Times New Roman" pitchFamily="18" charset="0"/>
            </a:endParaRPr>
          </a:p>
          <a:p>
            <a:pPr marL="12700" indent="457200">
              <a:spcBef>
                <a:spcPts val="1163"/>
              </a:spcBef>
            </a:pPr>
            <a:r>
              <a:rPr lang="ru-RU" sz="2400">
                <a:latin typeface="Times New Roman" pitchFamily="18" charset="0"/>
                <a:cs typeface="Times New Roman" pitchFamily="18" charset="0"/>
              </a:rPr>
              <a:t>Інструктажі за часом і характером проведення поділяють на:</a:t>
            </a:r>
          </a:p>
          <a:p>
            <a:pPr marL="12700" indent="457200">
              <a:spcBef>
                <a:spcPts val="575"/>
              </a:spcBef>
              <a:buClr>
                <a:srgbClr val="83992A"/>
              </a:buClr>
              <a:buSzPct val="115000"/>
              <a:buFont typeface="Arial MT"/>
              <a:buChar char="•"/>
            </a:pPr>
            <a:r>
              <a:rPr lang="ru-RU" sz="2400">
                <a:latin typeface="Times New Roman" pitchFamily="18" charset="0"/>
                <a:cs typeface="Times New Roman" pitchFamily="18" charset="0"/>
              </a:rPr>
              <a:t>вступний,</a:t>
            </a:r>
          </a:p>
          <a:p>
            <a:pPr marL="12700" indent="457200">
              <a:spcBef>
                <a:spcPts val="575"/>
              </a:spcBef>
              <a:buClr>
                <a:srgbClr val="83992A"/>
              </a:buClr>
              <a:buSzPct val="115000"/>
              <a:buFont typeface="Arial MT"/>
              <a:buChar char="•"/>
            </a:pPr>
            <a:r>
              <a:rPr lang="ru-RU" sz="2400">
                <a:latin typeface="Times New Roman" pitchFamily="18" charset="0"/>
                <a:cs typeface="Times New Roman" pitchFamily="18" charset="0"/>
              </a:rPr>
              <a:t>первинний,</a:t>
            </a:r>
          </a:p>
          <a:p>
            <a:pPr marL="12700" indent="457200">
              <a:spcBef>
                <a:spcPts val="575"/>
              </a:spcBef>
              <a:buClr>
                <a:srgbClr val="83992A"/>
              </a:buClr>
              <a:buSzPct val="115000"/>
              <a:buFont typeface="Arial MT"/>
              <a:buChar char="•"/>
            </a:pPr>
            <a:r>
              <a:rPr lang="ru-RU" sz="2400">
                <a:latin typeface="Times New Roman" pitchFamily="18" charset="0"/>
                <a:cs typeface="Times New Roman" pitchFamily="18" charset="0"/>
              </a:rPr>
              <a:t>повторний,</a:t>
            </a:r>
          </a:p>
          <a:p>
            <a:pPr marL="12700" indent="457200">
              <a:spcBef>
                <a:spcPts val="575"/>
              </a:spcBef>
              <a:buClr>
                <a:srgbClr val="83992A"/>
              </a:buClr>
              <a:buSzPct val="115000"/>
              <a:buFont typeface="Arial MT"/>
              <a:buChar char="•"/>
            </a:pPr>
            <a:r>
              <a:rPr lang="ru-RU" sz="2400">
                <a:latin typeface="Times New Roman" pitchFamily="18" charset="0"/>
                <a:cs typeface="Times New Roman" pitchFamily="18" charset="0"/>
              </a:rPr>
              <a:t>позаплановий,</a:t>
            </a:r>
          </a:p>
          <a:p>
            <a:pPr marL="12700" indent="457200">
              <a:spcBef>
                <a:spcPts val="575"/>
              </a:spcBef>
              <a:buClr>
                <a:srgbClr val="83992A"/>
              </a:buClr>
              <a:buSzPct val="115000"/>
              <a:buFont typeface="Arial MT"/>
              <a:buChar char="•"/>
            </a:pPr>
            <a:r>
              <a:rPr lang="ru-RU" sz="2400">
                <a:latin typeface="Times New Roman" pitchFamily="18" charset="0"/>
                <a:cs typeface="Times New Roman" pitchFamily="18" charset="0"/>
              </a:rPr>
              <a:t>цільовий.</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41513" y="222250"/>
            <a:ext cx="5000625" cy="636588"/>
          </a:xfrm>
        </p:spPr>
        <p:txBody>
          <a:bodyPr tIns="12700" rtlCol="0"/>
          <a:lstStyle/>
          <a:p>
            <a:pPr marL="12700" eaLnBrk="1" fontAlgn="auto" hangingPunct="1">
              <a:spcBef>
                <a:spcPts val="100"/>
              </a:spcBef>
              <a:spcAft>
                <a:spcPts val="0"/>
              </a:spcAft>
              <a:defRPr/>
            </a:pPr>
            <a:r>
              <a:rPr sz="4000" spc="-5" dirty="0"/>
              <a:t>Вступний</a:t>
            </a:r>
            <a:r>
              <a:rPr sz="4000" spc="-114" dirty="0"/>
              <a:t> </a:t>
            </a:r>
            <a:r>
              <a:rPr sz="4000" spc="5" dirty="0"/>
              <a:t>інструктаж</a:t>
            </a:r>
            <a:endParaRPr sz="4000"/>
          </a:p>
        </p:txBody>
      </p:sp>
      <p:sp>
        <p:nvSpPr>
          <p:cNvPr id="24" name="object 24"/>
          <p:cNvSpPr txBox="1"/>
          <p:nvPr/>
        </p:nvSpPr>
        <p:spPr>
          <a:xfrm>
            <a:off x="619125" y="1001713"/>
            <a:ext cx="7835900" cy="1306512"/>
          </a:xfrm>
          <a:prstGeom prst="rect">
            <a:avLst/>
          </a:prstGeom>
        </p:spPr>
        <p:txBody>
          <a:bodyPr lIns="0" tIns="12700" rIns="0" bIns="0">
            <a:spAutoFit/>
          </a:bodyPr>
          <a:lstStyle/>
          <a:p>
            <a:pPr marL="12700" algn="just">
              <a:spcBef>
                <a:spcPts val="100"/>
              </a:spcBef>
            </a:pPr>
            <a:r>
              <a:rPr lang="ru-RU" sz="2800">
                <a:latin typeface="Times New Roman" pitchFamily="18" charset="0"/>
                <a:cs typeface="Times New Roman" pitchFamily="18" charset="0"/>
              </a:rPr>
              <a:t>проводиться з усіма працівниками, які щойно  прийняті на роботу (постійну або тимчасову),  незалежно від їх освіти, стажу роботи за цією</a:t>
            </a:r>
          </a:p>
        </p:txBody>
      </p:sp>
      <p:sp>
        <p:nvSpPr>
          <p:cNvPr id="34" name="object 34"/>
          <p:cNvSpPr txBox="1"/>
          <p:nvPr/>
        </p:nvSpPr>
        <p:spPr>
          <a:xfrm>
            <a:off x="609600" y="2286000"/>
            <a:ext cx="2628900" cy="866775"/>
          </a:xfrm>
          <a:prstGeom prst="rect">
            <a:avLst/>
          </a:prstGeom>
        </p:spPr>
        <p:txBody>
          <a:bodyPr lIns="0" tIns="13335" rIns="0" bIns="0">
            <a:spAutoFit/>
          </a:bodyPr>
          <a:lstStyle/>
          <a:p>
            <a:pPr marL="12700">
              <a:spcBef>
                <a:spcPts val="100"/>
              </a:spcBef>
              <a:tabLst>
                <a:tab pos="2098675" algn="l"/>
              </a:tabLst>
            </a:pPr>
            <a:r>
              <a:rPr lang="ru-RU" sz="2800">
                <a:latin typeface="Times New Roman" pitchFamily="18" charset="0"/>
                <a:cs typeface="Times New Roman" pitchFamily="18" charset="0"/>
              </a:rPr>
              <a:t>професією	або  знаходяться	у</a:t>
            </a:r>
          </a:p>
        </p:txBody>
      </p:sp>
      <p:pic>
        <p:nvPicPr>
          <p:cNvPr id="24582" name="object 35"/>
          <p:cNvPicPr>
            <a:picLocks noChangeAspect="1" noChangeArrowheads="1"/>
          </p:cNvPicPr>
          <p:nvPr/>
        </p:nvPicPr>
        <p:blipFill>
          <a:blip r:embed="rId2"/>
          <a:srcRect/>
          <a:stretch>
            <a:fillRect/>
          </a:stretch>
        </p:blipFill>
        <p:spPr bwMode="auto">
          <a:xfrm>
            <a:off x="2973388" y="2619375"/>
            <a:ext cx="2306637" cy="777875"/>
          </a:xfrm>
          <a:prstGeom prst="rect">
            <a:avLst/>
          </a:prstGeom>
          <a:noFill/>
          <a:ln w="9525">
            <a:noFill/>
            <a:miter lim="800000"/>
            <a:headEnd/>
            <a:tailEnd/>
          </a:ln>
        </p:spPr>
      </p:pic>
      <p:sp>
        <p:nvSpPr>
          <p:cNvPr id="36" name="object 36"/>
          <p:cNvSpPr txBox="1"/>
          <p:nvPr/>
        </p:nvSpPr>
        <p:spPr>
          <a:xfrm>
            <a:off x="3181350" y="2709863"/>
            <a:ext cx="1874838" cy="452437"/>
          </a:xfrm>
          <a:prstGeom prst="rect">
            <a:avLst/>
          </a:prstGeom>
        </p:spPr>
        <p:txBody>
          <a:bodyPr lIns="0" tIns="12700" rIns="0" bIns="0">
            <a:spAutoFit/>
          </a:bodyPr>
          <a:lstStyle/>
          <a:p>
            <a:pPr marL="12700" fontAlgn="auto">
              <a:spcBef>
                <a:spcPts val="100"/>
              </a:spcBef>
              <a:spcAft>
                <a:spcPts val="0"/>
              </a:spcAft>
              <a:defRPr/>
            </a:pPr>
            <a:r>
              <a:rPr sz="2800" spc="-5" dirty="0">
                <a:latin typeface="Times New Roman"/>
                <a:cs typeface="Times New Roman"/>
              </a:rPr>
              <a:t>від</a:t>
            </a:r>
            <a:r>
              <a:rPr sz="2800" spc="-10" dirty="0">
                <a:latin typeface="Times New Roman"/>
                <a:cs typeface="Times New Roman"/>
              </a:rPr>
              <a:t>р</a:t>
            </a:r>
            <a:r>
              <a:rPr sz="2800" dirty="0">
                <a:latin typeface="Times New Roman"/>
                <a:cs typeface="Times New Roman"/>
              </a:rPr>
              <a:t>яд</a:t>
            </a:r>
            <a:r>
              <a:rPr sz="2800" spc="-40" dirty="0">
                <a:latin typeface="Times New Roman"/>
                <a:cs typeface="Times New Roman"/>
              </a:rPr>
              <a:t>ж</a:t>
            </a:r>
            <a:r>
              <a:rPr sz="2800" dirty="0">
                <a:latin typeface="Times New Roman"/>
                <a:cs typeface="Times New Roman"/>
              </a:rPr>
              <a:t>енні</a:t>
            </a:r>
            <a:endParaRPr sz="2800">
              <a:latin typeface="Times New Roman"/>
              <a:cs typeface="Times New Roman"/>
            </a:endParaRPr>
          </a:p>
        </p:txBody>
      </p:sp>
      <p:grpSp>
        <p:nvGrpSpPr>
          <p:cNvPr id="24584" name="object 37"/>
          <p:cNvGrpSpPr>
            <a:grpSpLocks/>
          </p:cNvGrpSpPr>
          <p:nvPr/>
        </p:nvGrpSpPr>
        <p:grpSpPr bwMode="auto">
          <a:xfrm>
            <a:off x="5113338" y="2619375"/>
            <a:ext cx="3082925" cy="779463"/>
            <a:chOff x="5113782" y="2619717"/>
            <a:chExt cx="3082925" cy="778510"/>
          </a:xfrm>
        </p:grpSpPr>
        <p:pic>
          <p:nvPicPr>
            <p:cNvPr id="24637" name="object 38"/>
            <p:cNvPicPr>
              <a:picLocks noChangeAspect="1" noChangeArrowheads="1"/>
            </p:cNvPicPr>
            <p:nvPr/>
          </p:nvPicPr>
          <p:blipFill>
            <a:blip r:embed="rId3"/>
            <a:srcRect/>
            <a:stretch>
              <a:fillRect/>
            </a:stretch>
          </p:blipFill>
          <p:spPr bwMode="auto">
            <a:xfrm>
              <a:off x="5113782" y="2619717"/>
              <a:ext cx="805103" cy="778294"/>
            </a:xfrm>
            <a:prstGeom prst="rect">
              <a:avLst/>
            </a:prstGeom>
            <a:noFill/>
            <a:ln w="9525">
              <a:noFill/>
              <a:miter lim="800000"/>
              <a:headEnd/>
              <a:tailEnd/>
            </a:ln>
          </p:spPr>
        </p:pic>
        <p:pic>
          <p:nvPicPr>
            <p:cNvPr id="24638" name="object 39"/>
            <p:cNvPicPr>
              <a:picLocks noChangeAspect="1" noChangeArrowheads="1"/>
            </p:cNvPicPr>
            <p:nvPr/>
          </p:nvPicPr>
          <p:blipFill>
            <a:blip r:embed="rId4"/>
            <a:srcRect/>
            <a:stretch>
              <a:fillRect/>
            </a:stretch>
          </p:blipFill>
          <p:spPr bwMode="auto">
            <a:xfrm>
              <a:off x="5752338" y="2619717"/>
              <a:ext cx="2444115" cy="778294"/>
            </a:xfrm>
            <a:prstGeom prst="rect">
              <a:avLst/>
            </a:prstGeom>
            <a:noFill/>
            <a:ln w="9525">
              <a:noFill/>
              <a:miter lim="800000"/>
              <a:headEnd/>
              <a:tailEnd/>
            </a:ln>
          </p:spPr>
        </p:pic>
      </p:grpSp>
      <p:sp>
        <p:nvSpPr>
          <p:cNvPr id="40" name="object 40"/>
          <p:cNvSpPr txBox="1"/>
          <p:nvPr/>
        </p:nvSpPr>
        <p:spPr>
          <a:xfrm>
            <a:off x="5321300" y="2709863"/>
            <a:ext cx="2651125" cy="452437"/>
          </a:xfrm>
          <a:prstGeom prst="rect">
            <a:avLst/>
          </a:prstGeom>
        </p:spPr>
        <p:txBody>
          <a:bodyPr lIns="0" tIns="12700" rIns="0" bIns="0">
            <a:spAutoFit/>
          </a:bodyPr>
          <a:lstStyle/>
          <a:p>
            <a:pPr marL="12700" fontAlgn="auto">
              <a:spcBef>
                <a:spcPts val="100"/>
              </a:spcBef>
              <a:spcAft>
                <a:spcPts val="0"/>
              </a:spcAft>
              <a:tabLst>
                <a:tab pos="650875" algn="l"/>
              </a:tabLst>
              <a:defRPr/>
            </a:pPr>
            <a:r>
              <a:rPr sz="2800" spc="-5" dirty="0">
                <a:latin typeface="Times New Roman"/>
                <a:cs typeface="Times New Roman"/>
              </a:rPr>
              <a:t>на	підприємстві</a:t>
            </a:r>
            <a:endParaRPr sz="2800">
              <a:latin typeface="Times New Roman"/>
              <a:cs typeface="Times New Roman"/>
            </a:endParaRPr>
          </a:p>
        </p:txBody>
      </p:sp>
      <p:sp>
        <p:nvSpPr>
          <p:cNvPr id="42" name="object 42"/>
          <p:cNvSpPr txBox="1"/>
          <p:nvPr/>
        </p:nvSpPr>
        <p:spPr>
          <a:xfrm>
            <a:off x="3692525" y="2281238"/>
            <a:ext cx="4762500" cy="881062"/>
          </a:xfrm>
          <a:prstGeom prst="rect">
            <a:avLst/>
          </a:prstGeom>
        </p:spPr>
        <p:txBody>
          <a:bodyPr lIns="0" tIns="13335" rIns="0" bIns="0">
            <a:spAutoFit/>
          </a:bodyPr>
          <a:lstStyle/>
          <a:p>
            <a:pPr algn="r">
              <a:spcBef>
                <a:spcPts val="100"/>
              </a:spcBef>
              <a:tabLst>
                <a:tab pos="1635125" algn="l"/>
                <a:tab pos="4300538" algn="l"/>
              </a:tabLst>
            </a:pPr>
            <a:r>
              <a:rPr lang="ru-RU" sz="2800">
                <a:latin typeface="Times New Roman" pitchFamily="18" charset="0"/>
                <a:cs typeface="Times New Roman" pitchFamily="18" charset="0"/>
              </a:rPr>
              <a:t>посади;	працівниками,	які</a:t>
            </a:r>
          </a:p>
          <a:p>
            <a:pPr algn="r">
              <a:tabLst>
                <a:tab pos="1635125" algn="l"/>
                <a:tab pos="4300538" algn="l"/>
              </a:tabLst>
            </a:pPr>
            <a:r>
              <a:rPr lang="ru-RU" sz="2800">
                <a:latin typeface="Times New Roman" pitchFamily="18" charset="0"/>
                <a:cs typeface="Times New Roman" pitchFamily="18" charset="0"/>
              </a:rPr>
              <a:t>й</a:t>
            </a:r>
          </a:p>
        </p:txBody>
      </p:sp>
      <p:grpSp>
        <p:nvGrpSpPr>
          <p:cNvPr id="24588" name="object 43"/>
          <p:cNvGrpSpPr>
            <a:grpSpLocks/>
          </p:cNvGrpSpPr>
          <p:nvPr/>
        </p:nvGrpSpPr>
        <p:grpSpPr bwMode="auto">
          <a:xfrm>
            <a:off x="411163" y="3046413"/>
            <a:ext cx="3946525" cy="777875"/>
            <a:chOff x="410718" y="3046437"/>
            <a:chExt cx="3946525" cy="778510"/>
          </a:xfrm>
        </p:grpSpPr>
        <p:pic>
          <p:nvPicPr>
            <p:cNvPr id="24635" name="object 44"/>
            <p:cNvPicPr>
              <a:picLocks noChangeAspect="1" noChangeArrowheads="1"/>
            </p:cNvPicPr>
            <p:nvPr/>
          </p:nvPicPr>
          <p:blipFill>
            <a:blip r:embed="rId5"/>
            <a:srcRect/>
            <a:stretch>
              <a:fillRect/>
            </a:stretch>
          </p:blipFill>
          <p:spPr bwMode="auto">
            <a:xfrm>
              <a:off x="410718" y="3046437"/>
              <a:ext cx="1460372" cy="778294"/>
            </a:xfrm>
            <a:prstGeom prst="rect">
              <a:avLst/>
            </a:prstGeom>
            <a:noFill/>
            <a:ln w="9525">
              <a:noFill/>
              <a:miter lim="800000"/>
              <a:headEnd/>
              <a:tailEnd/>
            </a:ln>
          </p:spPr>
        </p:pic>
        <p:pic>
          <p:nvPicPr>
            <p:cNvPr id="24636" name="object 45"/>
            <p:cNvPicPr>
              <a:picLocks noChangeAspect="1" noChangeArrowheads="1"/>
            </p:cNvPicPr>
            <p:nvPr/>
          </p:nvPicPr>
          <p:blipFill>
            <a:blip r:embed="rId6"/>
            <a:srcRect/>
            <a:stretch>
              <a:fillRect/>
            </a:stretch>
          </p:blipFill>
          <p:spPr bwMode="auto">
            <a:xfrm>
              <a:off x="1757934" y="3046437"/>
              <a:ext cx="2598800" cy="778294"/>
            </a:xfrm>
            <a:prstGeom prst="rect">
              <a:avLst/>
            </a:prstGeom>
            <a:noFill/>
            <a:ln w="9525">
              <a:noFill/>
              <a:miter lim="800000"/>
              <a:headEnd/>
              <a:tailEnd/>
            </a:ln>
          </p:spPr>
        </p:pic>
      </p:grpSp>
      <p:sp>
        <p:nvSpPr>
          <p:cNvPr id="24589" name="object 46"/>
          <p:cNvSpPr txBox="1">
            <a:spLocks noChangeArrowheads="1"/>
          </p:cNvSpPr>
          <p:nvPr/>
        </p:nvSpPr>
        <p:spPr bwMode="auto">
          <a:xfrm>
            <a:off x="1965325" y="3135313"/>
            <a:ext cx="2166938" cy="454025"/>
          </a:xfrm>
          <a:prstGeom prst="rect">
            <a:avLst/>
          </a:prstGeom>
          <a:noFill/>
          <a:ln w="9525">
            <a:noFill/>
            <a:miter lim="800000"/>
            <a:headEnd/>
            <a:tailEnd/>
          </a:ln>
        </p:spPr>
        <p:txBody>
          <a:bodyPr lIns="0" tIns="12700" rIns="0" bIns="0">
            <a:spAutoFit/>
          </a:bodyPr>
          <a:lstStyle/>
          <a:p>
            <a:pPr marL="12700">
              <a:spcBef>
                <a:spcPts val="100"/>
              </a:spcBef>
            </a:pPr>
            <a:r>
              <a:rPr lang="ru-RU" sz="2800">
                <a:latin typeface="Times New Roman" pitchFamily="18" charset="0"/>
                <a:cs typeface="Times New Roman" pitchFamily="18" charset="0"/>
              </a:rPr>
              <a:t>безпосередню</a:t>
            </a:r>
          </a:p>
        </p:txBody>
      </p:sp>
      <p:sp>
        <p:nvSpPr>
          <p:cNvPr id="51" name="object 51"/>
          <p:cNvSpPr txBox="1"/>
          <p:nvPr/>
        </p:nvSpPr>
        <p:spPr>
          <a:xfrm>
            <a:off x="4419600" y="3124200"/>
            <a:ext cx="4002088" cy="439738"/>
          </a:xfrm>
          <a:prstGeom prst="rect">
            <a:avLst/>
          </a:prstGeom>
        </p:spPr>
        <p:txBody>
          <a:bodyPr lIns="0" tIns="12700" rIns="0" bIns="0">
            <a:spAutoFit/>
          </a:bodyPr>
          <a:lstStyle/>
          <a:p>
            <a:pPr marL="12700" fontAlgn="auto">
              <a:spcBef>
                <a:spcPts val="100"/>
              </a:spcBef>
              <a:spcAft>
                <a:spcPts val="0"/>
              </a:spcAft>
              <a:tabLst>
                <a:tab pos="1435735" algn="l"/>
                <a:tab pos="1959610" algn="l"/>
              </a:tabLst>
              <a:defRPr/>
            </a:pPr>
            <a:r>
              <a:rPr sz="2800" spc="-5" dirty="0">
                <a:latin typeface="Times New Roman"/>
                <a:cs typeface="Times New Roman"/>
              </a:rPr>
              <a:t>участь,	</a:t>
            </a:r>
            <a:r>
              <a:rPr sz="2800" dirty="0">
                <a:latin typeface="Times New Roman"/>
                <a:cs typeface="Times New Roman"/>
              </a:rPr>
              <a:t>у	</a:t>
            </a:r>
            <a:r>
              <a:rPr sz="2800" spc="-10" dirty="0">
                <a:latin typeface="Times New Roman"/>
                <a:cs typeface="Times New Roman"/>
              </a:rPr>
              <a:t>виробничому</a:t>
            </a:r>
            <a:endParaRPr sz="2800">
              <a:latin typeface="Times New Roman"/>
              <a:cs typeface="Times New Roman"/>
            </a:endParaRPr>
          </a:p>
        </p:txBody>
      </p:sp>
      <p:grpSp>
        <p:nvGrpSpPr>
          <p:cNvPr id="24592" name="object 52"/>
          <p:cNvGrpSpPr>
            <a:grpSpLocks/>
          </p:cNvGrpSpPr>
          <p:nvPr/>
        </p:nvGrpSpPr>
        <p:grpSpPr bwMode="auto">
          <a:xfrm>
            <a:off x="411163" y="3473450"/>
            <a:ext cx="1714500" cy="777875"/>
            <a:chOff x="410718" y="3473157"/>
            <a:chExt cx="1715135" cy="778510"/>
          </a:xfrm>
        </p:grpSpPr>
        <p:pic>
          <p:nvPicPr>
            <p:cNvPr id="24630" name="object 53"/>
            <p:cNvPicPr>
              <a:picLocks noChangeAspect="1" noChangeArrowheads="1"/>
            </p:cNvPicPr>
            <p:nvPr/>
          </p:nvPicPr>
          <p:blipFill>
            <a:blip r:embed="rId7"/>
            <a:srcRect/>
            <a:stretch>
              <a:fillRect/>
            </a:stretch>
          </p:blipFill>
          <p:spPr bwMode="auto">
            <a:xfrm>
              <a:off x="410718" y="3473157"/>
              <a:ext cx="1616583" cy="778294"/>
            </a:xfrm>
            <a:prstGeom prst="rect">
              <a:avLst/>
            </a:prstGeom>
            <a:noFill/>
            <a:ln w="9525">
              <a:noFill/>
              <a:miter lim="800000"/>
              <a:headEnd/>
              <a:tailEnd/>
            </a:ln>
          </p:spPr>
        </p:pic>
        <p:pic>
          <p:nvPicPr>
            <p:cNvPr id="24631" name="object 54"/>
            <p:cNvPicPr>
              <a:picLocks noChangeAspect="1" noChangeArrowheads="1"/>
            </p:cNvPicPr>
            <p:nvPr/>
          </p:nvPicPr>
          <p:blipFill>
            <a:blip r:embed="rId8"/>
            <a:srcRect/>
            <a:stretch>
              <a:fillRect/>
            </a:stretch>
          </p:blipFill>
          <p:spPr bwMode="auto">
            <a:xfrm>
              <a:off x="1568957" y="3473157"/>
              <a:ext cx="556729" cy="778294"/>
            </a:xfrm>
            <a:prstGeom prst="rect">
              <a:avLst/>
            </a:prstGeom>
            <a:noFill/>
            <a:ln w="9525">
              <a:noFill/>
              <a:miter lim="800000"/>
              <a:headEnd/>
              <a:tailEnd/>
            </a:ln>
          </p:spPr>
        </p:pic>
      </p:grpSp>
      <p:sp>
        <p:nvSpPr>
          <p:cNvPr id="55" name="object 55"/>
          <p:cNvSpPr txBox="1"/>
          <p:nvPr/>
        </p:nvSpPr>
        <p:spPr>
          <a:xfrm>
            <a:off x="619125" y="3135313"/>
            <a:ext cx="1282700" cy="879475"/>
          </a:xfrm>
          <a:prstGeom prst="rect">
            <a:avLst/>
          </a:prstGeom>
        </p:spPr>
        <p:txBody>
          <a:bodyPr lIns="0" tIns="12700" rIns="0" bIns="0">
            <a:spAutoFit/>
          </a:bodyPr>
          <a:lstStyle/>
          <a:p>
            <a:pPr marL="12700">
              <a:spcBef>
                <a:spcPts val="100"/>
              </a:spcBef>
            </a:pPr>
            <a:r>
              <a:rPr lang="ru-RU" sz="2800">
                <a:latin typeface="Times New Roman" pitchFamily="18" charset="0"/>
                <a:cs typeface="Times New Roman" pitchFamily="18" charset="0"/>
              </a:rPr>
              <a:t>беруть  процесі;</a:t>
            </a:r>
          </a:p>
        </p:txBody>
      </p:sp>
      <p:sp>
        <p:nvSpPr>
          <p:cNvPr id="62" name="object 62"/>
          <p:cNvSpPr txBox="1"/>
          <p:nvPr/>
        </p:nvSpPr>
        <p:spPr>
          <a:xfrm>
            <a:off x="2209800" y="3581400"/>
            <a:ext cx="6275388" cy="439738"/>
          </a:xfrm>
          <a:prstGeom prst="rect">
            <a:avLst/>
          </a:prstGeom>
        </p:spPr>
        <p:txBody>
          <a:bodyPr lIns="0" tIns="12700" rIns="0" bIns="0">
            <a:spAutoFit/>
          </a:bodyPr>
          <a:lstStyle/>
          <a:p>
            <a:pPr marL="12700" fontAlgn="auto">
              <a:spcBef>
                <a:spcPts val="100"/>
              </a:spcBef>
              <a:spcAft>
                <a:spcPts val="0"/>
              </a:spcAft>
              <a:tabLst>
                <a:tab pos="455930" algn="l"/>
                <a:tab pos="1951355" algn="l"/>
                <a:tab pos="4354195" algn="l"/>
                <a:tab pos="5826760" algn="l"/>
              </a:tabLst>
              <a:defRPr/>
            </a:pPr>
            <a:r>
              <a:rPr sz="2800" dirty="0">
                <a:latin typeface="Times New Roman"/>
                <a:cs typeface="Times New Roman"/>
              </a:rPr>
              <a:t>з	</a:t>
            </a:r>
            <a:r>
              <a:rPr sz="2800" spc="-15" dirty="0">
                <a:latin typeface="Times New Roman"/>
                <a:cs typeface="Times New Roman"/>
              </a:rPr>
              <a:t>в</a:t>
            </a:r>
            <a:r>
              <a:rPr sz="2800" spc="-85" dirty="0">
                <a:latin typeface="Times New Roman"/>
                <a:cs typeface="Times New Roman"/>
              </a:rPr>
              <a:t>о</a:t>
            </a:r>
            <a:r>
              <a:rPr sz="2800" dirty="0">
                <a:latin typeface="Times New Roman"/>
                <a:cs typeface="Times New Roman"/>
              </a:rPr>
              <a:t>діями	</a:t>
            </a:r>
            <a:r>
              <a:rPr sz="2800" spc="30" dirty="0">
                <a:latin typeface="Times New Roman"/>
                <a:cs typeface="Times New Roman"/>
              </a:rPr>
              <a:t>т</a:t>
            </a:r>
            <a:r>
              <a:rPr sz="2800" dirty="0">
                <a:latin typeface="Times New Roman"/>
                <a:cs typeface="Times New Roman"/>
              </a:rPr>
              <a:t>ра</a:t>
            </a:r>
            <a:r>
              <a:rPr sz="2800" spc="-15" dirty="0">
                <a:latin typeface="Times New Roman"/>
                <a:cs typeface="Times New Roman"/>
              </a:rPr>
              <a:t>н</a:t>
            </a:r>
            <a:r>
              <a:rPr sz="2800" dirty="0">
                <a:latin typeface="Times New Roman"/>
                <a:cs typeface="Times New Roman"/>
              </a:rPr>
              <a:t>спо</a:t>
            </a:r>
            <a:r>
              <a:rPr sz="2800" spc="-45" dirty="0">
                <a:latin typeface="Times New Roman"/>
                <a:cs typeface="Times New Roman"/>
              </a:rPr>
              <a:t>р</a:t>
            </a:r>
            <a:r>
              <a:rPr sz="2800" dirty="0">
                <a:latin typeface="Times New Roman"/>
                <a:cs typeface="Times New Roman"/>
              </a:rPr>
              <a:t>тних	</a:t>
            </a:r>
            <a:r>
              <a:rPr sz="2800" spc="-10" dirty="0">
                <a:latin typeface="Times New Roman"/>
                <a:cs typeface="Times New Roman"/>
              </a:rPr>
              <a:t>з</a:t>
            </a:r>
            <a:r>
              <a:rPr sz="2800" dirty="0">
                <a:latin typeface="Times New Roman"/>
                <a:cs typeface="Times New Roman"/>
              </a:rPr>
              <a:t>а</a:t>
            </a:r>
            <a:r>
              <a:rPr sz="2800" spc="-20" dirty="0">
                <a:latin typeface="Times New Roman"/>
                <a:cs typeface="Times New Roman"/>
              </a:rPr>
              <a:t>с</a:t>
            </a:r>
            <a:r>
              <a:rPr sz="2800" dirty="0">
                <a:latin typeface="Times New Roman"/>
                <a:cs typeface="Times New Roman"/>
              </a:rPr>
              <a:t>обів,	які</a:t>
            </a:r>
            <a:endParaRPr sz="2800">
              <a:latin typeface="Times New Roman"/>
              <a:cs typeface="Times New Roman"/>
            </a:endParaRPr>
          </a:p>
        </p:txBody>
      </p:sp>
      <p:sp>
        <p:nvSpPr>
          <p:cNvPr id="91" name="object 91"/>
          <p:cNvSpPr txBox="1"/>
          <p:nvPr/>
        </p:nvSpPr>
        <p:spPr>
          <a:xfrm>
            <a:off x="619125" y="3989388"/>
            <a:ext cx="7835900" cy="2159000"/>
          </a:xfrm>
          <a:prstGeom prst="rect">
            <a:avLst/>
          </a:prstGeom>
        </p:spPr>
        <p:txBody>
          <a:bodyPr lIns="0" tIns="12700" rIns="0" bIns="0">
            <a:spAutoFit/>
          </a:bodyPr>
          <a:lstStyle/>
          <a:p>
            <a:pPr marL="12700" algn="just">
              <a:spcBef>
                <a:spcPts val="100"/>
              </a:spcBef>
            </a:pPr>
            <a:r>
              <a:rPr lang="ru-RU" sz="2800">
                <a:latin typeface="Times New Roman" pitchFamily="18" charset="0"/>
                <a:cs typeface="Times New Roman" pitchFamily="18" charset="0"/>
              </a:rPr>
              <a:t>вперше в'їжджають на територію підприємства;  учнями, вихованцями та студентами навчально-  виховних закладів перед початком трудового й  професійного навчання в лабораторіях, майстернях  на полігонах тощо.</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tIns="12700" rtlCol="0"/>
          <a:lstStyle/>
          <a:p>
            <a:pPr marL="12700" eaLnBrk="1" fontAlgn="auto" hangingPunct="1">
              <a:spcBef>
                <a:spcPts val="100"/>
              </a:spcBef>
              <a:spcAft>
                <a:spcPts val="0"/>
              </a:spcAft>
              <a:tabLst>
                <a:tab pos="1588135" algn="l"/>
              </a:tabLst>
              <a:defRPr/>
            </a:pPr>
            <a:r>
              <a:rPr dirty="0"/>
              <a:t>Загальні	питання</a:t>
            </a:r>
            <a:r>
              <a:rPr spc="-40" dirty="0"/>
              <a:t> </a:t>
            </a:r>
            <a:r>
              <a:rPr spc="-10" dirty="0"/>
              <a:t>вступного</a:t>
            </a:r>
            <a:r>
              <a:rPr spc="-40" dirty="0"/>
              <a:t> </a:t>
            </a:r>
            <a:r>
              <a:rPr dirty="0"/>
              <a:t>інструктажу</a:t>
            </a:r>
            <a:r>
              <a:rPr dirty="0">
                <a:solidFill>
                  <a:srgbClr val="000000"/>
                </a:solidFill>
              </a:rPr>
              <a:t>:</a:t>
            </a:r>
          </a:p>
        </p:txBody>
      </p:sp>
      <p:sp>
        <p:nvSpPr>
          <p:cNvPr id="3" name="object 3"/>
          <p:cNvSpPr txBox="1"/>
          <p:nvPr/>
        </p:nvSpPr>
        <p:spPr>
          <a:xfrm>
            <a:off x="579438" y="592138"/>
            <a:ext cx="8058150" cy="1854200"/>
          </a:xfrm>
          <a:prstGeom prst="rect">
            <a:avLst/>
          </a:prstGeom>
        </p:spPr>
        <p:txBody>
          <a:bodyPr lIns="0" tIns="12700" rIns="0" bIns="0">
            <a:spAutoFit/>
          </a:bodyPr>
          <a:lstStyle/>
          <a:p>
            <a:pPr marL="12700">
              <a:spcBef>
                <a:spcPts val="100"/>
              </a:spcBef>
              <a:buSzPct val="96000"/>
              <a:buFontTx/>
              <a:buAutoNum type="arabicPeriod"/>
              <a:tabLst>
                <a:tab pos="241300" algn="l"/>
                <a:tab pos="1716088" algn="l"/>
                <a:tab pos="3338513" algn="l"/>
                <a:tab pos="4192588" algn="l"/>
                <a:tab pos="6424613" algn="l"/>
              </a:tabLst>
            </a:pPr>
            <a:r>
              <a:rPr lang="ru-RU" sz="2400">
                <a:latin typeface="Times New Roman" pitchFamily="18" charset="0"/>
                <a:cs typeface="Times New Roman" pitchFamily="18" charset="0"/>
              </a:rPr>
              <a:t>Загальні	відомості	про	підприємство,	організацію,  особливості виробництва.</a:t>
            </a:r>
          </a:p>
          <a:p>
            <a:pPr marL="12700">
              <a:buSzPct val="96000"/>
              <a:buFontTx/>
              <a:buAutoNum type="arabicPeriod"/>
              <a:tabLst>
                <a:tab pos="241300" algn="l"/>
                <a:tab pos="1716088" algn="l"/>
                <a:tab pos="3338513" algn="l"/>
                <a:tab pos="4192588" algn="l"/>
                <a:tab pos="6424613" algn="l"/>
              </a:tabLst>
            </a:pPr>
            <a:r>
              <a:rPr lang="ru-RU" sz="2400">
                <a:latin typeface="Times New Roman" pitchFamily="18" charset="0"/>
                <a:cs typeface="Times New Roman" pitchFamily="18" charset="0"/>
              </a:rPr>
              <a:t>Основні положення законодавства про охорону праці  3.Трудовий	договір,	робочий	час	і	час	відпочинку,	охорона  праці жінок і осіб молодше 18 років. Пільги та компенсації.</a:t>
            </a:r>
          </a:p>
        </p:txBody>
      </p:sp>
      <p:sp>
        <p:nvSpPr>
          <p:cNvPr id="4" name="object 4"/>
          <p:cNvSpPr txBox="1"/>
          <p:nvPr/>
        </p:nvSpPr>
        <p:spPr>
          <a:xfrm>
            <a:off x="2671763" y="2420938"/>
            <a:ext cx="3795712" cy="392112"/>
          </a:xfrm>
          <a:prstGeom prst="rect">
            <a:avLst/>
          </a:prstGeom>
        </p:spPr>
        <p:txBody>
          <a:bodyPr lIns="0" tIns="12700" rIns="0" bIns="0">
            <a:spAutoFit/>
          </a:bodyPr>
          <a:lstStyle/>
          <a:p>
            <a:pPr marL="12700" fontAlgn="auto">
              <a:spcBef>
                <a:spcPts val="100"/>
              </a:spcBef>
              <a:spcAft>
                <a:spcPts val="0"/>
              </a:spcAft>
              <a:tabLst>
                <a:tab pos="2491740" algn="l"/>
              </a:tabLst>
              <a:defRPr/>
            </a:pPr>
            <a:r>
              <a:rPr sz="2400" spc="-5" dirty="0">
                <a:latin typeface="Times New Roman"/>
                <a:cs typeface="Times New Roman"/>
              </a:rPr>
              <a:t>внутрішнього	</a:t>
            </a:r>
            <a:r>
              <a:rPr sz="2400" spc="-30" dirty="0">
                <a:latin typeface="Times New Roman"/>
                <a:cs typeface="Times New Roman"/>
              </a:rPr>
              <a:t>трудового</a:t>
            </a:r>
            <a:endParaRPr sz="2400">
              <a:latin typeface="Times New Roman"/>
              <a:cs typeface="Times New Roman"/>
            </a:endParaRPr>
          </a:p>
        </p:txBody>
      </p:sp>
      <p:sp>
        <p:nvSpPr>
          <p:cNvPr id="5" name="object 5"/>
          <p:cNvSpPr txBox="1"/>
          <p:nvPr/>
        </p:nvSpPr>
        <p:spPr>
          <a:xfrm>
            <a:off x="2619375" y="2787650"/>
            <a:ext cx="4351338" cy="390525"/>
          </a:xfrm>
          <a:prstGeom prst="rect">
            <a:avLst/>
          </a:prstGeom>
        </p:spPr>
        <p:txBody>
          <a:bodyPr lIns="0" tIns="12700" rIns="0" bIns="0">
            <a:spAutoFit/>
          </a:bodyPr>
          <a:lstStyle/>
          <a:p>
            <a:pPr marL="12700" fontAlgn="auto">
              <a:spcBef>
                <a:spcPts val="100"/>
              </a:spcBef>
              <a:spcAft>
                <a:spcPts val="0"/>
              </a:spcAft>
              <a:tabLst>
                <a:tab pos="1701164" algn="l"/>
                <a:tab pos="4083050" algn="l"/>
              </a:tabLst>
              <a:defRPr/>
            </a:pPr>
            <a:r>
              <a:rPr sz="2400" dirty="0">
                <a:latin typeface="Times New Roman"/>
                <a:cs typeface="Times New Roman"/>
              </a:rPr>
              <a:t>організації,	</a:t>
            </a:r>
            <a:r>
              <a:rPr sz="2400" spc="-5" dirty="0">
                <a:latin typeface="Times New Roman"/>
                <a:cs typeface="Times New Roman"/>
              </a:rPr>
              <a:t>від</a:t>
            </a:r>
            <a:r>
              <a:rPr sz="2400" dirty="0">
                <a:latin typeface="Times New Roman"/>
                <a:cs typeface="Times New Roman"/>
              </a:rPr>
              <a:t>повід</a:t>
            </a:r>
            <a:r>
              <a:rPr sz="2400" spc="20" dirty="0">
                <a:latin typeface="Times New Roman"/>
                <a:cs typeface="Times New Roman"/>
              </a:rPr>
              <a:t>а</a:t>
            </a:r>
            <a:r>
              <a:rPr sz="2400" spc="-5" dirty="0">
                <a:latin typeface="Times New Roman"/>
                <a:cs typeface="Times New Roman"/>
              </a:rPr>
              <a:t>льніст</a:t>
            </a:r>
            <a:r>
              <a:rPr sz="2400" dirty="0">
                <a:latin typeface="Times New Roman"/>
                <a:cs typeface="Times New Roman"/>
              </a:rPr>
              <a:t>ь	за</a:t>
            </a:r>
            <a:endParaRPr sz="2400">
              <a:latin typeface="Times New Roman"/>
              <a:cs typeface="Times New Roman"/>
            </a:endParaRPr>
          </a:p>
        </p:txBody>
      </p:sp>
      <p:sp>
        <p:nvSpPr>
          <p:cNvPr id="6" name="object 6"/>
          <p:cNvSpPr txBox="1"/>
          <p:nvPr/>
        </p:nvSpPr>
        <p:spPr>
          <a:xfrm>
            <a:off x="7127875" y="2420938"/>
            <a:ext cx="1509713" cy="757237"/>
          </a:xfrm>
          <a:prstGeom prst="rect">
            <a:avLst/>
          </a:prstGeom>
        </p:spPr>
        <p:txBody>
          <a:bodyPr lIns="0" tIns="12700" rIns="0" bIns="0">
            <a:spAutoFit/>
          </a:bodyPr>
          <a:lstStyle/>
          <a:p>
            <a:pPr marL="42863" indent="-31750">
              <a:spcBef>
                <a:spcPts val="100"/>
              </a:spcBef>
            </a:pPr>
            <a:r>
              <a:rPr lang="ru-RU" sz="2400">
                <a:latin typeface="Times New Roman" pitchFamily="18" charset="0"/>
                <a:cs typeface="Times New Roman" pitchFamily="18" charset="0"/>
              </a:rPr>
              <a:t>розпорядку  порушення</a:t>
            </a:r>
          </a:p>
        </p:txBody>
      </p:sp>
      <p:sp>
        <p:nvSpPr>
          <p:cNvPr id="7" name="object 7"/>
          <p:cNvSpPr txBox="1"/>
          <p:nvPr/>
        </p:nvSpPr>
        <p:spPr>
          <a:xfrm>
            <a:off x="609600" y="2473325"/>
            <a:ext cx="1851025" cy="1108075"/>
          </a:xfrm>
          <a:prstGeom prst="rect">
            <a:avLst/>
          </a:prstGeom>
        </p:spPr>
        <p:txBody>
          <a:bodyPr lIns="0" tIns="12700" rIns="0" bIns="0">
            <a:spAutoFit/>
          </a:bodyPr>
          <a:lstStyle/>
          <a:p>
            <a:pPr marL="12700">
              <a:spcBef>
                <a:spcPts val="100"/>
              </a:spcBef>
            </a:pPr>
            <a:r>
              <a:rPr lang="ru-RU" sz="2400">
                <a:latin typeface="Times New Roman" pitchFamily="18" charset="0"/>
                <a:cs typeface="Times New Roman" pitchFamily="18" charset="0"/>
              </a:rPr>
              <a:t>4. Правила  підприємства,  правил.</a:t>
            </a:r>
          </a:p>
        </p:txBody>
      </p:sp>
      <p:sp>
        <p:nvSpPr>
          <p:cNvPr id="8" name="object 8"/>
          <p:cNvSpPr txBox="1"/>
          <p:nvPr/>
        </p:nvSpPr>
        <p:spPr>
          <a:xfrm>
            <a:off x="579438" y="3517900"/>
            <a:ext cx="8058150" cy="2587625"/>
          </a:xfrm>
          <a:prstGeom prst="rect">
            <a:avLst/>
          </a:prstGeom>
        </p:spPr>
        <p:txBody>
          <a:bodyPr lIns="0" tIns="12700" rIns="0" bIns="0">
            <a:spAutoFit/>
          </a:bodyPr>
          <a:lstStyle/>
          <a:p>
            <a:pPr marL="12700" algn="just">
              <a:spcBef>
                <a:spcPts val="100"/>
              </a:spcBef>
              <a:buFontTx/>
              <a:buAutoNum type="arabicPeriod" startAt="5"/>
              <a:tabLst>
                <a:tab pos="441325" algn="l"/>
              </a:tabLst>
            </a:pPr>
            <a:r>
              <a:rPr lang="ru-RU" sz="2400">
                <a:latin typeface="Times New Roman" pitchFamily="18" charset="0"/>
                <a:cs typeface="Times New Roman" pitchFamily="18" charset="0"/>
              </a:rPr>
              <a:t>Організація роботи з охорони праці на підприємстві.  Відомчий, державний нагляд та громадський контроль за  станом охорони праці.</a:t>
            </a:r>
          </a:p>
          <a:p>
            <a:pPr marL="12700" algn="just">
              <a:buFontTx/>
              <a:buAutoNum type="arabicPeriod" startAt="5"/>
              <a:tabLst>
                <a:tab pos="441325" algn="l"/>
              </a:tabLst>
            </a:pPr>
            <a:r>
              <a:rPr lang="ru-RU" sz="2400">
                <a:latin typeface="Times New Roman" pitchFamily="18" charset="0"/>
                <a:cs typeface="Times New Roman" pitchFamily="18" charset="0"/>
              </a:rPr>
              <a:t>Загальні правила поведінки працюючих на території  підприємства, у виробничих та допоміжних приміщеннях.  Розташування основних цехів, служб, допоміжних  приміщень.</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tIns="12700" rtlCol="0"/>
          <a:lstStyle/>
          <a:p>
            <a:pPr marL="12700" eaLnBrk="1" fontAlgn="auto" hangingPunct="1">
              <a:spcBef>
                <a:spcPts val="100"/>
              </a:spcBef>
              <a:spcAft>
                <a:spcPts val="0"/>
              </a:spcAft>
              <a:tabLst>
                <a:tab pos="1588135" algn="l"/>
              </a:tabLst>
              <a:defRPr/>
            </a:pPr>
            <a:r>
              <a:rPr dirty="0"/>
              <a:t>Загальні	питання</a:t>
            </a:r>
            <a:r>
              <a:rPr spc="-40" dirty="0"/>
              <a:t> </a:t>
            </a:r>
            <a:r>
              <a:rPr spc="-10" dirty="0"/>
              <a:t>вступного</a:t>
            </a:r>
            <a:r>
              <a:rPr spc="-40" dirty="0"/>
              <a:t> </a:t>
            </a:r>
            <a:r>
              <a:rPr dirty="0"/>
              <a:t>інструктажу</a:t>
            </a:r>
            <a:r>
              <a:rPr dirty="0">
                <a:solidFill>
                  <a:srgbClr val="000000"/>
                </a:solidFill>
              </a:rPr>
              <a:t>:</a:t>
            </a:r>
          </a:p>
        </p:txBody>
      </p:sp>
      <p:sp>
        <p:nvSpPr>
          <p:cNvPr id="3" name="object 3"/>
          <p:cNvSpPr txBox="1"/>
          <p:nvPr/>
        </p:nvSpPr>
        <p:spPr>
          <a:xfrm>
            <a:off x="579438" y="592138"/>
            <a:ext cx="8058150" cy="5391150"/>
          </a:xfrm>
          <a:prstGeom prst="rect">
            <a:avLst/>
          </a:prstGeom>
        </p:spPr>
        <p:txBody>
          <a:bodyPr lIns="0" tIns="12700" rIns="0" bIns="0">
            <a:spAutoFit/>
          </a:bodyPr>
          <a:lstStyle/>
          <a:p>
            <a:pPr marL="12700" algn="just">
              <a:spcBef>
                <a:spcPts val="100"/>
              </a:spcBef>
              <a:buFontTx/>
              <a:buAutoNum type="arabicPeriod" startAt="7"/>
              <a:tabLst>
                <a:tab pos="322263" algn="l"/>
              </a:tabLst>
            </a:pPr>
            <a:r>
              <a:rPr lang="ru-RU" sz="2200">
                <a:latin typeface="Times New Roman" pitchFamily="18" charset="0"/>
                <a:cs typeface="Times New Roman" pitchFamily="18" charset="0"/>
              </a:rPr>
              <a:t>Основні небезпечні та шкідливі виробничі фактори, характерні  для даного виробництва. Методи і засоби попередження нещасних  випадків та професійних захворювань. Основні вимоги щодо  попередження електротравматизму.</a:t>
            </a:r>
          </a:p>
          <a:p>
            <a:pPr marL="12700" algn="just">
              <a:buFontTx/>
              <a:buAutoNum type="arabicPeriod" startAt="7"/>
              <a:tabLst>
                <a:tab pos="322263" algn="l"/>
              </a:tabLst>
            </a:pPr>
            <a:r>
              <a:rPr lang="ru-RU" sz="2200">
                <a:latin typeface="Times New Roman" pitchFamily="18" charset="0"/>
                <a:cs typeface="Times New Roman" pitchFamily="18" charset="0"/>
              </a:rPr>
              <a:t>Основні вимоги виробничої санітарії та особистої гігієни.</a:t>
            </a:r>
          </a:p>
          <a:p>
            <a:pPr marL="12700" algn="just">
              <a:buFontTx/>
              <a:buAutoNum type="arabicPeriod" startAt="7"/>
              <a:tabLst>
                <a:tab pos="322263" algn="l"/>
              </a:tabLst>
            </a:pPr>
            <a:r>
              <a:rPr lang="ru-RU" sz="2200">
                <a:latin typeface="Times New Roman" pitchFamily="18" charset="0"/>
                <a:cs typeface="Times New Roman" pitchFamily="18" charset="0"/>
              </a:rPr>
              <a:t>Засоби індивідуального захисту. Порядок і норми видачі ЗІЗ,  строки носіння.</a:t>
            </a:r>
          </a:p>
          <a:p>
            <a:pPr marL="12700" algn="just">
              <a:buFontTx/>
              <a:buAutoNum type="arabicPeriod" startAt="7"/>
              <a:tabLst>
                <a:tab pos="322263" algn="l"/>
              </a:tabLst>
            </a:pPr>
            <a:r>
              <a:rPr lang="ru-RU" sz="2200">
                <a:latin typeface="Times New Roman" pitchFamily="18" charset="0"/>
                <a:cs typeface="Times New Roman" pitchFamily="18" charset="0"/>
              </a:rPr>
              <a:t>Обставини та причини окремих характерних нещасних  випадків, аварій, пожеж, що сталися на підприємстві та інших  аналогічних виробництвах через порушення вимог безпеки.</a:t>
            </a:r>
          </a:p>
          <a:p>
            <a:pPr marL="12700" algn="just">
              <a:buFontTx/>
              <a:buAutoNum type="arabicPeriod" startAt="7"/>
              <a:tabLst>
                <a:tab pos="322263" algn="l"/>
              </a:tabLst>
            </a:pPr>
            <a:r>
              <a:rPr lang="ru-RU" sz="2200">
                <a:latin typeface="Times New Roman" pitchFamily="18" charset="0"/>
                <a:cs typeface="Times New Roman" pitchFamily="18" charset="0"/>
              </a:rPr>
              <a:t>Порядок розслідування та оформлення нещасних випадків і  професійних захворювань.</a:t>
            </a:r>
          </a:p>
          <a:p>
            <a:pPr marL="12700" algn="just">
              <a:buFontTx/>
              <a:buAutoNum type="arabicPeriod" startAt="7"/>
              <a:tabLst>
                <a:tab pos="322263" algn="l"/>
              </a:tabLst>
            </a:pPr>
            <a:r>
              <a:rPr lang="ru-RU" sz="2200">
                <a:latin typeface="Times New Roman" pitchFamily="18" charset="0"/>
                <a:cs typeface="Times New Roman" pitchFamily="18" charset="0"/>
              </a:rPr>
              <a:t>Пожежна безпека. Способи та засоби запобігання пожежам,  вибухам, аваріям. Дії персоналу при їх виникненні.</a:t>
            </a:r>
          </a:p>
          <a:p>
            <a:pPr marL="12700" algn="just">
              <a:buFontTx/>
              <a:buAutoNum type="arabicPeriod" startAt="7"/>
              <a:tabLst>
                <a:tab pos="322263" algn="l"/>
              </a:tabLst>
            </a:pPr>
            <a:r>
              <a:rPr lang="ru-RU" sz="2200">
                <a:latin typeface="Times New Roman" pitchFamily="18" charset="0"/>
                <a:cs typeface="Times New Roman" pitchFamily="18" charset="0"/>
              </a:rPr>
              <a:t>Перша допомога потерпілим. Дії працюючих при виникненні  нещасного випадку на ділянці, в цеху.</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bwMode="auto">
          <a:xfrm>
            <a:off x="1162050" y="163513"/>
            <a:ext cx="6891338" cy="452437"/>
          </a:xfrm>
          <a:prstGeom prst="rect">
            <a:avLst/>
          </a:prstGeom>
        </p:spPr>
        <p:txBody>
          <a:bodyPr lIns="0" tIns="0" rIns="0" bIns="0">
            <a:spAutoFit/>
          </a:bodyPr>
          <a:lstStyle/>
          <a:p>
            <a:endParaRPr lang="ru-RU" smtClean="0"/>
          </a:p>
        </p:txBody>
      </p:sp>
      <p:sp>
        <p:nvSpPr>
          <p:cNvPr id="79875" name="Rectangle 3"/>
          <p:cNvSpPr>
            <a:spLocks noGrp="1"/>
          </p:cNvSpPr>
          <p:nvPr>
            <p:ph type="body" idx="4294967295"/>
          </p:nvPr>
        </p:nvSpPr>
        <p:spPr bwMode="auto">
          <a:xfrm>
            <a:off x="547688" y="1254125"/>
            <a:ext cx="8048625" cy="4097338"/>
          </a:xfrm>
          <a:prstGeom prst="rect">
            <a:avLst/>
          </a:prstGeom>
        </p:spPr>
        <p:txBody>
          <a:bodyPr lIns="0" tIns="0" rIns="0" bIns="0">
            <a:spAutoFit/>
          </a:bodyPr>
          <a:lstStyle/>
          <a:p>
            <a:pPr marL="342900" indent="-342900"/>
            <a:r>
              <a:rPr lang="uk-UA" altLang="ja-JP" sz="4800" b="1" smtClean="0"/>
              <a:t>ПЛАН:</a:t>
            </a:r>
            <a:endParaRPr lang="ru-RU" altLang="ja-JP" sz="4800" b="1" i="1" smtClean="0"/>
          </a:p>
          <a:p>
            <a:pPr marL="342900" indent="-342900"/>
            <a:r>
              <a:rPr lang="ru-RU" altLang="ja-JP" sz="4800" b="1" i="1" smtClean="0"/>
              <a:t>Загальні положення охорони праці</a:t>
            </a:r>
            <a:endParaRPr lang="uk-UA" altLang="ja-JP" sz="4800" b="1" i="1" smtClean="0"/>
          </a:p>
          <a:p>
            <a:pPr marL="342900" indent="-342900"/>
            <a:r>
              <a:rPr lang="uk-UA" altLang="ja-JP" sz="4800" b="1" i="1" smtClean="0"/>
              <a:t>2. П</a:t>
            </a:r>
            <a:r>
              <a:rPr lang="ru-RU" altLang="ja-JP" sz="4800" b="1" i="1" smtClean="0"/>
              <a:t>раця жінок</a:t>
            </a:r>
            <a:endParaRPr lang="uk-UA" altLang="ja-JP" sz="4800" b="1" i="1" smtClean="0"/>
          </a:p>
          <a:p>
            <a:pPr marL="342900" indent="-342900"/>
            <a:r>
              <a:rPr lang="uk-UA" altLang="ja-JP" sz="4800" b="1" i="1" smtClean="0"/>
              <a:t>3. Праця молоді</a:t>
            </a:r>
            <a:endParaRPr lang="ru-RU" sz="4800" b="1" i="1"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6588" y="276225"/>
            <a:ext cx="4335462" cy="514350"/>
          </a:xfrm>
        </p:spPr>
        <p:txBody>
          <a:bodyPr tIns="12065" rtlCol="0"/>
          <a:lstStyle/>
          <a:p>
            <a:pPr marL="12700" eaLnBrk="1" fontAlgn="auto" hangingPunct="1">
              <a:spcBef>
                <a:spcPts val="95"/>
              </a:spcBef>
              <a:spcAft>
                <a:spcPts val="0"/>
              </a:spcAft>
              <a:defRPr/>
            </a:pPr>
            <a:r>
              <a:rPr sz="3200" spc="-5" dirty="0"/>
              <a:t>Первинний </a:t>
            </a:r>
            <a:r>
              <a:rPr sz="3200" dirty="0"/>
              <a:t>інструктаж</a:t>
            </a:r>
            <a:endParaRPr sz="3200"/>
          </a:p>
        </p:txBody>
      </p:sp>
      <p:pic>
        <p:nvPicPr>
          <p:cNvPr id="27650" name="object 3"/>
          <p:cNvPicPr>
            <a:picLocks noChangeAspect="1" noChangeArrowheads="1"/>
          </p:cNvPicPr>
          <p:nvPr/>
        </p:nvPicPr>
        <p:blipFill>
          <a:blip r:embed="rId2"/>
          <a:srcRect/>
          <a:stretch>
            <a:fillRect/>
          </a:stretch>
        </p:blipFill>
        <p:spPr bwMode="auto">
          <a:xfrm>
            <a:off x="4572000" y="1452563"/>
            <a:ext cx="4365625" cy="3055937"/>
          </a:xfrm>
          <a:prstGeom prst="rect">
            <a:avLst/>
          </a:prstGeom>
          <a:noFill/>
          <a:ln w="9525">
            <a:noFill/>
            <a:miter lim="800000"/>
            <a:headEnd/>
            <a:tailEnd/>
          </a:ln>
        </p:spPr>
      </p:pic>
      <p:sp>
        <p:nvSpPr>
          <p:cNvPr id="11" name="object 11"/>
          <p:cNvSpPr txBox="1"/>
          <p:nvPr/>
        </p:nvSpPr>
        <p:spPr>
          <a:xfrm>
            <a:off x="403225" y="1379538"/>
            <a:ext cx="2428875" cy="1108075"/>
          </a:xfrm>
          <a:prstGeom prst="rect">
            <a:avLst/>
          </a:prstGeom>
        </p:spPr>
        <p:txBody>
          <a:bodyPr lIns="0" tIns="12700" rIns="0" bIns="0">
            <a:spAutoFit/>
          </a:bodyPr>
          <a:lstStyle/>
          <a:p>
            <a:pPr marL="12700">
              <a:spcBef>
                <a:spcPts val="100"/>
              </a:spcBef>
              <a:tabLst>
                <a:tab pos="881063" algn="l"/>
                <a:tab pos="1398588" algn="l"/>
                <a:tab pos="1971675" algn="l"/>
              </a:tabLst>
            </a:pPr>
            <a:r>
              <a:rPr lang="ru-RU" sz="2400">
                <a:latin typeface="Times New Roman" pitchFamily="18" charset="0"/>
                <a:cs typeface="Times New Roman" pitchFamily="18" charset="0"/>
              </a:rPr>
              <a:t>проводиться	на  місці	до початку 	</a:t>
            </a:r>
          </a:p>
        </p:txBody>
      </p:sp>
      <p:sp>
        <p:nvSpPr>
          <p:cNvPr id="15" name="object 15"/>
          <p:cNvSpPr txBox="1"/>
          <p:nvPr/>
        </p:nvSpPr>
        <p:spPr>
          <a:xfrm>
            <a:off x="2998788" y="1379538"/>
            <a:ext cx="1277937" cy="757237"/>
          </a:xfrm>
          <a:prstGeom prst="rect">
            <a:avLst/>
          </a:prstGeom>
        </p:spPr>
        <p:txBody>
          <a:bodyPr lIns="0" tIns="12700" rIns="0" bIns="0">
            <a:spAutoFit/>
          </a:bodyPr>
          <a:lstStyle/>
          <a:p>
            <a:pPr marL="28575" indent="-15875">
              <a:spcBef>
                <a:spcPts val="100"/>
              </a:spcBef>
              <a:tabLst>
                <a:tab pos="1143000" algn="l"/>
              </a:tabLst>
            </a:pPr>
            <a:r>
              <a:rPr lang="ru-RU" sz="2400">
                <a:latin typeface="Times New Roman" pitchFamily="18" charset="0"/>
                <a:cs typeface="Times New Roman" pitchFamily="18" charset="0"/>
              </a:rPr>
              <a:t>робочому  роботи	з</a:t>
            </a:r>
          </a:p>
        </p:txBody>
      </p:sp>
      <p:sp>
        <p:nvSpPr>
          <p:cNvPr id="40" name="object 40"/>
          <p:cNvSpPr txBox="1"/>
          <p:nvPr/>
        </p:nvSpPr>
        <p:spPr>
          <a:xfrm>
            <a:off x="381000" y="2133600"/>
            <a:ext cx="3878263" cy="2568575"/>
          </a:xfrm>
          <a:prstGeom prst="rect">
            <a:avLst/>
          </a:prstGeom>
        </p:spPr>
        <p:txBody>
          <a:bodyPr lIns="0" tIns="12700" rIns="0" bIns="0">
            <a:spAutoFit/>
          </a:bodyPr>
          <a:lstStyle/>
          <a:p>
            <a:pPr marL="12700" algn="just">
              <a:spcBef>
                <a:spcPts val="100"/>
              </a:spcBef>
            </a:pPr>
            <a:r>
              <a:rPr lang="ru-RU" sz="2400">
                <a:latin typeface="Times New Roman" pitchFamily="18" charset="0"/>
                <a:cs typeface="Times New Roman" pitchFamily="18" charset="0"/>
              </a:rPr>
              <a:t>новоприйнятим працівником  або працівником, який буде  виконувати нову для нього  роботу, студентом, учнем та  вихованцем перед роботою в  майстернях, лабораторіях,  дільницях тощо.</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object 150"/>
          <p:cNvSpPr txBox="1"/>
          <p:nvPr/>
        </p:nvSpPr>
        <p:spPr>
          <a:xfrm>
            <a:off x="619125" y="288925"/>
            <a:ext cx="8053388" cy="5602288"/>
          </a:xfrm>
          <a:prstGeom prst="rect">
            <a:avLst/>
          </a:prstGeom>
        </p:spPr>
        <p:txBody>
          <a:bodyPr lIns="0" tIns="80010" rIns="0" bIns="0">
            <a:spAutoFit/>
          </a:bodyPr>
          <a:lstStyle/>
          <a:p>
            <a:pPr marL="12700" indent="457200" algn="just">
              <a:lnSpc>
                <a:spcPct val="80000"/>
              </a:lnSpc>
              <a:spcBef>
                <a:spcPts val="625"/>
              </a:spcBef>
            </a:pPr>
            <a:r>
              <a:rPr lang="ru-RU" sz="2200">
                <a:latin typeface="Times New Roman" pitchFamily="18" charset="0"/>
                <a:cs typeface="Times New Roman" pitchFamily="18" charset="0"/>
              </a:rPr>
              <a:t>Первинний інструктаж проводиться індивідуально або для  групи осіб спільного фаху за програмою, складеною з  урахуванням вимог відповідних інструкцій з охорони праці та  інших нормативних актів про охорону праці, технічної  документації і орієнтованого переліку питань первинного  інструктажу, викладених в додатку до Типового положення про  навчання, інструктаж та перевірку знань з питань охорони праці.  Програма первинного інструктажу розробляється керівником цеху  чи дільниці, узгоджується зі службою охорони праці і  затверджується роботодавцем, керівником навчального закладу  або відповідного структурного підрозділу.</a:t>
            </a:r>
          </a:p>
          <a:p>
            <a:pPr marL="12700" indent="457200" algn="just">
              <a:lnSpc>
                <a:spcPct val="80000"/>
              </a:lnSpc>
              <a:spcBef>
                <a:spcPts val="1125"/>
              </a:spcBef>
            </a:pPr>
            <a:r>
              <a:rPr lang="ru-RU" sz="2200">
                <a:latin typeface="Times New Roman" pitchFamily="18" charset="0"/>
                <a:cs typeface="Times New Roman" pitchFamily="18" charset="0"/>
              </a:rPr>
              <a:t>Усі робітники і випускники професійних навчальних. закладів  після інструктажу на робочому місці повинні пройти стажування  протягом 2-15 змін під керівництвом досвідчених кваліфікованих  робітників або спеціалістів, що призначаються наказом  (розпорядженням) по підприємству, цеху, дільниці, виробництву. В  окремих випадках стажування може не призначатися, якщо  робітник має стаж роботи за своєю професією не менше трьох  років, а робота, яку він виконуватиме, для нього знайома з  попереднього місця праці.</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01888" y="492125"/>
            <a:ext cx="4265612" cy="514350"/>
          </a:xfrm>
        </p:spPr>
        <p:txBody>
          <a:bodyPr tIns="12065" rtlCol="0"/>
          <a:lstStyle/>
          <a:p>
            <a:pPr marL="12700" eaLnBrk="1" fontAlgn="auto" hangingPunct="1">
              <a:spcBef>
                <a:spcPts val="95"/>
              </a:spcBef>
              <a:spcAft>
                <a:spcPts val="0"/>
              </a:spcAft>
              <a:defRPr/>
            </a:pPr>
            <a:r>
              <a:rPr sz="3200" spc="-25" dirty="0"/>
              <a:t>Повторний</a:t>
            </a:r>
            <a:r>
              <a:rPr sz="3200" spc="-45" dirty="0"/>
              <a:t> </a:t>
            </a:r>
            <a:r>
              <a:rPr sz="3200" dirty="0"/>
              <a:t>інструктаж</a:t>
            </a:r>
            <a:endParaRPr sz="3200"/>
          </a:p>
        </p:txBody>
      </p:sp>
      <p:grpSp>
        <p:nvGrpSpPr>
          <p:cNvPr id="29698" name="object 3"/>
          <p:cNvGrpSpPr>
            <a:grpSpLocks/>
          </p:cNvGrpSpPr>
          <p:nvPr/>
        </p:nvGrpSpPr>
        <p:grpSpPr bwMode="auto">
          <a:xfrm>
            <a:off x="482600" y="1273175"/>
            <a:ext cx="7980363" cy="1204913"/>
            <a:chOff x="482345" y="1273263"/>
            <a:chExt cx="7980045" cy="1205230"/>
          </a:xfrm>
        </p:grpSpPr>
        <p:pic>
          <p:nvPicPr>
            <p:cNvPr id="29764" name="object 4"/>
            <p:cNvPicPr>
              <a:picLocks noChangeAspect="1" noChangeArrowheads="1"/>
            </p:cNvPicPr>
            <p:nvPr/>
          </p:nvPicPr>
          <p:blipFill>
            <a:blip r:embed="rId2"/>
            <a:srcRect/>
            <a:stretch>
              <a:fillRect/>
            </a:stretch>
          </p:blipFill>
          <p:spPr bwMode="auto">
            <a:xfrm>
              <a:off x="482345" y="1273263"/>
              <a:ext cx="2347341" cy="778294"/>
            </a:xfrm>
            <a:prstGeom prst="rect">
              <a:avLst/>
            </a:prstGeom>
            <a:noFill/>
            <a:ln w="9525">
              <a:noFill/>
              <a:miter lim="800000"/>
              <a:headEnd/>
              <a:tailEnd/>
            </a:ln>
          </p:spPr>
        </p:pic>
        <p:pic>
          <p:nvPicPr>
            <p:cNvPr id="29765" name="object 5"/>
            <p:cNvPicPr>
              <a:picLocks noChangeAspect="1" noChangeArrowheads="1"/>
            </p:cNvPicPr>
            <p:nvPr/>
          </p:nvPicPr>
          <p:blipFill>
            <a:blip r:embed="rId3"/>
            <a:srcRect/>
            <a:stretch>
              <a:fillRect/>
            </a:stretch>
          </p:blipFill>
          <p:spPr bwMode="auto">
            <a:xfrm>
              <a:off x="2791968" y="1273263"/>
              <a:ext cx="805853" cy="778294"/>
            </a:xfrm>
            <a:prstGeom prst="rect">
              <a:avLst/>
            </a:prstGeom>
            <a:noFill/>
            <a:ln w="9525">
              <a:noFill/>
              <a:miter lim="800000"/>
              <a:headEnd/>
              <a:tailEnd/>
            </a:ln>
          </p:spPr>
        </p:pic>
        <p:pic>
          <p:nvPicPr>
            <p:cNvPr id="29766" name="object 6"/>
            <p:cNvPicPr>
              <a:picLocks noChangeAspect="1" noChangeArrowheads="1"/>
            </p:cNvPicPr>
            <p:nvPr/>
          </p:nvPicPr>
          <p:blipFill>
            <a:blip r:embed="rId4"/>
            <a:srcRect/>
            <a:stretch>
              <a:fillRect/>
            </a:stretch>
          </p:blipFill>
          <p:spPr bwMode="auto">
            <a:xfrm>
              <a:off x="3560063" y="1273263"/>
              <a:ext cx="1917573" cy="778294"/>
            </a:xfrm>
            <a:prstGeom prst="rect">
              <a:avLst/>
            </a:prstGeom>
            <a:noFill/>
            <a:ln w="9525">
              <a:noFill/>
              <a:miter lim="800000"/>
              <a:headEnd/>
              <a:tailEnd/>
            </a:ln>
          </p:spPr>
        </p:pic>
        <p:pic>
          <p:nvPicPr>
            <p:cNvPr id="29767" name="object 7"/>
            <p:cNvPicPr>
              <a:picLocks noChangeAspect="1" noChangeArrowheads="1"/>
            </p:cNvPicPr>
            <p:nvPr/>
          </p:nvPicPr>
          <p:blipFill>
            <a:blip r:embed="rId5"/>
            <a:srcRect/>
            <a:stretch>
              <a:fillRect/>
            </a:stretch>
          </p:blipFill>
          <p:spPr bwMode="auto">
            <a:xfrm>
              <a:off x="5439917" y="1273263"/>
              <a:ext cx="1227963" cy="778294"/>
            </a:xfrm>
            <a:prstGeom prst="rect">
              <a:avLst/>
            </a:prstGeom>
            <a:noFill/>
            <a:ln w="9525">
              <a:noFill/>
              <a:miter lim="800000"/>
              <a:headEnd/>
              <a:tailEnd/>
            </a:ln>
          </p:spPr>
        </p:pic>
        <p:pic>
          <p:nvPicPr>
            <p:cNvPr id="29768" name="object 8"/>
            <p:cNvPicPr>
              <a:picLocks noChangeAspect="1" noChangeArrowheads="1"/>
            </p:cNvPicPr>
            <p:nvPr/>
          </p:nvPicPr>
          <p:blipFill>
            <a:blip r:embed="rId6"/>
            <a:srcRect/>
            <a:stretch>
              <a:fillRect/>
            </a:stretch>
          </p:blipFill>
          <p:spPr bwMode="auto">
            <a:xfrm>
              <a:off x="6630161" y="1273263"/>
              <a:ext cx="597827" cy="778294"/>
            </a:xfrm>
            <a:prstGeom prst="rect">
              <a:avLst/>
            </a:prstGeom>
            <a:noFill/>
            <a:ln w="9525">
              <a:noFill/>
              <a:miter lim="800000"/>
              <a:headEnd/>
              <a:tailEnd/>
            </a:ln>
          </p:spPr>
        </p:pic>
        <p:pic>
          <p:nvPicPr>
            <p:cNvPr id="29769" name="object 9"/>
            <p:cNvPicPr>
              <a:picLocks noChangeAspect="1" noChangeArrowheads="1"/>
            </p:cNvPicPr>
            <p:nvPr/>
          </p:nvPicPr>
          <p:blipFill>
            <a:blip r:embed="rId7"/>
            <a:srcRect/>
            <a:stretch>
              <a:fillRect/>
            </a:stretch>
          </p:blipFill>
          <p:spPr bwMode="auto">
            <a:xfrm>
              <a:off x="7190231" y="1273263"/>
              <a:ext cx="1272158" cy="778294"/>
            </a:xfrm>
            <a:prstGeom prst="rect">
              <a:avLst/>
            </a:prstGeom>
            <a:noFill/>
            <a:ln w="9525">
              <a:noFill/>
              <a:miter lim="800000"/>
              <a:headEnd/>
              <a:tailEnd/>
            </a:ln>
          </p:spPr>
        </p:pic>
        <p:pic>
          <p:nvPicPr>
            <p:cNvPr id="29770" name="object 10"/>
            <p:cNvPicPr>
              <a:picLocks noChangeAspect="1" noChangeArrowheads="1"/>
            </p:cNvPicPr>
            <p:nvPr/>
          </p:nvPicPr>
          <p:blipFill>
            <a:blip r:embed="rId8"/>
            <a:srcRect/>
            <a:stretch>
              <a:fillRect/>
            </a:stretch>
          </p:blipFill>
          <p:spPr bwMode="auto">
            <a:xfrm>
              <a:off x="482345" y="1699983"/>
              <a:ext cx="2562987" cy="778294"/>
            </a:xfrm>
            <a:prstGeom prst="rect">
              <a:avLst/>
            </a:prstGeom>
            <a:noFill/>
            <a:ln w="9525">
              <a:noFill/>
              <a:miter lim="800000"/>
              <a:headEnd/>
              <a:tailEnd/>
            </a:ln>
          </p:spPr>
        </p:pic>
        <p:pic>
          <p:nvPicPr>
            <p:cNvPr id="29771" name="object 11"/>
            <p:cNvPicPr>
              <a:picLocks noChangeAspect="1" noChangeArrowheads="1"/>
            </p:cNvPicPr>
            <p:nvPr/>
          </p:nvPicPr>
          <p:blipFill>
            <a:blip r:embed="rId9"/>
            <a:srcRect/>
            <a:stretch>
              <a:fillRect/>
            </a:stretch>
          </p:blipFill>
          <p:spPr bwMode="auto">
            <a:xfrm>
              <a:off x="2586990" y="1699983"/>
              <a:ext cx="557479" cy="778294"/>
            </a:xfrm>
            <a:prstGeom prst="rect">
              <a:avLst/>
            </a:prstGeom>
            <a:noFill/>
            <a:ln w="9525">
              <a:noFill/>
              <a:miter lim="800000"/>
              <a:headEnd/>
              <a:tailEnd/>
            </a:ln>
          </p:spPr>
        </p:pic>
      </p:grpSp>
      <p:sp>
        <p:nvSpPr>
          <p:cNvPr id="12" name="object 12"/>
          <p:cNvSpPr txBox="1"/>
          <p:nvPr/>
        </p:nvSpPr>
        <p:spPr>
          <a:xfrm>
            <a:off x="690563" y="1362075"/>
            <a:ext cx="2228850" cy="879475"/>
          </a:xfrm>
          <a:prstGeom prst="rect">
            <a:avLst/>
          </a:prstGeom>
        </p:spPr>
        <p:txBody>
          <a:bodyPr lIns="0" tIns="12700" rIns="0" bIns="0">
            <a:spAutoFit/>
          </a:bodyPr>
          <a:lstStyle/>
          <a:p>
            <a:pPr marL="12700">
              <a:spcBef>
                <a:spcPts val="100"/>
              </a:spcBef>
            </a:pPr>
            <a:r>
              <a:rPr lang="ru-RU" sz="2800">
                <a:latin typeface="Times New Roman" pitchFamily="18" charset="0"/>
                <a:cs typeface="Times New Roman" pitchFamily="18" charset="0"/>
              </a:rPr>
              <a:t>проводиться  працівниками:</a:t>
            </a:r>
          </a:p>
        </p:txBody>
      </p:sp>
      <p:grpSp>
        <p:nvGrpSpPr>
          <p:cNvPr id="29700" name="object 13"/>
          <p:cNvGrpSpPr>
            <a:grpSpLocks/>
          </p:cNvGrpSpPr>
          <p:nvPr/>
        </p:nvGrpSpPr>
        <p:grpSpPr bwMode="auto">
          <a:xfrm>
            <a:off x="3095625" y="1700213"/>
            <a:ext cx="5367338" cy="777875"/>
            <a:chOff x="3095244" y="1699983"/>
            <a:chExt cx="5367655" cy="778510"/>
          </a:xfrm>
        </p:grpSpPr>
        <p:pic>
          <p:nvPicPr>
            <p:cNvPr id="29760" name="object 14"/>
            <p:cNvPicPr>
              <a:picLocks noChangeAspect="1" noChangeArrowheads="1"/>
            </p:cNvPicPr>
            <p:nvPr/>
          </p:nvPicPr>
          <p:blipFill>
            <a:blip r:embed="rId10"/>
            <a:srcRect/>
            <a:stretch>
              <a:fillRect/>
            </a:stretch>
          </p:blipFill>
          <p:spPr bwMode="auto">
            <a:xfrm>
              <a:off x="3095244" y="1699983"/>
              <a:ext cx="805853" cy="778294"/>
            </a:xfrm>
            <a:prstGeom prst="rect">
              <a:avLst/>
            </a:prstGeom>
            <a:noFill/>
            <a:ln w="9525">
              <a:noFill/>
              <a:miter lim="800000"/>
              <a:headEnd/>
              <a:tailEnd/>
            </a:ln>
          </p:spPr>
        </p:pic>
        <p:pic>
          <p:nvPicPr>
            <p:cNvPr id="29761" name="object 15"/>
            <p:cNvPicPr>
              <a:picLocks noChangeAspect="1" noChangeArrowheads="1"/>
            </p:cNvPicPr>
            <p:nvPr/>
          </p:nvPicPr>
          <p:blipFill>
            <a:blip r:embed="rId11"/>
            <a:srcRect/>
            <a:stretch>
              <a:fillRect/>
            </a:stretch>
          </p:blipFill>
          <p:spPr bwMode="auto">
            <a:xfrm>
              <a:off x="3851148" y="1699983"/>
              <a:ext cx="1663064" cy="778294"/>
            </a:xfrm>
            <a:prstGeom prst="rect">
              <a:avLst/>
            </a:prstGeom>
            <a:noFill/>
            <a:ln w="9525">
              <a:noFill/>
              <a:miter lim="800000"/>
              <a:headEnd/>
              <a:tailEnd/>
            </a:ln>
          </p:spPr>
        </p:pic>
        <p:pic>
          <p:nvPicPr>
            <p:cNvPr id="29762" name="object 16"/>
            <p:cNvPicPr>
              <a:picLocks noChangeAspect="1" noChangeArrowheads="1"/>
            </p:cNvPicPr>
            <p:nvPr/>
          </p:nvPicPr>
          <p:blipFill>
            <a:blip r:embed="rId12"/>
            <a:srcRect/>
            <a:stretch>
              <a:fillRect/>
            </a:stretch>
          </p:blipFill>
          <p:spPr bwMode="auto">
            <a:xfrm>
              <a:off x="5464301" y="1699983"/>
              <a:ext cx="696823" cy="778294"/>
            </a:xfrm>
            <a:prstGeom prst="rect">
              <a:avLst/>
            </a:prstGeom>
            <a:noFill/>
            <a:ln w="9525">
              <a:noFill/>
              <a:miter lim="800000"/>
              <a:headEnd/>
              <a:tailEnd/>
            </a:ln>
          </p:spPr>
        </p:pic>
        <p:pic>
          <p:nvPicPr>
            <p:cNvPr id="29763" name="object 17"/>
            <p:cNvPicPr>
              <a:picLocks noChangeAspect="1" noChangeArrowheads="1"/>
            </p:cNvPicPr>
            <p:nvPr/>
          </p:nvPicPr>
          <p:blipFill>
            <a:blip r:embed="rId13"/>
            <a:srcRect/>
            <a:stretch>
              <a:fillRect/>
            </a:stretch>
          </p:blipFill>
          <p:spPr bwMode="auto">
            <a:xfrm>
              <a:off x="6111239" y="1699983"/>
              <a:ext cx="2351150" cy="778294"/>
            </a:xfrm>
            <a:prstGeom prst="rect">
              <a:avLst/>
            </a:prstGeom>
            <a:noFill/>
            <a:ln w="9525">
              <a:noFill/>
              <a:miter lim="800000"/>
              <a:headEnd/>
              <a:tailEnd/>
            </a:ln>
          </p:spPr>
        </p:pic>
      </p:grpSp>
      <p:sp>
        <p:nvSpPr>
          <p:cNvPr id="18" name="object 18"/>
          <p:cNvSpPr txBox="1"/>
          <p:nvPr/>
        </p:nvSpPr>
        <p:spPr>
          <a:xfrm>
            <a:off x="3000375" y="1362075"/>
            <a:ext cx="5238750" cy="879475"/>
          </a:xfrm>
          <a:prstGeom prst="rect">
            <a:avLst/>
          </a:prstGeom>
        </p:spPr>
        <p:txBody>
          <a:bodyPr lIns="0" tIns="12700" rIns="0" bIns="0">
            <a:spAutoFit/>
          </a:bodyPr>
          <a:lstStyle/>
          <a:p>
            <a:pPr marL="314325" indent="-303213">
              <a:spcBef>
                <a:spcPts val="100"/>
              </a:spcBef>
              <a:tabLst>
                <a:tab pos="779463" algn="l"/>
                <a:tab pos="1069975" algn="l"/>
                <a:tab pos="2660650" algn="l"/>
                <a:tab pos="2684463" algn="l"/>
                <a:tab pos="3330575" algn="l"/>
                <a:tab pos="3849688" algn="l"/>
                <a:tab pos="4410075" algn="l"/>
              </a:tabLst>
            </a:pPr>
            <a:r>
              <a:rPr lang="ru-RU" sz="2800">
                <a:latin typeface="Times New Roman" pitchFamily="18" charset="0"/>
                <a:cs typeface="Times New Roman" pitchFamily="18" charset="0"/>
              </a:rPr>
              <a:t>на	робочому	місці	з	усіма  на		роботах		із	підвищеною</a:t>
            </a:r>
          </a:p>
        </p:txBody>
      </p:sp>
      <p:grpSp>
        <p:nvGrpSpPr>
          <p:cNvPr id="29702" name="object 19"/>
          <p:cNvGrpSpPr>
            <a:grpSpLocks/>
          </p:cNvGrpSpPr>
          <p:nvPr/>
        </p:nvGrpSpPr>
        <p:grpSpPr bwMode="auto">
          <a:xfrm>
            <a:off x="482600" y="2127250"/>
            <a:ext cx="7980363" cy="1204913"/>
            <a:chOff x="482345" y="2126703"/>
            <a:chExt cx="7980045" cy="1205230"/>
          </a:xfrm>
        </p:grpSpPr>
        <p:pic>
          <p:nvPicPr>
            <p:cNvPr id="29744" name="object 20"/>
            <p:cNvPicPr>
              <a:picLocks noChangeAspect="1" noChangeArrowheads="1"/>
            </p:cNvPicPr>
            <p:nvPr/>
          </p:nvPicPr>
          <p:blipFill>
            <a:blip r:embed="rId14"/>
            <a:srcRect/>
            <a:stretch>
              <a:fillRect/>
            </a:stretch>
          </p:blipFill>
          <p:spPr bwMode="auto">
            <a:xfrm>
              <a:off x="482345" y="2126703"/>
              <a:ext cx="2229993" cy="778294"/>
            </a:xfrm>
            <a:prstGeom prst="rect">
              <a:avLst/>
            </a:prstGeom>
            <a:noFill/>
            <a:ln w="9525">
              <a:noFill/>
              <a:miter lim="800000"/>
              <a:headEnd/>
              <a:tailEnd/>
            </a:ln>
          </p:spPr>
        </p:pic>
        <p:pic>
          <p:nvPicPr>
            <p:cNvPr id="29745" name="object 21"/>
            <p:cNvPicPr>
              <a:picLocks noChangeAspect="1" noChangeArrowheads="1"/>
            </p:cNvPicPr>
            <p:nvPr/>
          </p:nvPicPr>
          <p:blipFill>
            <a:blip r:embed="rId15"/>
            <a:srcRect/>
            <a:stretch>
              <a:fillRect/>
            </a:stretch>
          </p:blipFill>
          <p:spPr bwMode="auto">
            <a:xfrm>
              <a:off x="2465069" y="2126703"/>
              <a:ext cx="636676" cy="778294"/>
            </a:xfrm>
            <a:prstGeom prst="rect">
              <a:avLst/>
            </a:prstGeom>
            <a:noFill/>
            <a:ln w="9525">
              <a:noFill/>
              <a:miter lim="800000"/>
              <a:headEnd/>
              <a:tailEnd/>
            </a:ln>
          </p:spPr>
        </p:pic>
        <p:pic>
          <p:nvPicPr>
            <p:cNvPr id="29746" name="object 22"/>
            <p:cNvPicPr>
              <a:picLocks noChangeAspect="1" noChangeArrowheads="1"/>
            </p:cNvPicPr>
            <p:nvPr/>
          </p:nvPicPr>
          <p:blipFill>
            <a:blip r:embed="rId16"/>
            <a:srcRect/>
            <a:stretch>
              <a:fillRect/>
            </a:stretch>
          </p:blipFill>
          <p:spPr bwMode="auto">
            <a:xfrm>
              <a:off x="2854451" y="2126703"/>
              <a:ext cx="1187602" cy="778294"/>
            </a:xfrm>
            <a:prstGeom prst="rect">
              <a:avLst/>
            </a:prstGeom>
            <a:noFill/>
            <a:ln w="9525">
              <a:noFill/>
              <a:miter lim="800000"/>
              <a:headEnd/>
              <a:tailEnd/>
            </a:ln>
          </p:spPr>
        </p:pic>
        <p:pic>
          <p:nvPicPr>
            <p:cNvPr id="29747" name="object 23"/>
            <p:cNvPicPr>
              <a:picLocks noChangeAspect="1" noChangeArrowheads="1"/>
            </p:cNvPicPr>
            <p:nvPr/>
          </p:nvPicPr>
          <p:blipFill>
            <a:blip r:embed="rId17"/>
            <a:srcRect/>
            <a:stretch>
              <a:fillRect/>
            </a:stretch>
          </p:blipFill>
          <p:spPr bwMode="auto">
            <a:xfrm>
              <a:off x="3795522" y="2126703"/>
              <a:ext cx="933170" cy="778294"/>
            </a:xfrm>
            <a:prstGeom prst="rect">
              <a:avLst/>
            </a:prstGeom>
            <a:noFill/>
            <a:ln w="9525">
              <a:noFill/>
              <a:miter lim="800000"/>
              <a:headEnd/>
              <a:tailEnd/>
            </a:ln>
          </p:spPr>
        </p:pic>
        <p:pic>
          <p:nvPicPr>
            <p:cNvPr id="29748" name="object 24"/>
            <p:cNvPicPr>
              <a:picLocks noChangeAspect="1" noChangeArrowheads="1"/>
            </p:cNvPicPr>
            <p:nvPr/>
          </p:nvPicPr>
          <p:blipFill>
            <a:blip r:embed="rId10"/>
            <a:srcRect/>
            <a:stretch>
              <a:fillRect/>
            </a:stretch>
          </p:blipFill>
          <p:spPr bwMode="auto">
            <a:xfrm>
              <a:off x="4482084" y="2126703"/>
              <a:ext cx="805853" cy="778294"/>
            </a:xfrm>
            <a:prstGeom prst="rect">
              <a:avLst/>
            </a:prstGeom>
            <a:noFill/>
            <a:ln w="9525">
              <a:noFill/>
              <a:miter lim="800000"/>
              <a:headEnd/>
              <a:tailEnd/>
            </a:ln>
          </p:spPr>
        </p:pic>
        <p:pic>
          <p:nvPicPr>
            <p:cNvPr id="29749" name="object 25"/>
            <p:cNvPicPr>
              <a:picLocks noChangeAspect="1" noChangeArrowheads="1"/>
            </p:cNvPicPr>
            <p:nvPr/>
          </p:nvPicPr>
          <p:blipFill>
            <a:blip r:embed="rId18"/>
            <a:srcRect/>
            <a:stretch>
              <a:fillRect/>
            </a:stretch>
          </p:blipFill>
          <p:spPr bwMode="auto">
            <a:xfrm>
              <a:off x="5041392" y="2126703"/>
              <a:ext cx="1621916" cy="778294"/>
            </a:xfrm>
            <a:prstGeom prst="rect">
              <a:avLst/>
            </a:prstGeom>
            <a:noFill/>
            <a:ln w="9525">
              <a:noFill/>
              <a:miter lim="800000"/>
              <a:headEnd/>
              <a:tailEnd/>
            </a:ln>
          </p:spPr>
        </p:pic>
        <p:pic>
          <p:nvPicPr>
            <p:cNvPr id="29750" name="object 26"/>
            <p:cNvPicPr>
              <a:picLocks noChangeAspect="1" noChangeArrowheads="1"/>
            </p:cNvPicPr>
            <p:nvPr/>
          </p:nvPicPr>
          <p:blipFill>
            <a:blip r:embed="rId19"/>
            <a:srcRect/>
            <a:stretch>
              <a:fillRect/>
            </a:stretch>
          </p:blipFill>
          <p:spPr bwMode="auto">
            <a:xfrm>
              <a:off x="6204966" y="2126703"/>
              <a:ext cx="557479" cy="778294"/>
            </a:xfrm>
            <a:prstGeom prst="rect">
              <a:avLst/>
            </a:prstGeom>
            <a:noFill/>
            <a:ln w="9525">
              <a:noFill/>
              <a:miter lim="800000"/>
              <a:headEnd/>
              <a:tailEnd/>
            </a:ln>
          </p:spPr>
        </p:pic>
        <p:pic>
          <p:nvPicPr>
            <p:cNvPr id="29751" name="object 27"/>
            <p:cNvPicPr>
              <a:picLocks noChangeAspect="1" noChangeArrowheads="1"/>
            </p:cNvPicPr>
            <p:nvPr/>
          </p:nvPicPr>
          <p:blipFill>
            <a:blip r:embed="rId10"/>
            <a:srcRect/>
            <a:stretch>
              <a:fillRect/>
            </a:stretch>
          </p:blipFill>
          <p:spPr bwMode="auto">
            <a:xfrm>
              <a:off x="6515861" y="2126703"/>
              <a:ext cx="805853" cy="778294"/>
            </a:xfrm>
            <a:prstGeom prst="rect">
              <a:avLst/>
            </a:prstGeom>
            <a:noFill/>
            <a:ln w="9525">
              <a:noFill/>
              <a:miter lim="800000"/>
              <a:headEnd/>
              <a:tailEnd/>
            </a:ln>
          </p:spPr>
        </p:pic>
        <p:pic>
          <p:nvPicPr>
            <p:cNvPr id="29752" name="object 28"/>
            <p:cNvPicPr>
              <a:picLocks noChangeAspect="1" noChangeArrowheads="1"/>
            </p:cNvPicPr>
            <p:nvPr/>
          </p:nvPicPr>
          <p:blipFill>
            <a:blip r:embed="rId20"/>
            <a:srcRect/>
            <a:stretch>
              <a:fillRect/>
            </a:stretch>
          </p:blipFill>
          <p:spPr bwMode="auto">
            <a:xfrm>
              <a:off x="7074407" y="2126703"/>
              <a:ext cx="1387982" cy="778294"/>
            </a:xfrm>
            <a:prstGeom prst="rect">
              <a:avLst/>
            </a:prstGeom>
            <a:noFill/>
            <a:ln w="9525">
              <a:noFill/>
              <a:miter lim="800000"/>
              <a:headEnd/>
              <a:tailEnd/>
            </a:ln>
          </p:spPr>
        </p:pic>
        <p:pic>
          <p:nvPicPr>
            <p:cNvPr id="29753" name="object 29"/>
            <p:cNvPicPr>
              <a:picLocks noChangeAspect="1" noChangeArrowheads="1"/>
            </p:cNvPicPr>
            <p:nvPr/>
          </p:nvPicPr>
          <p:blipFill>
            <a:blip r:embed="rId21"/>
            <a:srcRect/>
            <a:stretch>
              <a:fillRect/>
            </a:stretch>
          </p:blipFill>
          <p:spPr bwMode="auto">
            <a:xfrm>
              <a:off x="482345" y="2553423"/>
              <a:ext cx="1665351" cy="778294"/>
            </a:xfrm>
            <a:prstGeom prst="rect">
              <a:avLst/>
            </a:prstGeom>
            <a:noFill/>
            <a:ln w="9525">
              <a:noFill/>
              <a:miter lim="800000"/>
              <a:headEnd/>
              <a:tailEnd/>
            </a:ln>
          </p:spPr>
        </p:pic>
        <p:pic>
          <p:nvPicPr>
            <p:cNvPr id="29754" name="object 30"/>
            <p:cNvPicPr>
              <a:picLocks noChangeAspect="1" noChangeArrowheads="1"/>
            </p:cNvPicPr>
            <p:nvPr/>
          </p:nvPicPr>
          <p:blipFill>
            <a:blip r:embed="rId15"/>
            <a:srcRect/>
            <a:stretch>
              <a:fillRect/>
            </a:stretch>
          </p:blipFill>
          <p:spPr bwMode="auto">
            <a:xfrm>
              <a:off x="1775459" y="2553423"/>
              <a:ext cx="636676" cy="778294"/>
            </a:xfrm>
            <a:prstGeom prst="rect">
              <a:avLst/>
            </a:prstGeom>
            <a:noFill/>
            <a:ln w="9525">
              <a:noFill/>
              <a:miter lim="800000"/>
              <a:headEnd/>
              <a:tailEnd/>
            </a:ln>
          </p:spPr>
        </p:pic>
        <p:pic>
          <p:nvPicPr>
            <p:cNvPr id="29755" name="object 31"/>
            <p:cNvPicPr>
              <a:picLocks noChangeAspect="1" noChangeArrowheads="1"/>
            </p:cNvPicPr>
            <p:nvPr/>
          </p:nvPicPr>
          <p:blipFill>
            <a:blip r:embed="rId22"/>
            <a:srcRect/>
            <a:stretch>
              <a:fillRect/>
            </a:stretch>
          </p:blipFill>
          <p:spPr bwMode="auto">
            <a:xfrm>
              <a:off x="2042159" y="2553423"/>
              <a:ext cx="1189113" cy="778294"/>
            </a:xfrm>
            <a:prstGeom prst="rect">
              <a:avLst/>
            </a:prstGeom>
            <a:noFill/>
            <a:ln w="9525">
              <a:noFill/>
              <a:miter lim="800000"/>
              <a:headEnd/>
              <a:tailEnd/>
            </a:ln>
          </p:spPr>
        </p:pic>
        <p:pic>
          <p:nvPicPr>
            <p:cNvPr id="29756" name="object 32"/>
            <p:cNvPicPr>
              <a:picLocks noChangeAspect="1" noChangeArrowheads="1"/>
            </p:cNvPicPr>
            <p:nvPr/>
          </p:nvPicPr>
          <p:blipFill>
            <a:blip r:embed="rId23"/>
            <a:srcRect/>
            <a:stretch>
              <a:fillRect/>
            </a:stretch>
          </p:blipFill>
          <p:spPr bwMode="auto">
            <a:xfrm>
              <a:off x="2861310" y="2553423"/>
              <a:ext cx="934681" cy="778294"/>
            </a:xfrm>
            <a:prstGeom prst="rect">
              <a:avLst/>
            </a:prstGeom>
            <a:noFill/>
            <a:ln w="9525">
              <a:noFill/>
              <a:miter lim="800000"/>
              <a:headEnd/>
              <a:tailEnd/>
            </a:ln>
          </p:spPr>
        </p:pic>
        <p:pic>
          <p:nvPicPr>
            <p:cNvPr id="29757" name="object 33"/>
            <p:cNvPicPr>
              <a:picLocks noChangeAspect="1" noChangeArrowheads="1"/>
            </p:cNvPicPr>
            <p:nvPr/>
          </p:nvPicPr>
          <p:blipFill>
            <a:blip r:embed="rId24"/>
            <a:srcRect/>
            <a:stretch>
              <a:fillRect/>
            </a:stretch>
          </p:blipFill>
          <p:spPr bwMode="auto">
            <a:xfrm>
              <a:off x="3424428" y="2553423"/>
              <a:ext cx="636676" cy="778294"/>
            </a:xfrm>
            <a:prstGeom prst="rect">
              <a:avLst/>
            </a:prstGeom>
            <a:noFill/>
            <a:ln w="9525">
              <a:noFill/>
              <a:miter lim="800000"/>
              <a:headEnd/>
              <a:tailEnd/>
            </a:ln>
          </p:spPr>
        </p:pic>
        <p:pic>
          <p:nvPicPr>
            <p:cNvPr id="29758" name="object 34"/>
            <p:cNvPicPr>
              <a:picLocks noChangeAspect="1" noChangeArrowheads="1"/>
            </p:cNvPicPr>
            <p:nvPr/>
          </p:nvPicPr>
          <p:blipFill>
            <a:blip r:embed="rId25"/>
            <a:srcRect/>
            <a:stretch>
              <a:fillRect/>
            </a:stretch>
          </p:blipFill>
          <p:spPr bwMode="auto">
            <a:xfrm>
              <a:off x="3691128" y="2553423"/>
              <a:ext cx="1715643" cy="778294"/>
            </a:xfrm>
            <a:prstGeom prst="rect">
              <a:avLst/>
            </a:prstGeom>
            <a:noFill/>
            <a:ln w="9525">
              <a:noFill/>
              <a:miter lim="800000"/>
              <a:headEnd/>
              <a:tailEnd/>
            </a:ln>
          </p:spPr>
        </p:pic>
        <p:pic>
          <p:nvPicPr>
            <p:cNvPr id="29759" name="object 35"/>
            <p:cNvPicPr>
              <a:picLocks noChangeAspect="1" noChangeArrowheads="1"/>
            </p:cNvPicPr>
            <p:nvPr/>
          </p:nvPicPr>
          <p:blipFill>
            <a:blip r:embed="rId26"/>
            <a:srcRect/>
            <a:stretch>
              <a:fillRect/>
            </a:stretch>
          </p:blipFill>
          <p:spPr bwMode="auto">
            <a:xfrm>
              <a:off x="4948428" y="2553423"/>
              <a:ext cx="547420" cy="778294"/>
            </a:xfrm>
            <a:prstGeom prst="rect">
              <a:avLst/>
            </a:prstGeom>
            <a:noFill/>
            <a:ln w="9525">
              <a:noFill/>
              <a:miter lim="800000"/>
              <a:headEnd/>
              <a:tailEnd/>
            </a:ln>
          </p:spPr>
        </p:pic>
      </p:grpSp>
      <p:sp>
        <p:nvSpPr>
          <p:cNvPr id="36" name="object 36"/>
          <p:cNvSpPr txBox="1"/>
          <p:nvPr/>
        </p:nvSpPr>
        <p:spPr>
          <a:xfrm>
            <a:off x="690563" y="2216150"/>
            <a:ext cx="7548562" cy="879475"/>
          </a:xfrm>
          <a:prstGeom prst="rect">
            <a:avLst/>
          </a:prstGeom>
        </p:spPr>
        <p:txBody>
          <a:bodyPr lIns="0" tIns="12700" rIns="0" bIns="0">
            <a:spAutoFit/>
          </a:bodyPr>
          <a:lstStyle/>
          <a:p>
            <a:pPr marL="12700">
              <a:spcBef>
                <a:spcPts val="100"/>
              </a:spcBef>
              <a:tabLst>
                <a:tab pos="1993900" algn="l"/>
                <a:tab pos="2384425" algn="l"/>
                <a:tab pos="3324225" algn="l"/>
                <a:tab pos="4011613" algn="l"/>
                <a:tab pos="4572000" algn="l"/>
                <a:tab pos="6045200" algn="l"/>
                <a:tab pos="6604000" algn="l"/>
              </a:tabLst>
            </a:pPr>
            <a:r>
              <a:rPr lang="ru-RU" sz="2800">
                <a:latin typeface="Times New Roman" pitchFamily="18" charset="0"/>
                <a:cs typeface="Times New Roman" pitchFamily="18" charset="0"/>
              </a:rPr>
              <a:t>небезпекою	–	один	раз	на	квартал;	на	інших  роботах – один раз у півріччя.</a:t>
            </a:r>
          </a:p>
        </p:txBody>
      </p:sp>
      <p:grpSp>
        <p:nvGrpSpPr>
          <p:cNvPr id="29704" name="object 37"/>
          <p:cNvGrpSpPr>
            <a:grpSpLocks/>
          </p:cNvGrpSpPr>
          <p:nvPr/>
        </p:nvGrpSpPr>
        <p:grpSpPr bwMode="auto">
          <a:xfrm>
            <a:off x="482600" y="3141663"/>
            <a:ext cx="7980363" cy="1204912"/>
            <a:chOff x="482345" y="3141687"/>
            <a:chExt cx="7980045" cy="1205230"/>
          </a:xfrm>
        </p:grpSpPr>
        <p:pic>
          <p:nvPicPr>
            <p:cNvPr id="29737" name="object 38"/>
            <p:cNvPicPr>
              <a:picLocks noChangeAspect="1" noChangeArrowheads="1"/>
            </p:cNvPicPr>
            <p:nvPr/>
          </p:nvPicPr>
          <p:blipFill>
            <a:blip r:embed="rId27"/>
            <a:srcRect/>
            <a:stretch>
              <a:fillRect/>
            </a:stretch>
          </p:blipFill>
          <p:spPr bwMode="auto">
            <a:xfrm>
              <a:off x="939545" y="3141687"/>
              <a:ext cx="1243990" cy="778294"/>
            </a:xfrm>
            <a:prstGeom prst="rect">
              <a:avLst/>
            </a:prstGeom>
            <a:noFill/>
            <a:ln w="9525">
              <a:noFill/>
              <a:miter lim="800000"/>
              <a:headEnd/>
              <a:tailEnd/>
            </a:ln>
          </p:spPr>
        </p:pic>
        <p:pic>
          <p:nvPicPr>
            <p:cNvPr id="29738" name="object 39"/>
            <p:cNvPicPr>
              <a:picLocks noChangeAspect="1" noChangeArrowheads="1"/>
            </p:cNvPicPr>
            <p:nvPr/>
          </p:nvPicPr>
          <p:blipFill>
            <a:blip r:embed="rId28"/>
            <a:srcRect/>
            <a:stretch>
              <a:fillRect/>
            </a:stretch>
          </p:blipFill>
          <p:spPr bwMode="auto">
            <a:xfrm>
              <a:off x="2014728" y="3141687"/>
              <a:ext cx="2325243" cy="778294"/>
            </a:xfrm>
            <a:prstGeom prst="rect">
              <a:avLst/>
            </a:prstGeom>
            <a:noFill/>
            <a:ln w="9525">
              <a:noFill/>
              <a:miter lim="800000"/>
              <a:headEnd/>
              <a:tailEnd/>
            </a:ln>
          </p:spPr>
        </p:pic>
        <p:pic>
          <p:nvPicPr>
            <p:cNvPr id="29739" name="object 40"/>
            <p:cNvPicPr>
              <a:picLocks noChangeAspect="1" noChangeArrowheads="1"/>
            </p:cNvPicPr>
            <p:nvPr/>
          </p:nvPicPr>
          <p:blipFill>
            <a:blip r:embed="rId15"/>
            <a:srcRect/>
            <a:stretch>
              <a:fillRect/>
            </a:stretch>
          </p:blipFill>
          <p:spPr bwMode="auto">
            <a:xfrm>
              <a:off x="4170425" y="3141687"/>
              <a:ext cx="635927" cy="778294"/>
            </a:xfrm>
            <a:prstGeom prst="rect">
              <a:avLst/>
            </a:prstGeom>
            <a:noFill/>
            <a:ln w="9525">
              <a:noFill/>
              <a:miter lim="800000"/>
              <a:headEnd/>
              <a:tailEnd/>
            </a:ln>
          </p:spPr>
        </p:pic>
        <p:pic>
          <p:nvPicPr>
            <p:cNvPr id="29740" name="object 41"/>
            <p:cNvPicPr>
              <a:picLocks noChangeAspect="1" noChangeArrowheads="1"/>
            </p:cNvPicPr>
            <p:nvPr/>
          </p:nvPicPr>
          <p:blipFill>
            <a:blip r:embed="rId29"/>
            <a:srcRect/>
            <a:stretch>
              <a:fillRect/>
            </a:stretch>
          </p:blipFill>
          <p:spPr bwMode="auto">
            <a:xfrm>
              <a:off x="4637531" y="3141687"/>
              <a:ext cx="1899285" cy="778294"/>
            </a:xfrm>
            <a:prstGeom prst="rect">
              <a:avLst/>
            </a:prstGeom>
            <a:noFill/>
            <a:ln w="9525">
              <a:noFill/>
              <a:miter lim="800000"/>
              <a:headEnd/>
              <a:tailEnd/>
            </a:ln>
          </p:spPr>
        </p:pic>
        <p:pic>
          <p:nvPicPr>
            <p:cNvPr id="29741" name="object 42"/>
            <p:cNvPicPr>
              <a:picLocks noChangeAspect="1" noChangeArrowheads="1"/>
            </p:cNvPicPr>
            <p:nvPr/>
          </p:nvPicPr>
          <p:blipFill>
            <a:blip r:embed="rId30"/>
            <a:srcRect/>
            <a:stretch>
              <a:fillRect/>
            </a:stretch>
          </p:blipFill>
          <p:spPr bwMode="auto">
            <a:xfrm>
              <a:off x="6368034" y="3141687"/>
              <a:ext cx="1489329" cy="778294"/>
            </a:xfrm>
            <a:prstGeom prst="rect">
              <a:avLst/>
            </a:prstGeom>
            <a:noFill/>
            <a:ln w="9525">
              <a:noFill/>
              <a:miter lim="800000"/>
              <a:headEnd/>
              <a:tailEnd/>
            </a:ln>
          </p:spPr>
        </p:pic>
        <p:pic>
          <p:nvPicPr>
            <p:cNvPr id="29742" name="object 43"/>
            <p:cNvPicPr>
              <a:picLocks noChangeAspect="1" noChangeArrowheads="1"/>
            </p:cNvPicPr>
            <p:nvPr/>
          </p:nvPicPr>
          <p:blipFill>
            <a:blip r:embed="rId31"/>
            <a:srcRect/>
            <a:stretch>
              <a:fillRect/>
            </a:stretch>
          </p:blipFill>
          <p:spPr bwMode="auto">
            <a:xfrm>
              <a:off x="7687817" y="3141687"/>
              <a:ext cx="774534" cy="778294"/>
            </a:xfrm>
            <a:prstGeom prst="rect">
              <a:avLst/>
            </a:prstGeom>
            <a:noFill/>
            <a:ln w="9525">
              <a:noFill/>
              <a:miter lim="800000"/>
              <a:headEnd/>
              <a:tailEnd/>
            </a:ln>
          </p:spPr>
        </p:pic>
        <p:pic>
          <p:nvPicPr>
            <p:cNvPr id="29743" name="object 44"/>
            <p:cNvPicPr>
              <a:picLocks noChangeAspect="1" noChangeArrowheads="1"/>
            </p:cNvPicPr>
            <p:nvPr/>
          </p:nvPicPr>
          <p:blipFill>
            <a:blip r:embed="rId32"/>
            <a:srcRect/>
            <a:stretch>
              <a:fillRect/>
            </a:stretch>
          </p:blipFill>
          <p:spPr bwMode="auto">
            <a:xfrm>
              <a:off x="482345" y="3568407"/>
              <a:ext cx="1499997" cy="778294"/>
            </a:xfrm>
            <a:prstGeom prst="rect">
              <a:avLst/>
            </a:prstGeom>
            <a:noFill/>
            <a:ln w="9525">
              <a:noFill/>
              <a:miter lim="800000"/>
              <a:headEnd/>
              <a:tailEnd/>
            </a:ln>
          </p:spPr>
        </p:pic>
      </p:grpSp>
      <p:sp>
        <p:nvSpPr>
          <p:cNvPr id="45" name="object 45"/>
          <p:cNvSpPr txBox="1"/>
          <p:nvPr/>
        </p:nvSpPr>
        <p:spPr>
          <a:xfrm>
            <a:off x="690563" y="3230563"/>
            <a:ext cx="1268412" cy="879475"/>
          </a:xfrm>
          <a:prstGeom prst="rect">
            <a:avLst/>
          </a:prstGeom>
        </p:spPr>
        <p:txBody>
          <a:bodyPr lIns="0" tIns="12700" rIns="0" bIns="0">
            <a:spAutoFit/>
          </a:bodyPr>
          <a:lstStyle/>
          <a:p>
            <a:pPr marL="12700" indent="457200">
              <a:spcBef>
                <a:spcPts val="100"/>
              </a:spcBef>
            </a:pPr>
            <a:r>
              <a:rPr lang="ru-RU" sz="2800">
                <a:latin typeface="Times New Roman" pitchFamily="18" charset="0"/>
                <a:cs typeface="Times New Roman" pitchFamily="18" charset="0"/>
              </a:rPr>
              <a:t>Мета  уміння</a:t>
            </a:r>
          </a:p>
        </p:txBody>
      </p:sp>
      <p:pic>
        <p:nvPicPr>
          <p:cNvPr id="29706" name="object 46"/>
          <p:cNvPicPr>
            <a:picLocks noChangeAspect="1" noChangeArrowheads="1"/>
          </p:cNvPicPr>
          <p:nvPr/>
        </p:nvPicPr>
        <p:blipFill>
          <a:blip r:embed="rId33"/>
          <a:srcRect/>
          <a:stretch>
            <a:fillRect/>
          </a:stretch>
        </p:blipFill>
        <p:spPr bwMode="auto">
          <a:xfrm>
            <a:off x="2127250" y="3568700"/>
            <a:ext cx="2174875" cy="777875"/>
          </a:xfrm>
          <a:prstGeom prst="rect">
            <a:avLst/>
          </a:prstGeom>
          <a:noFill/>
          <a:ln w="9525">
            <a:noFill/>
            <a:miter lim="800000"/>
            <a:headEnd/>
            <a:tailEnd/>
          </a:ln>
        </p:spPr>
      </p:pic>
      <p:sp>
        <p:nvSpPr>
          <p:cNvPr id="47" name="object 47"/>
          <p:cNvSpPr txBox="1"/>
          <p:nvPr/>
        </p:nvSpPr>
        <p:spPr>
          <a:xfrm>
            <a:off x="2222500" y="3230563"/>
            <a:ext cx="1892300" cy="879475"/>
          </a:xfrm>
          <a:prstGeom prst="rect">
            <a:avLst/>
          </a:prstGeom>
        </p:spPr>
        <p:txBody>
          <a:bodyPr lIns="0" tIns="12700" rIns="0" bIns="0">
            <a:spAutoFit/>
          </a:bodyPr>
          <a:lstStyle/>
          <a:p>
            <a:pPr marL="123825" indent="-112713">
              <a:spcBef>
                <a:spcPts val="100"/>
              </a:spcBef>
            </a:pPr>
            <a:r>
              <a:rPr lang="ru-RU" sz="2800">
                <a:latin typeface="Times New Roman" pitchFamily="18" charset="0"/>
                <a:cs typeface="Times New Roman" pitchFamily="18" charset="0"/>
              </a:rPr>
              <a:t>інструктажу  виконувати</a:t>
            </a:r>
          </a:p>
        </p:txBody>
      </p:sp>
      <p:grpSp>
        <p:nvGrpSpPr>
          <p:cNvPr id="29708" name="object 48"/>
          <p:cNvGrpSpPr>
            <a:grpSpLocks/>
          </p:cNvGrpSpPr>
          <p:nvPr/>
        </p:nvGrpSpPr>
        <p:grpSpPr bwMode="auto">
          <a:xfrm>
            <a:off x="4446588" y="3568700"/>
            <a:ext cx="4016375" cy="777875"/>
            <a:chOff x="4447032" y="3568407"/>
            <a:chExt cx="4015740" cy="778510"/>
          </a:xfrm>
        </p:grpSpPr>
        <p:pic>
          <p:nvPicPr>
            <p:cNvPr id="29735" name="object 49"/>
            <p:cNvPicPr>
              <a:picLocks noChangeAspect="1" noChangeArrowheads="1"/>
            </p:cNvPicPr>
            <p:nvPr/>
          </p:nvPicPr>
          <p:blipFill>
            <a:blip r:embed="rId34"/>
            <a:srcRect/>
            <a:stretch>
              <a:fillRect/>
            </a:stretch>
          </p:blipFill>
          <p:spPr bwMode="auto">
            <a:xfrm>
              <a:off x="4447032" y="3568407"/>
              <a:ext cx="2374011" cy="778294"/>
            </a:xfrm>
            <a:prstGeom prst="rect">
              <a:avLst/>
            </a:prstGeom>
            <a:noFill/>
            <a:ln w="9525">
              <a:noFill/>
              <a:miter lim="800000"/>
              <a:headEnd/>
              <a:tailEnd/>
            </a:ln>
          </p:spPr>
        </p:pic>
        <p:pic>
          <p:nvPicPr>
            <p:cNvPr id="29736" name="object 50"/>
            <p:cNvPicPr>
              <a:picLocks noChangeAspect="1" noChangeArrowheads="1"/>
            </p:cNvPicPr>
            <p:nvPr/>
          </p:nvPicPr>
          <p:blipFill>
            <a:blip r:embed="rId35"/>
            <a:srcRect/>
            <a:stretch>
              <a:fillRect/>
            </a:stretch>
          </p:blipFill>
          <p:spPr bwMode="auto">
            <a:xfrm>
              <a:off x="6965442" y="3568407"/>
              <a:ext cx="1496949" cy="778294"/>
            </a:xfrm>
            <a:prstGeom prst="rect">
              <a:avLst/>
            </a:prstGeom>
            <a:noFill/>
            <a:ln w="9525">
              <a:noFill/>
              <a:miter lim="800000"/>
              <a:headEnd/>
              <a:tailEnd/>
            </a:ln>
          </p:spPr>
        </p:pic>
      </p:grpSp>
      <p:sp>
        <p:nvSpPr>
          <p:cNvPr id="51" name="object 51"/>
          <p:cNvSpPr txBox="1"/>
          <p:nvPr/>
        </p:nvSpPr>
        <p:spPr>
          <a:xfrm>
            <a:off x="4378325" y="3230563"/>
            <a:ext cx="3863975" cy="866775"/>
          </a:xfrm>
          <a:prstGeom prst="rect">
            <a:avLst/>
          </a:prstGeom>
        </p:spPr>
        <p:txBody>
          <a:bodyPr lIns="0" tIns="12700" rIns="0" bIns="0">
            <a:spAutoFit/>
          </a:bodyPr>
          <a:lstStyle/>
          <a:p>
            <a:pPr marL="288925" indent="-276225">
              <a:spcBef>
                <a:spcPts val="100"/>
              </a:spcBef>
              <a:tabLst>
                <a:tab pos="479425" algn="l"/>
                <a:tab pos="2209800" algn="l"/>
                <a:tab pos="2806700" algn="l"/>
                <a:tab pos="3529013" algn="l"/>
              </a:tabLst>
            </a:pPr>
            <a:r>
              <a:rPr lang="ru-RU" sz="2800">
                <a:latin typeface="Times New Roman" pitchFamily="18" charset="0"/>
                <a:cs typeface="Times New Roman" pitchFamily="18" charset="0"/>
              </a:rPr>
              <a:t>–		поновити	знання	та  працівником	роботу</a:t>
            </a:r>
          </a:p>
        </p:txBody>
      </p:sp>
      <p:sp>
        <p:nvSpPr>
          <p:cNvPr id="76" name="object 76"/>
          <p:cNvSpPr txBox="1"/>
          <p:nvPr/>
        </p:nvSpPr>
        <p:spPr>
          <a:xfrm>
            <a:off x="762000" y="4267200"/>
            <a:ext cx="7546975" cy="1720850"/>
          </a:xfrm>
          <a:prstGeom prst="rect">
            <a:avLst/>
          </a:prstGeom>
        </p:spPr>
        <p:txBody>
          <a:bodyPr lIns="0" tIns="12700" rIns="0" bIns="0">
            <a:spAutoFit/>
          </a:bodyPr>
          <a:lstStyle/>
          <a:p>
            <a:pPr marL="12700" algn="just">
              <a:spcBef>
                <a:spcPts val="100"/>
              </a:spcBef>
            </a:pPr>
            <a:r>
              <a:rPr lang="ru-RU" sz="2800">
                <a:latin typeface="Times New Roman" pitchFamily="18" charset="0"/>
                <a:cs typeface="Times New Roman" pitchFamily="18" charset="0"/>
              </a:rPr>
              <a:t>правильно і безпечно. Проводиться інструктаж  індивідуально або для групи працівників, що  виконують однотипні роботи, за програмою  первинного інструктажу в повному обсязі.</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4800" y="430213"/>
            <a:ext cx="5489575" cy="573087"/>
          </a:xfrm>
        </p:spPr>
        <p:txBody>
          <a:bodyPr tIns="12700" rtlCol="0"/>
          <a:lstStyle/>
          <a:p>
            <a:pPr marL="12700" eaLnBrk="1" fontAlgn="auto" hangingPunct="1">
              <a:spcBef>
                <a:spcPts val="100"/>
              </a:spcBef>
              <a:spcAft>
                <a:spcPts val="0"/>
              </a:spcAft>
              <a:defRPr/>
            </a:pPr>
            <a:r>
              <a:rPr sz="3600" spc="-15" dirty="0"/>
              <a:t>Позаплановий</a:t>
            </a:r>
            <a:r>
              <a:rPr sz="3600" spc="-45" dirty="0"/>
              <a:t> </a:t>
            </a:r>
            <a:r>
              <a:rPr sz="3600" dirty="0"/>
              <a:t>інструктаж</a:t>
            </a:r>
            <a:endParaRPr sz="3600"/>
          </a:p>
        </p:txBody>
      </p:sp>
      <p:sp>
        <p:nvSpPr>
          <p:cNvPr id="104" name="object 104"/>
          <p:cNvSpPr txBox="1"/>
          <p:nvPr/>
        </p:nvSpPr>
        <p:spPr>
          <a:xfrm>
            <a:off x="722313" y="1092200"/>
            <a:ext cx="7588250" cy="5086350"/>
          </a:xfrm>
          <a:prstGeom prst="rect">
            <a:avLst/>
          </a:prstGeom>
        </p:spPr>
        <p:txBody>
          <a:bodyPr lIns="0" tIns="83820" rIns="0" bIns="0">
            <a:spAutoFit/>
          </a:bodyPr>
          <a:lstStyle/>
          <a:p>
            <a:pPr marL="12700">
              <a:lnSpc>
                <a:spcPts val="2300"/>
              </a:lnSpc>
              <a:spcBef>
                <a:spcPts val="663"/>
              </a:spcBef>
              <a:tabLst>
                <a:tab pos="1806575" algn="l"/>
                <a:tab pos="2101850" algn="l"/>
                <a:tab pos="4079875" algn="l"/>
                <a:tab pos="4552950" algn="l"/>
                <a:tab pos="5976938" algn="l"/>
                <a:tab pos="6811963" algn="l"/>
                <a:tab pos="7429500" algn="l"/>
              </a:tabLst>
            </a:pPr>
            <a:r>
              <a:rPr lang="ru-RU" sz="2400">
                <a:latin typeface="Times New Roman" pitchFamily="18" charset="0"/>
                <a:cs typeface="Times New Roman" pitchFamily="18" charset="0"/>
              </a:rPr>
              <a:t>проводиться	з	працівниками	на	робочому	місці	або	в  кабінеті охорони праці у таких випадках:</a:t>
            </a:r>
          </a:p>
          <a:p>
            <a:pPr marL="12700" algn="just">
              <a:lnSpc>
                <a:spcPts val="2300"/>
              </a:lnSpc>
              <a:spcBef>
                <a:spcPts val="1175"/>
              </a:spcBef>
              <a:buFontTx/>
              <a:buChar char="-"/>
              <a:tabLst>
                <a:tab pos="1806575" algn="l"/>
                <a:tab pos="2101850" algn="l"/>
                <a:tab pos="4079875" algn="l"/>
                <a:tab pos="4552950" algn="l"/>
                <a:tab pos="5976938" algn="l"/>
                <a:tab pos="6811963" algn="l"/>
                <a:tab pos="7429500" algn="l"/>
              </a:tabLst>
            </a:pPr>
            <a:r>
              <a:rPr lang="ru-RU" sz="2400">
                <a:latin typeface="Times New Roman" pitchFamily="18" charset="0"/>
                <a:cs typeface="Times New Roman" pitchFamily="18" charset="0"/>
              </a:rPr>
              <a:t>при введенні в дію нових або змінених нормативних  актів про охорону праці;</a:t>
            </a:r>
          </a:p>
          <a:p>
            <a:pPr marL="12700" algn="just">
              <a:lnSpc>
                <a:spcPct val="80000"/>
              </a:lnSpc>
              <a:spcBef>
                <a:spcPts val="1200"/>
              </a:spcBef>
              <a:buFontTx/>
              <a:buChar char="-"/>
              <a:tabLst>
                <a:tab pos="1806575" algn="l"/>
                <a:tab pos="2101850" algn="l"/>
                <a:tab pos="4079875" algn="l"/>
                <a:tab pos="4552950" algn="l"/>
                <a:tab pos="5976938" algn="l"/>
                <a:tab pos="6811963" algn="l"/>
                <a:tab pos="7429500" algn="l"/>
              </a:tabLst>
            </a:pPr>
            <a:r>
              <a:rPr lang="ru-RU" sz="2400">
                <a:latin typeface="Times New Roman" pitchFamily="18" charset="0"/>
                <a:cs typeface="Times New Roman" pitchFamily="18" charset="0"/>
              </a:rPr>
              <a:t>при зміні технологічного процесу, заміні або  модернізації устаткування, приладів та інструментів,  вихідної сировини, матеріалів та інших факторів, що  впливають на охорону праці;</a:t>
            </a:r>
          </a:p>
          <a:p>
            <a:pPr marL="12700" algn="just">
              <a:lnSpc>
                <a:spcPts val="2313"/>
              </a:lnSpc>
              <a:spcBef>
                <a:spcPts val="1150"/>
              </a:spcBef>
              <a:buFontTx/>
              <a:buChar char="-"/>
              <a:tabLst>
                <a:tab pos="1806575" algn="l"/>
                <a:tab pos="2101850" algn="l"/>
                <a:tab pos="4079875" algn="l"/>
                <a:tab pos="4552950" algn="l"/>
                <a:tab pos="5976938" algn="l"/>
                <a:tab pos="6811963" algn="l"/>
                <a:tab pos="7429500" algn="l"/>
              </a:tabLst>
            </a:pPr>
            <a:r>
              <a:rPr lang="ru-RU" sz="2400">
                <a:latin typeface="Times New Roman" pitchFamily="18" charset="0"/>
                <a:cs typeface="Times New Roman" pitchFamily="18" charset="0"/>
              </a:rPr>
              <a:t>при порушенні працівником нормативних актів, що  може призвести до травми, отруєння або аварії.</a:t>
            </a:r>
          </a:p>
          <a:p>
            <a:pPr marL="12700" algn="just">
              <a:lnSpc>
                <a:spcPts val="2300"/>
              </a:lnSpc>
              <a:spcBef>
                <a:spcPts val="1175"/>
              </a:spcBef>
              <a:tabLst>
                <a:tab pos="1806575" algn="l"/>
                <a:tab pos="2101850" algn="l"/>
                <a:tab pos="4079875" algn="l"/>
                <a:tab pos="4552950" algn="l"/>
                <a:tab pos="5976938" algn="l"/>
                <a:tab pos="6811963" algn="l"/>
                <a:tab pos="7429500" algn="l"/>
              </a:tabLst>
            </a:pPr>
            <a:r>
              <a:rPr lang="ru-RU" sz="2400">
                <a:latin typeface="Times New Roman" pitchFamily="18" charset="0"/>
                <a:cs typeface="Times New Roman" pitchFamily="18" charset="0"/>
              </a:rPr>
              <a:t>Позаплановий інструктаж проводиться індивідуально  або для групи працівників спільного фаху. Обсяг і зміст  інструктажу визначається для кожного окремого випадку  залежно від причин і обставин, що викликали  необхідність його проведення.</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38388" y="358775"/>
            <a:ext cx="4467225" cy="573088"/>
          </a:xfrm>
        </p:spPr>
        <p:txBody>
          <a:bodyPr tIns="12700" rtlCol="0"/>
          <a:lstStyle/>
          <a:p>
            <a:pPr marL="12700" eaLnBrk="1" fontAlgn="auto" hangingPunct="1">
              <a:spcBef>
                <a:spcPts val="100"/>
              </a:spcBef>
              <a:spcAft>
                <a:spcPts val="0"/>
              </a:spcAft>
              <a:defRPr/>
            </a:pPr>
            <a:r>
              <a:rPr sz="3600" spc="-15" dirty="0"/>
              <a:t>Цільовий</a:t>
            </a:r>
            <a:r>
              <a:rPr sz="3600" spc="-45" dirty="0"/>
              <a:t> </a:t>
            </a:r>
            <a:r>
              <a:rPr sz="3600" dirty="0"/>
              <a:t>інструктаж</a:t>
            </a:r>
            <a:endParaRPr sz="3600"/>
          </a:p>
        </p:txBody>
      </p:sp>
      <p:sp>
        <p:nvSpPr>
          <p:cNvPr id="80" name="object 80"/>
          <p:cNvSpPr txBox="1"/>
          <p:nvPr/>
        </p:nvSpPr>
        <p:spPr>
          <a:xfrm>
            <a:off x="690563" y="985838"/>
            <a:ext cx="7764462" cy="5270500"/>
          </a:xfrm>
          <a:prstGeom prst="rect">
            <a:avLst/>
          </a:prstGeom>
        </p:spPr>
        <p:txBody>
          <a:bodyPr lIns="0" tIns="88900" rIns="0" bIns="0">
            <a:spAutoFit/>
          </a:bodyPr>
          <a:lstStyle/>
          <a:p>
            <a:pPr marL="12700" algn="just">
              <a:spcBef>
                <a:spcPts val="700"/>
              </a:spcBef>
            </a:pPr>
            <a:r>
              <a:rPr lang="ru-RU" sz="2800">
                <a:latin typeface="Times New Roman" pitchFamily="18" charset="0"/>
                <a:cs typeface="Times New Roman" pitchFamily="18" charset="0"/>
              </a:rPr>
              <a:t>проводиться у таких випадках:</a:t>
            </a:r>
          </a:p>
          <a:p>
            <a:pPr marL="12700" algn="just">
              <a:lnSpc>
                <a:spcPts val="2688"/>
              </a:lnSpc>
              <a:spcBef>
                <a:spcPts val="1250"/>
              </a:spcBef>
              <a:buFontTx/>
              <a:buChar char="-"/>
            </a:pPr>
            <a:r>
              <a:rPr lang="ru-RU" sz="2800">
                <a:latin typeface="Times New Roman" pitchFamily="18" charset="0"/>
                <a:cs typeface="Times New Roman" pitchFamily="18" charset="0"/>
              </a:rPr>
              <a:t>при виконанні разових робіт, що не пов'язані  безпосередньо з основними роботами працівника;</a:t>
            </a:r>
          </a:p>
          <a:p>
            <a:pPr marL="12700" algn="just">
              <a:spcBef>
                <a:spcPts val="625"/>
              </a:spcBef>
            </a:pPr>
            <a:r>
              <a:rPr lang="ru-RU" sz="2800">
                <a:latin typeface="Times New Roman" pitchFamily="18" charset="0"/>
                <a:cs typeface="Times New Roman" pitchFamily="18" charset="0"/>
              </a:rPr>
              <a:t>- при ліквідації наслідків аварії і стихійного лиха;</a:t>
            </a:r>
          </a:p>
          <a:p>
            <a:pPr marL="12700" algn="just">
              <a:lnSpc>
                <a:spcPct val="80000"/>
              </a:lnSpc>
              <a:spcBef>
                <a:spcPts val="1275"/>
              </a:spcBef>
              <a:buFontTx/>
              <a:buChar char="-"/>
            </a:pPr>
            <a:r>
              <a:rPr lang="ru-RU" sz="2800">
                <a:latin typeface="Times New Roman" pitchFamily="18" charset="0"/>
                <a:cs typeface="Times New Roman" pitchFamily="18" charset="0"/>
              </a:rPr>
              <a:t>при виконанні робіт, що оформляються нарядом-  допуском, письмовим дозволом та іншими  документами;</a:t>
            </a:r>
          </a:p>
          <a:p>
            <a:pPr marL="12700" algn="just">
              <a:lnSpc>
                <a:spcPts val="2688"/>
              </a:lnSpc>
              <a:spcBef>
                <a:spcPts val="1250"/>
              </a:spcBef>
              <a:buFontTx/>
              <a:buChar char="-"/>
            </a:pPr>
            <a:r>
              <a:rPr lang="ru-RU" sz="2800">
                <a:latin typeface="Times New Roman" pitchFamily="18" charset="0"/>
                <a:cs typeface="Times New Roman" pitchFamily="18" charset="0"/>
              </a:rPr>
              <a:t>в разі проведення екскурсій або організації  масових заходів з учнями та вихованцями  (екскурсії, походи, спортивні заходи тощо).  Цільовий інструктаж фіксується нарядом-  допуском або іншим документом, що дозволяє  проведення робіт.</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685800"/>
            <a:ext cx="8001000" cy="3735388"/>
          </a:xfrm>
        </p:spPr>
        <p:txBody>
          <a:bodyPr tIns="12065"/>
          <a:lstStyle/>
          <a:p>
            <a:pPr marL="12700" eaLnBrk="1" hangingPunct="1">
              <a:spcBef>
                <a:spcPts val="100"/>
              </a:spcBef>
            </a:pPr>
            <a:r>
              <a:rPr lang="uk-UA" altLang="ja-JP" i="1" smtClean="0">
                <a:solidFill>
                  <a:schemeClr val="tx1"/>
                </a:solidFill>
                <a:latin typeface="Arial Black" pitchFamily="34" charset="0"/>
              </a:rPr>
              <a:t>ОХОРОНА ПРАЦІ ЖІНОК</a:t>
            </a:r>
            <a:r>
              <a:rPr lang="uk-UA" altLang="ja-JP" smtClean="0">
                <a:solidFill>
                  <a:schemeClr val="tx1"/>
                </a:solidFill>
                <a:latin typeface="Arial Black" pitchFamily="34" charset="0"/>
              </a:rPr>
              <a:t/>
            </a:r>
            <a:br>
              <a:rPr lang="uk-UA" altLang="ja-JP" smtClean="0">
                <a:solidFill>
                  <a:schemeClr val="tx1"/>
                </a:solidFill>
                <a:latin typeface="Arial Black" pitchFamily="34" charset="0"/>
              </a:rPr>
            </a:br>
            <a:r>
              <a:rPr lang="uk-UA" altLang="ja-JP" sz="1800" smtClean="0">
                <a:solidFill>
                  <a:schemeClr val="tx1"/>
                </a:solidFill>
                <a:latin typeface="Arial Black" pitchFamily="34" charset="0"/>
              </a:rPr>
              <a:t>Конституція України (ст. 24) на вищому законодавчому рівні закріпила рівність прав жінки і чоловіка. Разом з тим, трудове законодавство, враховуючи фізіологічні особливості організму жінки, інтереси охорони материнства і дитинства, встановлює спеціальні норми, що стосуються охорони праці та здоров'я жінок.</a:t>
            </a:r>
            <a:br>
              <a:rPr lang="uk-UA" altLang="ja-JP" sz="1800" smtClean="0">
                <a:solidFill>
                  <a:schemeClr val="tx1"/>
                </a:solidFill>
                <a:latin typeface="Arial Black" pitchFamily="34" charset="0"/>
              </a:rPr>
            </a:br>
            <a:r>
              <a:rPr lang="uk-UA" altLang="ja-JP" sz="1800" smtClean="0">
                <a:solidFill>
                  <a:schemeClr val="tx1"/>
                </a:solidFill>
                <a:latin typeface="Arial Black" pitchFamily="34" charset="0"/>
              </a:rPr>
              <a:t/>
            </a:r>
            <a:br>
              <a:rPr lang="uk-UA" altLang="ja-JP" sz="1800" smtClean="0">
                <a:solidFill>
                  <a:schemeClr val="tx1"/>
                </a:solidFill>
                <a:latin typeface="Arial Black" pitchFamily="34" charset="0"/>
              </a:rPr>
            </a:br>
            <a:r>
              <a:rPr lang="uk-UA" altLang="ja-JP" sz="1800" smtClean="0">
                <a:solidFill>
                  <a:schemeClr val="tx1"/>
                </a:solidFill>
                <a:latin typeface="Arial Black" pitchFamily="34" charset="0"/>
              </a:rPr>
              <a:t>Відповідно до ст. 174 КЗпП забороняється застосування праці жінок на важких роботах і на роботах зі шкідливими або небезпечними умовами праці, а також на підземних роботах, крім деяких підземних робіт (нефізичних робіт або робіт з санітарного та побутового обслуговування).</a:t>
            </a:r>
            <a:endParaRPr lang="ru-RU" sz="1800" smtClean="0">
              <a:solidFill>
                <a:schemeClr val="tx1"/>
              </a:solidFill>
              <a:latin typeface="Arial Black"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p:cNvSpPr>
          <p:nvPr>
            <p:ph type="body" idx="4294967295"/>
          </p:nvPr>
        </p:nvSpPr>
        <p:spPr bwMode="auto">
          <a:xfrm>
            <a:off x="533400" y="304800"/>
            <a:ext cx="8048625" cy="6207125"/>
          </a:xfrm>
          <a:prstGeom prst="rect">
            <a:avLst/>
          </a:prstGeom>
        </p:spPr>
        <p:txBody>
          <a:bodyPr lIns="0" tIns="0" rIns="0" bIns="0">
            <a:spAutoFit/>
          </a:bodyPr>
          <a:lstStyle/>
          <a:p>
            <a:r>
              <a:rPr lang="uk-UA" altLang="ja-JP" sz="2400" smtClean="0"/>
              <a:t>Забороняється також залучати жінок до підіймання і переміщення речей, маса яких перевищує чинні для жінок норми. </a:t>
            </a:r>
          </a:p>
          <a:p>
            <a:r>
              <a:rPr lang="uk-UA" altLang="ja-JP" sz="2400" smtClean="0"/>
              <a:t> встановлено граничні норми підіймання і переміщення важких речей жінками:</a:t>
            </a:r>
          </a:p>
          <a:p>
            <a:r>
              <a:rPr lang="uk-UA" altLang="ja-JP" sz="2400" b="1" smtClean="0"/>
              <a:t>- підіймання і переміщення вантажів при чергуванні з іншою роботою (до двох разів на годину) - 10 кг;</a:t>
            </a:r>
          </a:p>
          <a:p>
            <a:r>
              <a:rPr lang="uk-UA" altLang="ja-JP" sz="2400" b="1" smtClean="0"/>
              <a:t>- підіймання і переміщення вантажів постійно протягом робочої зміни - 7 кг.</a:t>
            </a:r>
          </a:p>
          <a:p>
            <a:r>
              <a:rPr lang="uk-UA" altLang="ja-JP" sz="2400" b="1" smtClean="0"/>
              <a:t>Сумарна маса вантажу, який переміщується протягом кожної години робочої зміни, не повинна перевищувати: з робочої поверхні - 350 кг; з підлоги - 175 кг.</a:t>
            </a:r>
          </a:p>
          <a:p>
            <a:r>
              <a:rPr lang="uk-UA" altLang="ja-JP" sz="2400" smtClean="0"/>
              <a:t>Залучення жінок до робіт у нічний час (з 22.00 до 6.00) не допускається, за винятком тих галузей народного господарства, де це зумовлено необхідністю і дозволяється як тимчасовий захід (ст. 175 КЗпП).</a:t>
            </a:r>
            <a:endParaRPr lang="ru-RU"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idx="4294967295"/>
          </p:nvPr>
        </p:nvSpPr>
        <p:spPr bwMode="auto">
          <a:xfrm>
            <a:off x="1162050" y="163513"/>
            <a:ext cx="6891338" cy="452437"/>
          </a:xfrm>
          <a:prstGeom prst="rect">
            <a:avLst/>
          </a:prstGeom>
        </p:spPr>
        <p:txBody>
          <a:bodyPr lIns="0" tIns="0" rIns="0" bIns="0">
            <a:spAutoFit/>
          </a:bodyPr>
          <a:lstStyle/>
          <a:p>
            <a:endParaRPr lang="ru-RU" smtClean="0"/>
          </a:p>
        </p:txBody>
      </p:sp>
      <p:sp>
        <p:nvSpPr>
          <p:cNvPr id="95235" name="Rectangle 3"/>
          <p:cNvSpPr>
            <a:spLocks noGrp="1"/>
          </p:cNvSpPr>
          <p:nvPr>
            <p:ph type="body" idx="4294967295"/>
          </p:nvPr>
        </p:nvSpPr>
        <p:spPr bwMode="auto">
          <a:xfrm>
            <a:off x="547688" y="762000"/>
            <a:ext cx="8048625" cy="5091113"/>
          </a:xfrm>
          <a:prstGeom prst="rect">
            <a:avLst/>
          </a:prstGeom>
        </p:spPr>
        <p:txBody>
          <a:bodyPr lIns="0" tIns="0" rIns="0" bIns="0">
            <a:spAutoFit/>
          </a:bodyPr>
          <a:lstStyle/>
          <a:p>
            <a:r>
              <a:rPr lang="uk-UA" altLang="ja-JP" sz="2200" smtClean="0"/>
              <a:t>Відповідно до Закону України "Про відпустки" (ст. 17) на підставі медичного висновку жінкам надається </a:t>
            </a:r>
            <a:r>
              <a:rPr lang="uk-UA" altLang="ja-JP" sz="2200" b="1" u="sng" smtClean="0"/>
              <a:t>оплачувана відпустка у зв'язку з вагітністю та пологами тривалістю 126 календарних днів (70 днів до і 56 днів після пологів).</a:t>
            </a:r>
            <a:r>
              <a:rPr lang="uk-UA" altLang="ja-JP" sz="2200" smtClean="0"/>
              <a:t> Після закінчення відпустки у зв'язку з вагітністю та пологами за бажанням жінки їй надається відпустка для догляду за дитиною до досягнення нею трирічного віку та додаткова неоплачувана відпустка по догляду за дитиною до досягнення нею шести років. Час цих відпусток зараховується як у загальний, так і в безперервний стаж роботи і в стаж за спеціальністю (ст. 181 КЗпП).</a:t>
            </a:r>
          </a:p>
          <a:p>
            <a:r>
              <a:rPr lang="uk-UA" altLang="ja-JP" sz="2200" b="1" smtClean="0"/>
              <a:t>Відповідно до ст. 19 Закону України "Про відпустки" жінці, яка працює і має двох і більше дітей віком до 15 років або дитину-інваліда, за її бажанням, щорічно надається додаткова оплачувана відпустка тривалістю 5 календарних днів без урахування вихідних.</a:t>
            </a:r>
            <a:endParaRPr lang="ru-RU" sz="2200" b="1"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idx="4294967295"/>
          </p:nvPr>
        </p:nvSpPr>
        <p:spPr bwMode="auto">
          <a:xfrm>
            <a:off x="1162050" y="163513"/>
            <a:ext cx="6891338" cy="452437"/>
          </a:xfrm>
          <a:prstGeom prst="rect">
            <a:avLst/>
          </a:prstGeom>
        </p:spPr>
        <p:txBody>
          <a:bodyPr lIns="0" tIns="0" rIns="0" bIns="0">
            <a:spAutoFit/>
          </a:bodyPr>
          <a:lstStyle/>
          <a:p>
            <a:endParaRPr lang="ru-RU" smtClean="0"/>
          </a:p>
        </p:txBody>
      </p:sp>
      <p:sp>
        <p:nvSpPr>
          <p:cNvPr id="96259" name="Rectangle 3"/>
          <p:cNvSpPr>
            <a:spLocks noGrp="1"/>
          </p:cNvSpPr>
          <p:nvPr>
            <p:ph type="body" idx="4294967295"/>
          </p:nvPr>
        </p:nvSpPr>
        <p:spPr bwMode="auto">
          <a:xfrm>
            <a:off x="547688" y="1254125"/>
            <a:ext cx="8048625" cy="4868863"/>
          </a:xfrm>
          <a:prstGeom prst="rect">
            <a:avLst/>
          </a:prstGeom>
        </p:spPr>
        <p:txBody>
          <a:bodyPr lIns="0" tIns="0" rIns="0" bIns="0">
            <a:spAutoFit/>
          </a:bodyPr>
          <a:lstStyle/>
          <a:p>
            <a:pPr algn="ctr"/>
            <a:r>
              <a:rPr lang="uk-UA" altLang="ja-JP" sz="2800" b="1" i="1" smtClean="0"/>
              <a:t>ОХОРОНА ПРАЦІ НЕПОВНОЛІТНІХ</a:t>
            </a:r>
            <a:endParaRPr lang="uk-UA" altLang="ja-JP" sz="2800" smtClean="0"/>
          </a:p>
          <a:p>
            <a:r>
              <a:rPr lang="uk-UA" altLang="ja-JP" sz="2800" smtClean="0"/>
              <a:t>Держава враховує певні фізичні, фізіологічні та інші особливості неповнолітніх і виявляє турботу про здоров'я молодого покоління. </a:t>
            </a:r>
          </a:p>
          <a:p>
            <a:r>
              <a:rPr lang="uk-UA" altLang="ja-JP" sz="2800" smtClean="0"/>
              <a:t>Законодавчо це закріплено, зокрема, в ст. 43 Конституції України. Законом України "Про охорону праці" забороняється застосування праці неповнолітніх, тобто осіб віком до 18 років, на важких роботах і на роботах зі шкідливими або небезпечними умовами праці, а також на підземних роботах.</a:t>
            </a:r>
            <a:endParaRPr lang="ru-RU"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idx="4294967295"/>
          </p:nvPr>
        </p:nvSpPr>
        <p:spPr bwMode="auto">
          <a:xfrm>
            <a:off x="1162050" y="163513"/>
            <a:ext cx="6891338" cy="452437"/>
          </a:xfrm>
          <a:prstGeom prst="rect">
            <a:avLst/>
          </a:prstGeom>
        </p:spPr>
        <p:txBody>
          <a:bodyPr lIns="0" tIns="0" rIns="0" bIns="0">
            <a:spAutoFit/>
          </a:bodyPr>
          <a:lstStyle/>
          <a:p>
            <a:endParaRPr lang="ru-RU" smtClean="0"/>
          </a:p>
        </p:txBody>
      </p:sp>
      <p:sp>
        <p:nvSpPr>
          <p:cNvPr id="97283" name="AutoShape 3"/>
          <p:cNvSpPr>
            <a:spLocks noChangeAspect="1" noChangeArrowheads="1"/>
          </p:cNvSpPr>
          <p:nvPr>
            <p:ph type="body" idx="4294967295"/>
          </p:nvPr>
        </p:nvSpPr>
        <p:spPr bwMode="auto">
          <a:xfrm>
            <a:off x="547688" y="457200"/>
            <a:ext cx="8048625" cy="5727700"/>
          </a:xfrm>
          <a:prstGeom prst="rect">
            <a:avLst/>
          </a:prstGeom>
        </p:spPr>
        <p:txBody>
          <a:bodyPr lIns="0" tIns="0" rIns="0" bIns="0">
            <a:spAutoFit/>
          </a:bodyPr>
          <a:lstStyle/>
          <a:p>
            <a:pPr>
              <a:buFontTx/>
              <a:buChar char="•"/>
            </a:pPr>
            <a:r>
              <a:rPr lang="uk-UA" altLang="ja-JP" sz="2000" smtClean="0"/>
              <a:t>Забороняється залучати неповнолітніх до нічних, надурочних робіт та робіт у вихідні дні (ст. 192 КЗпП). Усі особи, молодші 18 років, приймаються на роботу лише після попереднього медичного огляду і в подальшому, до досягнення 21 року, щороку підлягають обов'язковому медичному оглядові (ст. 191 КЗпП).</a:t>
            </a:r>
          </a:p>
          <a:p>
            <a:pPr>
              <a:buFontTx/>
              <a:buChar char="•"/>
            </a:pPr>
            <a:r>
              <a:rPr lang="uk-UA" altLang="ja-JP" sz="2000" smtClean="0"/>
              <a:t>Для неповнолітніх у віці від 16 до 18 років встановлений скорочений 36-годинний робочий тиждень, а для 15-річних - 24-годинний.</a:t>
            </a:r>
          </a:p>
          <a:p>
            <a:pPr>
              <a:buFontTx/>
              <a:buChar char="•"/>
            </a:pPr>
            <a:r>
              <a:rPr lang="uk-UA" altLang="ja-JP" sz="2000" smtClean="0"/>
              <a:t>Заробітна плата працівникам молодше 18 років за скороченої тривалості щоденної роботи сплачується в такому ж розмірі, як працівникам відповідних категорій за повної тривалості щоденної роботи (ст. 194 КЗпП).</a:t>
            </a:r>
          </a:p>
          <a:p>
            <a:pPr>
              <a:buFontTx/>
              <a:buChar char="•"/>
            </a:pPr>
            <a:r>
              <a:rPr lang="uk-UA" altLang="ja-JP" sz="2000" smtClean="0"/>
              <a:t>Щорічні відпустки неповнолітнім надаються в літній час або, за їх бажанням, у будь-яку іншу пору року (ст. 195 КЗпП). Тривалість такої відпустки - один календарний місяць.</a:t>
            </a:r>
          </a:p>
          <a:p>
            <a:pPr>
              <a:buFontTx/>
              <a:buChar char="•"/>
            </a:pPr>
            <a:r>
              <a:rPr lang="uk-UA" altLang="ja-JP" sz="2000" smtClean="0"/>
              <a:t>Звільнення неповнолітніх з ініціативи власника або уповноваженого ним органу допускається, крім додержання загального порядку звільнення, тільки за згодою районної (міської) комісії в справах неповнолітніх (ст. 198 КЗпП).</a:t>
            </a:r>
            <a:endParaRPr lang="ru-RU"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8988" y="612775"/>
            <a:ext cx="5789612" cy="682625"/>
          </a:xfrm>
        </p:spPr>
        <p:txBody>
          <a:bodyPr tIns="12065" rtlCol="0"/>
          <a:lstStyle/>
          <a:p>
            <a:pPr marL="12700" eaLnBrk="1" fontAlgn="auto" hangingPunct="1">
              <a:spcBef>
                <a:spcPts val="95"/>
              </a:spcBef>
              <a:spcAft>
                <a:spcPts val="0"/>
              </a:spcAft>
              <a:defRPr/>
            </a:pPr>
            <a:r>
              <a:rPr sz="4400" spc="-30" dirty="0"/>
              <a:t>Охорона</a:t>
            </a:r>
            <a:r>
              <a:rPr sz="4400" spc="-15" dirty="0"/>
              <a:t> </a:t>
            </a:r>
            <a:r>
              <a:rPr sz="4400" spc="-5" dirty="0"/>
              <a:t>праці</a:t>
            </a:r>
            <a:r>
              <a:rPr sz="4400" spc="15" dirty="0"/>
              <a:t> </a:t>
            </a:r>
            <a:r>
              <a:rPr sz="4400" spc="-5" dirty="0"/>
              <a:t>–</a:t>
            </a:r>
            <a:r>
              <a:rPr sz="4400" spc="-15" dirty="0"/>
              <a:t> </a:t>
            </a:r>
            <a:r>
              <a:rPr sz="4400" spc="-10" dirty="0"/>
              <a:t>це:</a:t>
            </a:r>
            <a:endParaRPr sz="4400"/>
          </a:p>
        </p:txBody>
      </p:sp>
      <p:sp>
        <p:nvSpPr>
          <p:cNvPr id="3" name="object 3"/>
          <p:cNvSpPr txBox="1"/>
          <p:nvPr/>
        </p:nvSpPr>
        <p:spPr>
          <a:xfrm>
            <a:off x="957263" y="1579563"/>
            <a:ext cx="7756525" cy="4414837"/>
          </a:xfrm>
          <a:prstGeom prst="rect">
            <a:avLst/>
          </a:prstGeom>
        </p:spPr>
        <p:txBody>
          <a:bodyPr lIns="0" tIns="12700" rIns="0" bIns="0">
            <a:spAutoFit/>
          </a:bodyPr>
          <a:lstStyle/>
          <a:p>
            <a:pPr marL="941388" indent="-295275">
              <a:spcBef>
                <a:spcPts val="100"/>
              </a:spcBef>
            </a:pPr>
            <a:r>
              <a:rPr lang="ru-RU" sz="3600" b="1">
                <a:latin typeface="Times New Roman" pitchFamily="18" charset="0"/>
                <a:cs typeface="Times New Roman" pitchFamily="18" charset="0"/>
              </a:rPr>
              <a:t>система правових, соціально-  економічних, організаційно-</a:t>
            </a:r>
            <a:endParaRPr lang="ru-RU" sz="3600">
              <a:latin typeface="Times New Roman" pitchFamily="18" charset="0"/>
              <a:cs typeface="Times New Roman" pitchFamily="18" charset="0"/>
            </a:endParaRPr>
          </a:p>
          <a:p>
            <a:pPr marL="941388" indent="-295275" algn="ctr"/>
            <a:r>
              <a:rPr lang="ru-RU" sz="3600" b="1">
                <a:latin typeface="Times New Roman" pitchFamily="18" charset="0"/>
                <a:cs typeface="Times New Roman" pitchFamily="18" charset="0"/>
              </a:rPr>
              <a:t>технічних, санітарно-гігієнічних,  лікувально-профілактичних заходів і  засобів, спрямованих на збереження  життя, здоров'я та працездатності  людини в процесі трудової</a:t>
            </a:r>
            <a:endParaRPr lang="ru-RU" sz="3600">
              <a:latin typeface="Times New Roman" pitchFamily="18" charset="0"/>
              <a:cs typeface="Times New Roman" pitchFamily="18" charset="0"/>
            </a:endParaRPr>
          </a:p>
          <a:p>
            <a:pPr marL="941388" indent="-295275" algn="ctr"/>
            <a:r>
              <a:rPr lang="ru-RU" sz="3600" b="1">
                <a:latin typeface="Times New Roman" pitchFamily="18" charset="0"/>
                <a:cs typeface="Times New Roman" pitchFamily="18" charset="0"/>
              </a:rPr>
              <a:t>діяльності.</a:t>
            </a:r>
            <a:endParaRPr lang="ru-RU" sz="3600">
              <a:latin typeface="Times New Roman" pitchFamily="18" charset="0"/>
              <a:cs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1513" y="46038"/>
            <a:ext cx="8005762" cy="1854200"/>
          </a:xfrm>
        </p:spPr>
        <p:txBody>
          <a:bodyPr tIns="12700" rtlCol="0"/>
          <a:lstStyle/>
          <a:p>
            <a:pPr marL="12065" marR="5080" eaLnBrk="1" fontAlgn="auto" hangingPunct="1">
              <a:spcBef>
                <a:spcPts val="100"/>
              </a:spcBef>
              <a:spcAft>
                <a:spcPts val="0"/>
              </a:spcAft>
              <a:defRPr/>
            </a:pPr>
            <a:r>
              <a:rPr sz="4000" spc="-15" dirty="0"/>
              <a:t>Безпека </a:t>
            </a:r>
            <a:r>
              <a:rPr sz="4000" spc="-5" dirty="0"/>
              <a:t>життєдіяльності </a:t>
            </a:r>
            <a:r>
              <a:rPr sz="4000" dirty="0"/>
              <a:t>— галузь </a:t>
            </a:r>
            <a:r>
              <a:rPr sz="4000" spc="-985" dirty="0"/>
              <a:t> </a:t>
            </a:r>
            <a:r>
              <a:rPr sz="4000" spc="-25" dirty="0"/>
              <a:t>науково-практичної</a:t>
            </a:r>
            <a:r>
              <a:rPr sz="4000" spc="-35" dirty="0"/>
              <a:t> </a:t>
            </a:r>
            <a:r>
              <a:rPr sz="4000" dirty="0"/>
              <a:t>діяльності,</a:t>
            </a:r>
            <a:r>
              <a:rPr sz="4000"/>
              <a:t/>
            </a:r>
            <a:br>
              <a:rPr sz="4000"/>
            </a:br>
            <a:r>
              <a:rPr sz="4000" spc="-20" dirty="0"/>
              <a:t>спрямованої</a:t>
            </a:r>
            <a:r>
              <a:rPr sz="4000" spc="-40" dirty="0"/>
              <a:t> </a:t>
            </a:r>
            <a:r>
              <a:rPr sz="4000" spc="-5" dirty="0"/>
              <a:t>на:</a:t>
            </a:r>
            <a:endParaRPr sz="4000"/>
          </a:p>
        </p:txBody>
      </p:sp>
      <p:sp>
        <p:nvSpPr>
          <p:cNvPr id="3" name="object 3"/>
          <p:cNvSpPr txBox="1"/>
          <p:nvPr/>
        </p:nvSpPr>
        <p:spPr>
          <a:xfrm>
            <a:off x="536575" y="2111375"/>
            <a:ext cx="8134350" cy="4062413"/>
          </a:xfrm>
          <a:prstGeom prst="rect">
            <a:avLst/>
          </a:prstGeom>
        </p:spPr>
        <p:txBody>
          <a:bodyPr lIns="0" tIns="61594" rIns="0" bIns="0">
            <a:spAutoFit/>
          </a:bodyPr>
          <a:lstStyle/>
          <a:p>
            <a:pPr marL="298450" indent="-285750" algn="just">
              <a:lnSpc>
                <a:spcPts val="3025"/>
              </a:lnSpc>
              <a:spcBef>
                <a:spcPts val="488"/>
              </a:spcBef>
            </a:pPr>
            <a:r>
              <a:rPr lang="ru-RU" sz="2400">
                <a:latin typeface="Arial MT"/>
                <a:ea typeface="Arial MT"/>
                <a:cs typeface="Arial MT"/>
              </a:rPr>
              <a:t>- </a:t>
            </a:r>
            <a:r>
              <a:rPr lang="ru-RU" sz="2800" b="1">
                <a:latin typeface="Times New Roman" pitchFamily="18" charset="0"/>
                <a:cs typeface="Times New Roman" pitchFamily="18" charset="0"/>
              </a:rPr>
              <a:t>вивчення загальних закономірностей  виникнення небезпек, їх властивостей,  наслідків впливу на організм людини;</a:t>
            </a:r>
            <a:endParaRPr lang="ru-RU" sz="2800">
              <a:latin typeface="Times New Roman" pitchFamily="18" charset="0"/>
              <a:cs typeface="Times New Roman" pitchFamily="18" charset="0"/>
            </a:endParaRPr>
          </a:p>
          <a:p>
            <a:pPr marL="298450" indent="-285750" algn="just">
              <a:lnSpc>
                <a:spcPts val="3025"/>
              </a:lnSpc>
              <a:spcBef>
                <a:spcPts val="613"/>
              </a:spcBef>
              <a:buFont typeface="Times New Roman" pitchFamily="18" charset="0"/>
              <a:buChar char="-"/>
            </a:pPr>
            <a:r>
              <a:rPr lang="ru-RU">
                <a:latin typeface="Calibri" pitchFamily="34" charset="0"/>
              </a:rPr>
              <a:t>	</a:t>
            </a:r>
            <a:r>
              <a:rPr lang="ru-RU" sz="2800" b="1">
                <a:latin typeface="Times New Roman" pitchFamily="18" charset="0"/>
                <a:cs typeface="Times New Roman" pitchFamily="18" charset="0"/>
              </a:rPr>
              <a:t>основ захисту здоров'я та життя людини, а  також середовища від небезпек;</a:t>
            </a:r>
            <a:endParaRPr lang="ru-RU" sz="2800">
              <a:latin typeface="Times New Roman" pitchFamily="18" charset="0"/>
              <a:cs typeface="Times New Roman" pitchFamily="18" charset="0"/>
            </a:endParaRPr>
          </a:p>
          <a:p>
            <a:pPr marL="298450" indent="-285750" algn="just">
              <a:lnSpc>
                <a:spcPts val="3025"/>
              </a:lnSpc>
              <a:spcBef>
                <a:spcPts val="613"/>
              </a:spcBef>
              <a:buFont typeface="Times New Roman" pitchFamily="18" charset="0"/>
              <a:buChar char="-"/>
            </a:pPr>
            <a:r>
              <a:rPr lang="ru-RU">
                <a:latin typeface="Calibri" pitchFamily="34" charset="0"/>
              </a:rPr>
              <a:t>	</a:t>
            </a:r>
            <a:r>
              <a:rPr lang="ru-RU" sz="2800" b="1">
                <a:latin typeface="Times New Roman" pitchFamily="18" charset="0"/>
                <a:cs typeface="Times New Roman" pitchFamily="18" charset="0"/>
              </a:rPr>
              <a:t>на розробку та реалізацію відповідних засобів і  заходів щодо створення, підтримки здорових,  безпечних умов життя, діяльності людини, як у  побутових умовах, так і в умовах надзвичайних  ситуацій.</a:t>
            </a:r>
            <a:endParaRPr lang="ru-RU" sz="2800">
              <a:latin typeface="Times New Roman" pitchFamily="18" charset="0"/>
              <a:cs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14625" y="242888"/>
            <a:ext cx="3929063" cy="512762"/>
          </a:xfrm>
        </p:spPr>
        <p:txBody>
          <a:bodyPr tIns="12065" rtlCol="0"/>
          <a:lstStyle/>
          <a:p>
            <a:pPr marL="12700" eaLnBrk="1" fontAlgn="auto" hangingPunct="1">
              <a:spcBef>
                <a:spcPts val="95"/>
              </a:spcBef>
              <a:spcAft>
                <a:spcPts val="0"/>
              </a:spcAft>
              <a:defRPr/>
            </a:pPr>
            <a:r>
              <a:rPr sz="3200" spc="-20" dirty="0">
                <a:solidFill>
                  <a:srgbClr val="0033CC"/>
                </a:solidFill>
              </a:rPr>
              <a:t>Конституція</a:t>
            </a:r>
            <a:r>
              <a:rPr sz="3200" spc="-50" dirty="0">
                <a:solidFill>
                  <a:srgbClr val="0033CC"/>
                </a:solidFill>
              </a:rPr>
              <a:t> </a:t>
            </a:r>
            <a:r>
              <a:rPr sz="3200" spc="-45" dirty="0">
                <a:solidFill>
                  <a:srgbClr val="0033CC"/>
                </a:solidFill>
              </a:rPr>
              <a:t>України</a:t>
            </a:r>
            <a:endParaRPr sz="3200"/>
          </a:p>
        </p:txBody>
      </p:sp>
      <p:sp>
        <p:nvSpPr>
          <p:cNvPr id="123" name="object 123"/>
          <p:cNvSpPr txBox="1"/>
          <p:nvPr/>
        </p:nvSpPr>
        <p:spPr>
          <a:xfrm>
            <a:off x="403225" y="758825"/>
            <a:ext cx="8339138" cy="287338"/>
          </a:xfrm>
          <a:prstGeom prst="rect">
            <a:avLst/>
          </a:prstGeom>
        </p:spPr>
        <p:txBody>
          <a:bodyPr lIns="0" tIns="139065" rIns="0" bIns="0">
            <a:spAutoFit/>
          </a:bodyPr>
          <a:lstStyle/>
          <a:p>
            <a:pPr marL="127000" algn="r">
              <a:lnSpc>
                <a:spcPts val="1163"/>
              </a:lnSpc>
            </a:pPr>
            <a:r>
              <a:rPr lang="ru-RU" sz="1000">
                <a:latin typeface="Verdana" pitchFamily="34" charset="0"/>
              </a:rPr>
              <a:t>4</a:t>
            </a:r>
          </a:p>
        </p:txBody>
      </p:sp>
      <p:sp>
        <p:nvSpPr>
          <p:cNvPr id="10364" name="Rectangle 124"/>
          <p:cNvSpPr>
            <a:spLocks noChangeArrowheads="1"/>
          </p:cNvSpPr>
          <p:nvPr/>
        </p:nvSpPr>
        <p:spPr bwMode="auto">
          <a:xfrm>
            <a:off x="990600" y="1676400"/>
            <a:ext cx="7620000" cy="4486275"/>
          </a:xfrm>
          <a:prstGeom prst="rect">
            <a:avLst/>
          </a:prstGeom>
          <a:noFill/>
          <a:ln w="9525">
            <a:noFill/>
            <a:miter lim="800000"/>
            <a:headEnd/>
            <a:tailEnd/>
          </a:ln>
          <a:effectLst/>
        </p:spPr>
        <p:txBody>
          <a:bodyPr>
            <a:spAutoFit/>
          </a:bodyPr>
          <a:lstStyle/>
          <a:p>
            <a:r>
              <a:rPr lang="ru-RU" b="1"/>
              <a:t>Стаття 43</a:t>
            </a:r>
            <a:r>
              <a:rPr lang="ru-RU"/>
              <a:t>.</a:t>
            </a:r>
          </a:p>
          <a:p>
            <a:r>
              <a:rPr lang="ru-RU"/>
              <a:t>	Кожен має право на належні, безпечні і здорові умови праці, на  заробітну плату, не нижчу від визначеної законом. Використання праці  жінок і неповнолітніх на небезпечних для їхнього здоров'я роботах  забороняється. Громадянам гарантується захист від незаконного  звільнення. Право на своєчасне одержання винагороди за працю  захищається законом.</a:t>
            </a:r>
          </a:p>
          <a:p>
            <a:r>
              <a:rPr lang="ru-RU" b="1"/>
              <a:t>Стаття 46</a:t>
            </a:r>
            <a:r>
              <a:rPr lang="ru-RU"/>
              <a:t>.</a:t>
            </a:r>
          </a:p>
          <a:p>
            <a:r>
              <a:rPr lang="ru-RU"/>
              <a:t>Громадяни мають право на соціальний захист, що включає право на  забезпечення їх у разі повної, часткової або тимчасової втрати  працездатності, втрати годувальника, безробіття з незалежних від них  обставин, а також у старості та в інших випадках, передбачених законом.  Це право гарантується загальнообов'язковим державним соціальним  страхуванням за рахунок страхових внесків громадян, підприємств,  установ і організацій, а також бюджетних та інших джерел соціального  забезпечення.</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txBox="1"/>
          <p:nvPr/>
        </p:nvSpPr>
        <p:spPr>
          <a:xfrm>
            <a:off x="304800" y="381000"/>
            <a:ext cx="8489950" cy="5773738"/>
          </a:xfrm>
          <a:prstGeom prst="rect">
            <a:avLst/>
          </a:prstGeom>
        </p:spPr>
        <p:txBody>
          <a:bodyPr lIns="0" tIns="179705" rIns="0" bIns="0">
            <a:spAutoFit/>
          </a:bodyPr>
          <a:lstStyle/>
          <a:p>
            <a:pPr marL="277813" algn="ctr">
              <a:spcBef>
                <a:spcPts val="1413"/>
              </a:spcBef>
            </a:pPr>
            <a:r>
              <a:rPr lang="ru-RU" sz="2500" b="1">
                <a:solidFill>
                  <a:srgbClr val="0033CC"/>
                </a:solidFill>
                <a:latin typeface="Times New Roman" pitchFamily="18" charset="0"/>
                <a:cs typeface="Times New Roman" pitchFamily="18" charset="0"/>
              </a:rPr>
              <a:t>ЗАКОНОДАВСТВО ПРО ОХОРОНУ ПРАЦІ</a:t>
            </a:r>
            <a:endParaRPr lang="ru-RU" sz="2500">
              <a:latin typeface="Times New Roman" pitchFamily="18" charset="0"/>
              <a:cs typeface="Times New Roman" pitchFamily="18" charset="0"/>
            </a:endParaRPr>
          </a:p>
          <a:p>
            <a:pPr marL="277813">
              <a:spcBef>
                <a:spcPts val="263"/>
              </a:spcBef>
              <a:buClr>
                <a:srgbClr val="83992A"/>
              </a:buClr>
              <a:buSzPct val="114000"/>
              <a:buFont typeface="Arial MT"/>
              <a:buChar char="•"/>
            </a:pPr>
            <a:r>
              <a:rPr lang="ru-RU" sz="2800">
                <a:latin typeface="Times New Roman" pitchFamily="18" charset="0"/>
                <a:cs typeface="Times New Roman" pitchFamily="18" charset="0"/>
              </a:rPr>
              <a:t>«Про охорону здоров'я».</a:t>
            </a:r>
          </a:p>
          <a:p>
            <a:pPr marL="277813">
              <a:spcBef>
                <a:spcPts val="263"/>
              </a:spcBef>
              <a:buClr>
                <a:srgbClr val="83992A"/>
              </a:buClr>
              <a:buSzPct val="114000"/>
              <a:buFont typeface="Arial MT"/>
              <a:buChar char="•"/>
            </a:pPr>
            <a:r>
              <a:rPr lang="ru-RU" sz="2800">
                <a:latin typeface="Times New Roman" pitchFamily="18" charset="0"/>
                <a:cs typeface="Times New Roman" pitchFamily="18" charset="0"/>
              </a:rPr>
              <a:t>«Про пожежну безпеку».</a:t>
            </a:r>
          </a:p>
          <a:p>
            <a:pPr marL="277813">
              <a:lnSpc>
                <a:spcPts val="2850"/>
              </a:lnSpc>
              <a:spcBef>
                <a:spcPts val="263"/>
              </a:spcBef>
              <a:buClr>
                <a:srgbClr val="83992A"/>
              </a:buClr>
              <a:buSzPct val="114000"/>
              <a:buFont typeface="Arial MT"/>
              <a:buChar char="•"/>
            </a:pPr>
            <a:r>
              <a:rPr lang="ru-RU" sz="2800">
                <a:latin typeface="Times New Roman" pitchFamily="18" charset="0"/>
                <a:cs typeface="Times New Roman" pitchFamily="18" charset="0"/>
              </a:rPr>
              <a:t>«Про обов'язкове державне соціальне страхування від</a:t>
            </a:r>
          </a:p>
          <a:p>
            <a:pPr marL="277813">
              <a:lnSpc>
                <a:spcPts val="2350"/>
              </a:lnSpc>
            </a:pPr>
            <a:r>
              <a:rPr lang="ru-RU" sz="2800">
                <a:latin typeface="Times New Roman" pitchFamily="18" charset="0"/>
                <a:cs typeface="Times New Roman" pitchFamily="18" charset="0"/>
              </a:rPr>
              <a:t>нещасного випадку на виробництві й професійного</a:t>
            </a:r>
          </a:p>
          <a:p>
            <a:pPr marL="277813">
              <a:lnSpc>
                <a:spcPct val="70000"/>
              </a:lnSpc>
              <a:spcBef>
                <a:spcPts val="500"/>
              </a:spcBef>
            </a:pPr>
            <a:r>
              <a:rPr lang="ru-RU" sz="2800">
                <a:latin typeface="Times New Roman" pitchFamily="18" charset="0"/>
                <a:cs typeface="Times New Roman" pitchFamily="18" charset="0"/>
              </a:rPr>
              <a:t>захворювання, що привели до втрати  працездатності».</a:t>
            </a:r>
          </a:p>
          <a:p>
            <a:pPr marL="277813">
              <a:lnSpc>
                <a:spcPct val="70000"/>
              </a:lnSpc>
              <a:spcBef>
                <a:spcPts val="1275"/>
              </a:spcBef>
              <a:buClr>
                <a:srgbClr val="83992A"/>
              </a:buClr>
              <a:buSzPct val="114000"/>
              <a:buFont typeface="Arial MT"/>
              <a:buChar char="•"/>
            </a:pPr>
            <a:r>
              <a:rPr lang="ru-RU" sz="2800">
                <a:latin typeface="Times New Roman" pitchFamily="18" charset="0"/>
                <a:cs typeface="Times New Roman" pitchFamily="18" charset="0"/>
              </a:rPr>
              <a:t>«Про використання ядерної енергії і радіаційний  захист».</a:t>
            </a:r>
          </a:p>
          <a:p>
            <a:pPr marL="277813">
              <a:lnSpc>
                <a:spcPct val="70000"/>
              </a:lnSpc>
              <a:spcBef>
                <a:spcPts val="1275"/>
              </a:spcBef>
              <a:buClr>
                <a:srgbClr val="83992A"/>
              </a:buClr>
              <a:buSzPct val="114000"/>
              <a:buFont typeface="Arial MT"/>
              <a:buChar char="•"/>
            </a:pPr>
            <a:r>
              <a:rPr lang="ru-RU" sz="2800">
                <a:latin typeface="Times New Roman" pitchFamily="18" charset="0"/>
                <a:cs typeface="Times New Roman" pitchFamily="18" charset="0"/>
              </a:rPr>
              <a:t>«Про забезпечення санітарного й епідемічного  благополуччя населення».</a:t>
            </a:r>
          </a:p>
          <a:p>
            <a:pPr marL="277813">
              <a:spcBef>
                <a:spcPts val="263"/>
              </a:spcBef>
              <a:buClr>
                <a:srgbClr val="83992A"/>
              </a:buClr>
              <a:buSzPct val="114000"/>
              <a:buFont typeface="Arial MT"/>
              <a:buChar char="•"/>
            </a:pPr>
            <a:r>
              <a:rPr lang="ru-RU" sz="2800">
                <a:latin typeface="Times New Roman" pitchFamily="18" charset="0"/>
                <a:cs typeface="Times New Roman" pitchFamily="18" charset="0"/>
              </a:rPr>
              <a:t>«Про цивільну оборону».</a:t>
            </a:r>
          </a:p>
          <a:p>
            <a:pPr marL="277813">
              <a:lnSpc>
                <a:spcPts val="3300"/>
              </a:lnSpc>
              <a:spcBef>
                <a:spcPts val="263"/>
              </a:spcBef>
              <a:buClr>
                <a:srgbClr val="83992A"/>
              </a:buClr>
              <a:buSzPct val="114000"/>
              <a:buFont typeface="Arial MT"/>
              <a:buChar char="•"/>
            </a:pPr>
            <a:r>
              <a:rPr lang="ru-RU" sz="2800">
                <a:latin typeface="Times New Roman" pitchFamily="18" charset="0"/>
                <a:cs typeface="Times New Roman" pitchFamily="18" charset="0"/>
              </a:rPr>
              <a:t>Кодекс законів «Про працю України».</a:t>
            </a:r>
          </a:p>
          <a:p>
            <a:pPr marL="277813" algn="r">
              <a:lnSpc>
                <a:spcPts val="1150"/>
              </a:lnSpc>
            </a:pPr>
            <a:r>
              <a:rPr lang="ru-RU" sz="1000">
                <a:latin typeface="Verdana" pitchFamily="34" charset="0"/>
              </a:rPr>
              <a:t>5</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0975" y="252413"/>
            <a:ext cx="6242050" cy="512762"/>
          </a:xfrm>
        </p:spPr>
        <p:txBody>
          <a:bodyPr tIns="12065" rtlCol="0"/>
          <a:lstStyle/>
          <a:p>
            <a:pPr marL="12700" eaLnBrk="1" fontAlgn="auto" hangingPunct="1">
              <a:spcBef>
                <a:spcPts val="95"/>
              </a:spcBef>
              <a:spcAft>
                <a:spcPts val="0"/>
              </a:spcAft>
              <a:defRPr/>
            </a:pPr>
            <a:r>
              <a:rPr sz="3200" b="0" spc="-35" dirty="0">
                <a:solidFill>
                  <a:srgbClr val="0033CC"/>
                </a:solidFill>
              </a:rPr>
              <a:t>Закон</a:t>
            </a:r>
            <a:r>
              <a:rPr sz="3200" b="0" spc="-15" dirty="0">
                <a:solidFill>
                  <a:srgbClr val="0033CC"/>
                </a:solidFill>
              </a:rPr>
              <a:t> </a:t>
            </a:r>
            <a:r>
              <a:rPr sz="3200" b="0" spc="-45" dirty="0">
                <a:solidFill>
                  <a:srgbClr val="0033CC"/>
                </a:solidFill>
              </a:rPr>
              <a:t>України</a:t>
            </a:r>
            <a:r>
              <a:rPr sz="3200" b="0" spc="-10" dirty="0">
                <a:solidFill>
                  <a:srgbClr val="0033CC"/>
                </a:solidFill>
              </a:rPr>
              <a:t> </a:t>
            </a:r>
            <a:r>
              <a:rPr sz="3200" b="0" dirty="0">
                <a:solidFill>
                  <a:srgbClr val="0033CC"/>
                </a:solidFill>
              </a:rPr>
              <a:t>«Про</a:t>
            </a:r>
            <a:r>
              <a:rPr sz="3200" b="0" spc="-15" dirty="0">
                <a:solidFill>
                  <a:srgbClr val="0033CC"/>
                </a:solidFill>
              </a:rPr>
              <a:t> </a:t>
            </a:r>
            <a:r>
              <a:rPr sz="3200" b="0" spc="-30" dirty="0">
                <a:solidFill>
                  <a:srgbClr val="0033CC"/>
                </a:solidFill>
              </a:rPr>
              <a:t>охорону</a:t>
            </a:r>
            <a:r>
              <a:rPr sz="3200" b="0" spc="-5" dirty="0">
                <a:solidFill>
                  <a:srgbClr val="0033CC"/>
                </a:solidFill>
              </a:rPr>
              <a:t> </a:t>
            </a:r>
            <a:r>
              <a:rPr sz="3200" b="0" spc="-10" dirty="0">
                <a:solidFill>
                  <a:srgbClr val="0033CC"/>
                </a:solidFill>
              </a:rPr>
              <a:t>праці»</a:t>
            </a:r>
            <a:endParaRPr sz="3200"/>
          </a:p>
        </p:txBody>
      </p:sp>
      <p:sp>
        <p:nvSpPr>
          <p:cNvPr id="62" name="object 62"/>
          <p:cNvSpPr txBox="1"/>
          <p:nvPr/>
        </p:nvSpPr>
        <p:spPr>
          <a:xfrm>
            <a:off x="-381000" y="1447800"/>
            <a:ext cx="8072438" cy="4919663"/>
          </a:xfrm>
          <a:prstGeom prst="rect">
            <a:avLst/>
          </a:prstGeom>
        </p:spPr>
        <p:txBody>
          <a:bodyPr lIns="0" tIns="125095" rIns="0" bIns="0">
            <a:spAutoFit/>
          </a:bodyPr>
          <a:lstStyle/>
          <a:p>
            <a:pPr marL="2484438">
              <a:spcBef>
                <a:spcPts val="988"/>
              </a:spcBef>
            </a:pPr>
            <a:r>
              <a:rPr lang="ru-RU" sz="2400">
                <a:solidFill>
                  <a:srgbClr val="000099"/>
                </a:solidFill>
                <a:latin typeface="Times New Roman" pitchFamily="18" charset="0"/>
                <a:cs typeface="Times New Roman" pitchFamily="18" charset="0"/>
              </a:rPr>
              <a:t>Закон регулює питання:</a:t>
            </a:r>
            <a:endParaRPr lang="ru-RU" sz="2400">
              <a:latin typeface="Times New Roman" pitchFamily="18" charset="0"/>
              <a:cs typeface="Times New Roman" pitchFamily="18" charset="0"/>
            </a:endParaRPr>
          </a:p>
          <a:p>
            <a:pPr marL="2484438">
              <a:spcBef>
                <a:spcPts val="888"/>
              </a:spcBef>
              <a:buFontTx/>
              <a:buAutoNum type="arabicPeriod"/>
            </a:pPr>
            <a:r>
              <a:rPr lang="ru-RU" sz="2000">
                <a:latin typeface="Times New Roman" pitchFamily="18" charset="0"/>
                <a:cs typeface="Times New Roman" pitchFamily="18" charset="0"/>
              </a:rPr>
              <a:t>Державної політики в області охорони праці</a:t>
            </a:r>
          </a:p>
          <a:p>
            <a:pPr marL="2484438">
              <a:spcBef>
                <a:spcPts val="888"/>
              </a:spcBef>
              <a:buFontTx/>
              <a:buAutoNum type="arabicPeriod"/>
            </a:pPr>
            <a:r>
              <a:rPr lang="ru-RU" sz="2000">
                <a:latin typeface="Times New Roman" pitchFamily="18" charset="0"/>
                <a:cs typeface="Times New Roman" pitchFamily="18" charset="0"/>
              </a:rPr>
              <a:t>Гарантії прав на охорону праці</a:t>
            </a:r>
          </a:p>
          <a:p>
            <a:pPr marL="2484438">
              <a:spcBef>
                <a:spcPts val="888"/>
              </a:spcBef>
              <a:buFontTx/>
              <a:buAutoNum type="arabicPeriod"/>
            </a:pPr>
            <a:r>
              <a:rPr lang="ru-RU" sz="2000">
                <a:latin typeface="Times New Roman" pitchFamily="18" charset="0"/>
                <a:cs typeface="Times New Roman" pitchFamily="18" charset="0"/>
              </a:rPr>
              <a:t>Організації охорони праці</a:t>
            </a:r>
          </a:p>
          <a:p>
            <a:pPr marL="2484438">
              <a:spcBef>
                <a:spcPts val="888"/>
              </a:spcBef>
              <a:buFontTx/>
              <a:buAutoNum type="arabicPeriod"/>
            </a:pPr>
            <a:r>
              <a:rPr lang="ru-RU" sz="2000">
                <a:latin typeface="Times New Roman" pitchFamily="18" charset="0"/>
                <a:cs typeface="Times New Roman" pitchFamily="18" charset="0"/>
              </a:rPr>
              <a:t>Стимулювання охорони праці</a:t>
            </a:r>
          </a:p>
          <a:p>
            <a:pPr marL="2484438">
              <a:spcBef>
                <a:spcPts val="888"/>
              </a:spcBef>
              <a:buFontTx/>
              <a:buAutoNum type="arabicPeriod"/>
            </a:pPr>
            <a:r>
              <a:rPr lang="ru-RU" sz="2000">
                <a:latin typeface="Times New Roman" pitchFamily="18" charset="0"/>
                <a:cs typeface="Times New Roman" pitchFamily="18" charset="0"/>
              </a:rPr>
              <a:t>Нормативно-правового регулювання охорони праці</a:t>
            </a:r>
          </a:p>
          <a:p>
            <a:pPr marL="2484438">
              <a:spcBef>
                <a:spcPts val="888"/>
              </a:spcBef>
              <a:buFontTx/>
              <a:buAutoNum type="arabicPeriod"/>
            </a:pPr>
            <a:r>
              <a:rPr lang="ru-RU" sz="2000">
                <a:latin typeface="Times New Roman" pitchFamily="18" charset="0"/>
                <a:cs typeface="Times New Roman" pitchFamily="18" charset="0"/>
              </a:rPr>
              <a:t>Державного управління охороною праці</a:t>
            </a:r>
          </a:p>
          <a:p>
            <a:pPr marL="2484438">
              <a:lnSpc>
                <a:spcPts val="2588"/>
              </a:lnSpc>
              <a:spcBef>
                <a:spcPts val="1213"/>
              </a:spcBef>
              <a:buFont typeface="Times New Roman" pitchFamily="18" charset="0"/>
              <a:buAutoNum type="arabicPeriod"/>
            </a:pPr>
            <a:r>
              <a:rPr lang="ru-RU" sz="2000">
                <a:latin typeface="Calibri" pitchFamily="34" charset="0"/>
              </a:rPr>
              <a:t>	</a:t>
            </a:r>
            <a:r>
              <a:rPr lang="ru-RU" sz="2000">
                <a:latin typeface="Times New Roman" pitchFamily="18" charset="0"/>
                <a:cs typeface="Times New Roman" pitchFamily="18" charset="0"/>
              </a:rPr>
              <a:t>Державного нагляду та суспільного контролю за охороною  праці</a:t>
            </a:r>
          </a:p>
          <a:p>
            <a:pPr marL="2484438">
              <a:lnSpc>
                <a:spcPts val="2588"/>
              </a:lnSpc>
              <a:spcBef>
                <a:spcPts val="1188"/>
              </a:spcBef>
              <a:buFont typeface="Times New Roman" pitchFamily="18" charset="0"/>
              <a:buAutoNum type="arabicPeriod"/>
            </a:pPr>
            <a:r>
              <a:rPr lang="ru-RU" sz="2000">
                <a:latin typeface="Calibri" pitchFamily="34" charset="0"/>
              </a:rPr>
              <a:t>	</a:t>
            </a:r>
            <a:r>
              <a:rPr lang="ru-RU" sz="2000">
                <a:latin typeface="Times New Roman" pitchFamily="18" charset="0"/>
                <a:cs typeface="Times New Roman" pitchFamily="18" charset="0"/>
              </a:rPr>
              <a:t>Відповідальності	за 	 порушення	законодавства	з	охорони  праці</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27150" y="584200"/>
            <a:ext cx="6496050" cy="1122363"/>
          </a:xfrm>
        </p:spPr>
        <p:txBody>
          <a:bodyPr tIns="12700"/>
          <a:lstStyle/>
          <a:p>
            <a:pPr marL="12700" indent="354013" eaLnBrk="1" hangingPunct="1">
              <a:spcBef>
                <a:spcPts val="100"/>
              </a:spcBef>
            </a:pPr>
            <a:r>
              <a:rPr lang="ru-RU" sz="3600" b="0" smtClean="0">
                <a:solidFill>
                  <a:srgbClr val="0033CC"/>
                </a:solidFill>
                <a:latin typeface="Times New Roman" pitchFamily="18" charset="0"/>
                <a:cs typeface="Times New Roman" pitchFamily="18" charset="0"/>
              </a:rPr>
              <a:t>Основні принципи державної  політики в області охорони праці</a:t>
            </a:r>
            <a:endParaRPr lang="ru-RU" sz="3600" smtClean="0">
              <a:latin typeface="Times New Roman" pitchFamily="18" charset="0"/>
              <a:cs typeface="Times New Roman" pitchFamily="18" charset="0"/>
            </a:endParaRPr>
          </a:p>
        </p:txBody>
      </p:sp>
      <p:grpSp>
        <p:nvGrpSpPr>
          <p:cNvPr id="13314" name="object 3"/>
          <p:cNvGrpSpPr>
            <a:grpSpLocks/>
          </p:cNvGrpSpPr>
          <p:nvPr/>
        </p:nvGrpSpPr>
        <p:grpSpPr bwMode="auto">
          <a:xfrm>
            <a:off x="682625" y="1844675"/>
            <a:ext cx="8210550" cy="4368800"/>
            <a:chOff x="682751" y="1844078"/>
            <a:chExt cx="8211184" cy="4370070"/>
          </a:xfrm>
        </p:grpSpPr>
        <p:pic>
          <p:nvPicPr>
            <p:cNvPr id="13316" name="object 4"/>
            <p:cNvPicPr>
              <a:picLocks noChangeAspect="1" noChangeArrowheads="1"/>
            </p:cNvPicPr>
            <p:nvPr/>
          </p:nvPicPr>
          <p:blipFill>
            <a:blip r:embed="rId2"/>
            <a:srcRect/>
            <a:stretch>
              <a:fillRect/>
            </a:stretch>
          </p:blipFill>
          <p:spPr bwMode="auto">
            <a:xfrm>
              <a:off x="682751" y="1844078"/>
              <a:ext cx="632167" cy="831684"/>
            </a:xfrm>
            <a:prstGeom prst="rect">
              <a:avLst/>
            </a:prstGeom>
            <a:noFill/>
            <a:ln w="9525">
              <a:noFill/>
              <a:miter lim="800000"/>
              <a:headEnd/>
              <a:tailEnd/>
            </a:ln>
          </p:spPr>
        </p:pic>
        <p:pic>
          <p:nvPicPr>
            <p:cNvPr id="13317" name="object 5"/>
            <p:cNvPicPr>
              <a:picLocks noChangeAspect="1" noChangeArrowheads="1"/>
            </p:cNvPicPr>
            <p:nvPr/>
          </p:nvPicPr>
          <p:blipFill>
            <a:blip r:embed="rId3"/>
            <a:srcRect/>
            <a:stretch>
              <a:fillRect/>
            </a:stretch>
          </p:blipFill>
          <p:spPr bwMode="auto">
            <a:xfrm>
              <a:off x="983741" y="1878291"/>
              <a:ext cx="1939671" cy="778294"/>
            </a:xfrm>
            <a:prstGeom prst="rect">
              <a:avLst/>
            </a:prstGeom>
            <a:noFill/>
            <a:ln w="9525">
              <a:noFill/>
              <a:miter lim="800000"/>
              <a:headEnd/>
              <a:tailEnd/>
            </a:ln>
          </p:spPr>
        </p:pic>
        <p:pic>
          <p:nvPicPr>
            <p:cNvPr id="13318" name="object 6"/>
            <p:cNvPicPr>
              <a:picLocks noChangeAspect="1" noChangeArrowheads="1"/>
            </p:cNvPicPr>
            <p:nvPr/>
          </p:nvPicPr>
          <p:blipFill>
            <a:blip r:embed="rId4"/>
            <a:srcRect/>
            <a:stretch>
              <a:fillRect/>
            </a:stretch>
          </p:blipFill>
          <p:spPr bwMode="auto">
            <a:xfrm>
              <a:off x="2557272" y="1878291"/>
              <a:ext cx="1365123" cy="778294"/>
            </a:xfrm>
            <a:prstGeom prst="rect">
              <a:avLst/>
            </a:prstGeom>
            <a:noFill/>
            <a:ln w="9525">
              <a:noFill/>
              <a:miter lim="800000"/>
              <a:headEnd/>
              <a:tailEnd/>
            </a:ln>
          </p:spPr>
        </p:pic>
        <p:pic>
          <p:nvPicPr>
            <p:cNvPr id="13319" name="object 7"/>
            <p:cNvPicPr>
              <a:picLocks noChangeAspect="1" noChangeArrowheads="1"/>
            </p:cNvPicPr>
            <p:nvPr/>
          </p:nvPicPr>
          <p:blipFill>
            <a:blip r:embed="rId5"/>
            <a:srcRect/>
            <a:stretch>
              <a:fillRect/>
            </a:stretch>
          </p:blipFill>
          <p:spPr bwMode="auto">
            <a:xfrm>
              <a:off x="3556253" y="1878291"/>
              <a:ext cx="648957" cy="778294"/>
            </a:xfrm>
            <a:prstGeom prst="rect">
              <a:avLst/>
            </a:prstGeom>
            <a:noFill/>
            <a:ln w="9525">
              <a:noFill/>
              <a:miter lim="800000"/>
              <a:headEnd/>
              <a:tailEnd/>
            </a:ln>
          </p:spPr>
        </p:pic>
        <p:pic>
          <p:nvPicPr>
            <p:cNvPr id="13320" name="object 8"/>
            <p:cNvPicPr>
              <a:picLocks noChangeAspect="1" noChangeArrowheads="1"/>
            </p:cNvPicPr>
            <p:nvPr/>
          </p:nvPicPr>
          <p:blipFill>
            <a:blip r:embed="rId6"/>
            <a:srcRect/>
            <a:stretch>
              <a:fillRect/>
            </a:stretch>
          </p:blipFill>
          <p:spPr bwMode="auto">
            <a:xfrm>
              <a:off x="3838956" y="1878291"/>
              <a:ext cx="1701927" cy="778294"/>
            </a:xfrm>
            <a:prstGeom prst="rect">
              <a:avLst/>
            </a:prstGeom>
            <a:noFill/>
            <a:ln w="9525">
              <a:noFill/>
              <a:miter lim="800000"/>
              <a:headEnd/>
              <a:tailEnd/>
            </a:ln>
          </p:spPr>
        </p:pic>
        <p:pic>
          <p:nvPicPr>
            <p:cNvPr id="13321" name="object 9"/>
            <p:cNvPicPr>
              <a:picLocks noChangeAspect="1" noChangeArrowheads="1"/>
            </p:cNvPicPr>
            <p:nvPr/>
          </p:nvPicPr>
          <p:blipFill>
            <a:blip r:embed="rId7"/>
            <a:srcRect/>
            <a:stretch>
              <a:fillRect/>
            </a:stretch>
          </p:blipFill>
          <p:spPr bwMode="auto">
            <a:xfrm>
              <a:off x="5173980" y="1878291"/>
              <a:ext cx="2262758" cy="778294"/>
            </a:xfrm>
            <a:prstGeom prst="rect">
              <a:avLst/>
            </a:prstGeom>
            <a:noFill/>
            <a:ln w="9525">
              <a:noFill/>
              <a:miter lim="800000"/>
              <a:headEnd/>
              <a:tailEnd/>
            </a:ln>
          </p:spPr>
        </p:pic>
        <p:pic>
          <p:nvPicPr>
            <p:cNvPr id="13322" name="object 10"/>
            <p:cNvPicPr>
              <a:picLocks noChangeAspect="1" noChangeArrowheads="1"/>
            </p:cNvPicPr>
            <p:nvPr/>
          </p:nvPicPr>
          <p:blipFill>
            <a:blip r:embed="rId8"/>
            <a:srcRect/>
            <a:stretch>
              <a:fillRect/>
            </a:stretch>
          </p:blipFill>
          <p:spPr bwMode="auto">
            <a:xfrm>
              <a:off x="7069836" y="1878291"/>
              <a:ext cx="1823847" cy="778294"/>
            </a:xfrm>
            <a:prstGeom prst="rect">
              <a:avLst/>
            </a:prstGeom>
            <a:noFill/>
            <a:ln w="9525">
              <a:noFill/>
              <a:miter lim="800000"/>
              <a:headEnd/>
              <a:tailEnd/>
            </a:ln>
          </p:spPr>
        </p:pic>
        <p:pic>
          <p:nvPicPr>
            <p:cNvPr id="13323" name="object 11"/>
            <p:cNvPicPr>
              <a:picLocks noChangeAspect="1" noChangeArrowheads="1"/>
            </p:cNvPicPr>
            <p:nvPr/>
          </p:nvPicPr>
          <p:blipFill>
            <a:blip r:embed="rId9"/>
            <a:srcRect/>
            <a:stretch>
              <a:fillRect/>
            </a:stretch>
          </p:blipFill>
          <p:spPr bwMode="auto">
            <a:xfrm>
              <a:off x="983741" y="2262339"/>
              <a:ext cx="2150745" cy="778294"/>
            </a:xfrm>
            <a:prstGeom prst="rect">
              <a:avLst/>
            </a:prstGeom>
            <a:noFill/>
            <a:ln w="9525">
              <a:noFill/>
              <a:miter lim="800000"/>
              <a:headEnd/>
              <a:tailEnd/>
            </a:ln>
          </p:spPr>
        </p:pic>
        <p:pic>
          <p:nvPicPr>
            <p:cNvPr id="13324" name="object 12"/>
            <p:cNvPicPr>
              <a:picLocks noChangeAspect="1" noChangeArrowheads="1"/>
            </p:cNvPicPr>
            <p:nvPr/>
          </p:nvPicPr>
          <p:blipFill>
            <a:blip r:embed="rId10"/>
            <a:srcRect/>
            <a:stretch>
              <a:fillRect/>
            </a:stretch>
          </p:blipFill>
          <p:spPr bwMode="auto">
            <a:xfrm>
              <a:off x="2763012" y="2262339"/>
              <a:ext cx="2191892" cy="778294"/>
            </a:xfrm>
            <a:prstGeom prst="rect">
              <a:avLst/>
            </a:prstGeom>
            <a:noFill/>
            <a:ln w="9525">
              <a:noFill/>
              <a:miter lim="800000"/>
              <a:headEnd/>
              <a:tailEnd/>
            </a:ln>
          </p:spPr>
        </p:pic>
        <p:pic>
          <p:nvPicPr>
            <p:cNvPr id="13325" name="object 13"/>
            <p:cNvPicPr>
              <a:picLocks noChangeAspect="1" noChangeArrowheads="1"/>
            </p:cNvPicPr>
            <p:nvPr/>
          </p:nvPicPr>
          <p:blipFill>
            <a:blip r:embed="rId11"/>
            <a:srcRect/>
            <a:stretch>
              <a:fillRect/>
            </a:stretch>
          </p:blipFill>
          <p:spPr bwMode="auto">
            <a:xfrm>
              <a:off x="4583430" y="2262339"/>
              <a:ext cx="2031873" cy="778294"/>
            </a:xfrm>
            <a:prstGeom prst="rect">
              <a:avLst/>
            </a:prstGeom>
            <a:noFill/>
            <a:ln w="9525">
              <a:noFill/>
              <a:miter lim="800000"/>
              <a:headEnd/>
              <a:tailEnd/>
            </a:ln>
          </p:spPr>
        </p:pic>
        <p:pic>
          <p:nvPicPr>
            <p:cNvPr id="13326" name="object 14"/>
            <p:cNvPicPr>
              <a:picLocks noChangeAspect="1" noChangeArrowheads="1"/>
            </p:cNvPicPr>
            <p:nvPr/>
          </p:nvPicPr>
          <p:blipFill>
            <a:blip r:embed="rId12"/>
            <a:srcRect/>
            <a:stretch>
              <a:fillRect/>
            </a:stretch>
          </p:blipFill>
          <p:spPr bwMode="auto">
            <a:xfrm>
              <a:off x="6243066" y="2262339"/>
              <a:ext cx="2501265" cy="778294"/>
            </a:xfrm>
            <a:prstGeom prst="rect">
              <a:avLst/>
            </a:prstGeom>
            <a:noFill/>
            <a:ln w="9525">
              <a:noFill/>
              <a:miter lim="800000"/>
              <a:headEnd/>
              <a:tailEnd/>
            </a:ln>
          </p:spPr>
        </p:pic>
        <p:pic>
          <p:nvPicPr>
            <p:cNvPr id="13327" name="object 15"/>
            <p:cNvPicPr>
              <a:picLocks noChangeAspect="1" noChangeArrowheads="1"/>
            </p:cNvPicPr>
            <p:nvPr/>
          </p:nvPicPr>
          <p:blipFill>
            <a:blip r:embed="rId13"/>
            <a:srcRect/>
            <a:stretch>
              <a:fillRect/>
            </a:stretch>
          </p:blipFill>
          <p:spPr bwMode="auto">
            <a:xfrm>
              <a:off x="8285987" y="2262339"/>
              <a:ext cx="556729" cy="778294"/>
            </a:xfrm>
            <a:prstGeom prst="rect">
              <a:avLst/>
            </a:prstGeom>
            <a:noFill/>
            <a:ln w="9525">
              <a:noFill/>
              <a:miter lim="800000"/>
              <a:headEnd/>
              <a:tailEnd/>
            </a:ln>
          </p:spPr>
        </p:pic>
        <p:pic>
          <p:nvPicPr>
            <p:cNvPr id="13328" name="object 16"/>
            <p:cNvPicPr>
              <a:picLocks noChangeAspect="1" noChangeArrowheads="1"/>
            </p:cNvPicPr>
            <p:nvPr/>
          </p:nvPicPr>
          <p:blipFill>
            <a:blip r:embed="rId2"/>
            <a:srcRect/>
            <a:stretch>
              <a:fillRect/>
            </a:stretch>
          </p:blipFill>
          <p:spPr bwMode="auto">
            <a:xfrm>
              <a:off x="682751" y="2773718"/>
              <a:ext cx="632167" cy="831684"/>
            </a:xfrm>
            <a:prstGeom prst="rect">
              <a:avLst/>
            </a:prstGeom>
            <a:noFill/>
            <a:ln w="9525">
              <a:noFill/>
              <a:miter lim="800000"/>
              <a:headEnd/>
              <a:tailEnd/>
            </a:ln>
          </p:spPr>
        </p:pic>
        <p:pic>
          <p:nvPicPr>
            <p:cNvPr id="13329" name="object 17"/>
            <p:cNvPicPr>
              <a:picLocks noChangeAspect="1" noChangeArrowheads="1"/>
            </p:cNvPicPr>
            <p:nvPr/>
          </p:nvPicPr>
          <p:blipFill>
            <a:blip r:embed="rId14"/>
            <a:srcRect/>
            <a:stretch>
              <a:fillRect/>
            </a:stretch>
          </p:blipFill>
          <p:spPr bwMode="auto">
            <a:xfrm>
              <a:off x="983741" y="2807931"/>
              <a:ext cx="1343024" cy="778294"/>
            </a:xfrm>
            <a:prstGeom prst="rect">
              <a:avLst/>
            </a:prstGeom>
            <a:noFill/>
            <a:ln w="9525">
              <a:noFill/>
              <a:miter lim="800000"/>
              <a:headEnd/>
              <a:tailEnd/>
            </a:ln>
          </p:spPr>
        </p:pic>
        <p:pic>
          <p:nvPicPr>
            <p:cNvPr id="13330" name="object 18"/>
            <p:cNvPicPr>
              <a:picLocks noChangeAspect="1" noChangeArrowheads="1"/>
            </p:cNvPicPr>
            <p:nvPr/>
          </p:nvPicPr>
          <p:blipFill>
            <a:blip r:embed="rId15"/>
            <a:srcRect/>
            <a:stretch>
              <a:fillRect/>
            </a:stretch>
          </p:blipFill>
          <p:spPr bwMode="auto">
            <a:xfrm>
              <a:off x="2081784" y="2807931"/>
              <a:ext cx="2985135" cy="778294"/>
            </a:xfrm>
            <a:prstGeom prst="rect">
              <a:avLst/>
            </a:prstGeom>
            <a:noFill/>
            <a:ln w="9525">
              <a:noFill/>
              <a:miter lim="800000"/>
              <a:headEnd/>
              <a:tailEnd/>
            </a:ln>
          </p:spPr>
        </p:pic>
        <p:pic>
          <p:nvPicPr>
            <p:cNvPr id="13331" name="object 19"/>
            <p:cNvPicPr>
              <a:picLocks noChangeAspect="1" noChangeArrowheads="1"/>
            </p:cNvPicPr>
            <p:nvPr/>
          </p:nvPicPr>
          <p:blipFill>
            <a:blip r:embed="rId16"/>
            <a:srcRect/>
            <a:stretch>
              <a:fillRect/>
            </a:stretch>
          </p:blipFill>
          <p:spPr bwMode="auto">
            <a:xfrm>
              <a:off x="4821936" y="2807931"/>
              <a:ext cx="1820037" cy="778294"/>
            </a:xfrm>
            <a:prstGeom prst="rect">
              <a:avLst/>
            </a:prstGeom>
            <a:noFill/>
            <a:ln w="9525">
              <a:noFill/>
              <a:miter lim="800000"/>
              <a:headEnd/>
              <a:tailEnd/>
            </a:ln>
          </p:spPr>
        </p:pic>
        <p:pic>
          <p:nvPicPr>
            <p:cNvPr id="13332" name="object 20"/>
            <p:cNvPicPr>
              <a:picLocks noChangeAspect="1" noChangeArrowheads="1"/>
            </p:cNvPicPr>
            <p:nvPr/>
          </p:nvPicPr>
          <p:blipFill>
            <a:blip r:embed="rId17"/>
            <a:srcRect/>
            <a:stretch>
              <a:fillRect/>
            </a:stretch>
          </p:blipFill>
          <p:spPr bwMode="auto">
            <a:xfrm>
              <a:off x="6396990" y="2807931"/>
              <a:ext cx="2496692" cy="778294"/>
            </a:xfrm>
            <a:prstGeom prst="rect">
              <a:avLst/>
            </a:prstGeom>
            <a:noFill/>
            <a:ln w="9525">
              <a:noFill/>
              <a:miter lim="800000"/>
              <a:headEnd/>
              <a:tailEnd/>
            </a:ln>
          </p:spPr>
        </p:pic>
        <p:pic>
          <p:nvPicPr>
            <p:cNvPr id="13333" name="object 21"/>
            <p:cNvPicPr>
              <a:picLocks noChangeAspect="1" noChangeArrowheads="1"/>
            </p:cNvPicPr>
            <p:nvPr/>
          </p:nvPicPr>
          <p:blipFill>
            <a:blip r:embed="rId18"/>
            <a:srcRect/>
            <a:stretch>
              <a:fillRect/>
            </a:stretch>
          </p:blipFill>
          <p:spPr bwMode="auto">
            <a:xfrm>
              <a:off x="983741" y="3191979"/>
              <a:ext cx="755484" cy="778294"/>
            </a:xfrm>
            <a:prstGeom prst="rect">
              <a:avLst/>
            </a:prstGeom>
            <a:noFill/>
            <a:ln w="9525">
              <a:noFill/>
              <a:miter lim="800000"/>
              <a:headEnd/>
              <a:tailEnd/>
            </a:ln>
          </p:spPr>
        </p:pic>
        <p:pic>
          <p:nvPicPr>
            <p:cNvPr id="13334" name="object 22"/>
            <p:cNvPicPr>
              <a:picLocks noChangeAspect="1" noChangeArrowheads="1"/>
            </p:cNvPicPr>
            <p:nvPr/>
          </p:nvPicPr>
          <p:blipFill>
            <a:blip r:embed="rId19"/>
            <a:srcRect/>
            <a:stretch>
              <a:fillRect/>
            </a:stretch>
          </p:blipFill>
          <p:spPr bwMode="auto">
            <a:xfrm>
              <a:off x="1529334" y="3191979"/>
              <a:ext cx="1994535" cy="778294"/>
            </a:xfrm>
            <a:prstGeom prst="rect">
              <a:avLst/>
            </a:prstGeom>
            <a:noFill/>
            <a:ln w="9525">
              <a:noFill/>
              <a:miter lim="800000"/>
              <a:headEnd/>
              <a:tailEnd/>
            </a:ln>
          </p:spPr>
        </p:pic>
        <p:pic>
          <p:nvPicPr>
            <p:cNvPr id="13335" name="object 23"/>
            <p:cNvPicPr>
              <a:picLocks noChangeAspect="1" noChangeArrowheads="1"/>
            </p:cNvPicPr>
            <p:nvPr/>
          </p:nvPicPr>
          <p:blipFill>
            <a:blip r:embed="rId20"/>
            <a:srcRect/>
            <a:stretch>
              <a:fillRect/>
            </a:stretch>
          </p:blipFill>
          <p:spPr bwMode="auto">
            <a:xfrm>
              <a:off x="3314700" y="3191979"/>
              <a:ext cx="2012823" cy="778294"/>
            </a:xfrm>
            <a:prstGeom prst="rect">
              <a:avLst/>
            </a:prstGeom>
            <a:noFill/>
            <a:ln w="9525">
              <a:noFill/>
              <a:miter lim="800000"/>
              <a:headEnd/>
              <a:tailEnd/>
            </a:ln>
          </p:spPr>
        </p:pic>
        <p:pic>
          <p:nvPicPr>
            <p:cNvPr id="13336" name="object 24"/>
            <p:cNvPicPr>
              <a:picLocks noChangeAspect="1" noChangeArrowheads="1"/>
            </p:cNvPicPr>
            <p:nvPr/>
          </p:nvPicPr>
          <p:blipFill>
            <a:blip r:embed="rId21"/>
            <a:srcRect/>
            <a:stretch>
              <a:fillRect/>
            </a:stretch>
          </p:blipFill>
          <p:spPr bwMode="auto">
            <a:xfrm>
              <a:off x="5117592" y="3191979"/>
              <a:ext cx="556729" cy="778294"/>
            </a:xfrm>
            <a:prstGeom prst="rect">
              <a:avLst/>
            </a:prstGeom>
            <a:noFill/>
            <a:ln w="9525">
              <a:noFill/>
              <a:miter lim="800000"/>
              <a:headEnd/>
              <a:tailEnd/>
            </a:ln>
          </p:spPr>
        </p:pic>
        <p:pic>
          <p:nvPicPr>
            <p:cNvPr id="13337" name="object 25"/>
            <p:cNvPicPr>
              <a:picLocks noChangeAspect="1" noChangeArrowheads="1"/>
            </p:cNvPicPr>
            <p:nvPr/>
          </p:nvPicPr>
          <p:blipFill>
            <a:blip r:embed="rId22"/>
            <a:srcRect/>
            <a:stretch>
              <a:fillRect/>
            </a:stretch>
          </p:blipFill>
          <p:spPr bwMode="auto">
            <a:xfrm>
              <a:off x="5465063" y="3191979"/>
              <a:ext cx="2436494" cy="778294"/>
            </a:xfrm>
            <a:prstGeom prst="rect">
              <a:avLst/>
            </a:prstGeom>
            <a:noFill/>
            <a:ln w="9525">
              <a:noFill/>
              <a:miter lim="800000"/>
              <a:headEnd/>
              <a:tailEnd/>
            </a:ln>
          </p:spPr>
        </p:pic>
        <p:pic>
          <p:nvPicPr>
            <p:cNvPr id="13338" name="object 26"/>
            <p:cNvPicPr>
              <a:picLocks noChangeAspect="1" noChangeArrowheads="1"/>
            </p:cNvPicPr>
            <p:nvPr/>
          </p:nvPicPr>
          <p:blipFill>
            <a:blip r:embed="rId23"/>
            <a:srcRect/>
            <a:stretch>
              <a:fillRect/>
            </a:stretch>
          </p:blipFill>
          <p:spPr bwMode="auto">
            <a:xfrm>
              <a:off x="7691628" y="3191979"/>
              <a:ext cx="1202118" cy="778294"/>
            </a:xfrm>
            <a:prstGeom prst="rect">
              <a:avLst/>
            </a:prstGeom>
            <a:noFill/>
            <a:ln w="9525">
              <a:noFill/>
              <a:miter lim="800000"/>
              <a:headEnd/>
              <a:tailEnd/>
            </a:ln>
          </p:spPr>
        </p:pic>
        <p:pic>
          <p:nvPicPr>
            <p:cNvPr id="13339" name="object 27"/>
            <p:cNvPicPr>
              <a:picLocks noChangeAspect="1" noChangeArrowheads="1"/>
            </p:cNvPicPr>
            <p:nvPr/>
          </p:nvPicPr>
          <p:blipFill>
            <a:blip r:embed="rId24"/>
            <a:srcRect/>
            <a:stretch>
              <a:fillRect/>
            </a:stretch>
          </p:blipFill>
          <p:spPr bwMode="auto">
            <a:xfrm>
              <a:off x="983741" y="3576027"/>
              <a:ext cx="1274445" cy="778294"/>
            </a:xfrm>
            <a:prstGeom prst="rect">
              <a:avLst/>
            </a:prstGeom>
            <a:noFill/>
            <a:ln w="9525">
              <a:noFill/>
              <a:miter lim="800000"/>
              <a:headEnd/>
              <a:tailEnd/>
            </a:ln>
          </p:spPr>
        </p:pic>
        <p:pic>
          <p:nvPicPr>
            <p:cNvPr id="13340" name="object 28"/>
            <p:cNvPicPr>
              <a:picLocks noChangeAspect="1" noChangeArrowheads="1"/>
            </p:cNvPicPr>
            <p:nvPr/>
          </p:nvPicPr>
          <p:blipFill>
            <a:blip r:embed="rId25"/>
            <a:srcRect/>
            <a:stretch>
              <a:fillRect/>
            </a:stretch>
          </p:blipFill>
          <p:spPr bwMode="auto">
            <a:xfrm>
              <a:off x="1799843" y="3576027"/>
              <a:ext cx="557479" cy="778294"/>
            </a:xfrm>
            <a:prstGeom prst="rect">
              <a:avLst/>
            </a:prstGeom>
            <a:noFill/>
            <a:ln w="9525">
              <a:noFill/>
              <a:miter lim="800000"/>
              <a:headEnd/>
              <a:tailEnd/>
            </a:ln>
          </p:spPr>
        </p:pic>
        <p:pic>
          <p:nvPicPr>
            <p:cNvPr id="13341" name="object 29"/>
            <p:cNvPicPr>
              <a:picLocks noChangeAspect="1" noChangeArrowheads="1"/>
            </p:cNvPicPr>
            <p:nvPr/>
          </p:nvPicPr>
          <p:blipFill>
            <a:blip r:embed="rId2"/>
            <a:srcRect/>
            <a:stretch>
              <a:fillRect/>
            </a:stretch>
          </p:blipFill>
          <p:spPr bwMode="auto">
            <a:xfrm>
              <a:off x="682751" y="4087406"/>
              <a:ext cx="632167" cy="831684"/>
            </a:xfrm>
            <a:prstGeom prst="rect">
              <a:avLst/>
            </a:prstGeom>
            <a:noFill/>
            <a:ln w="9525">
              <a:noFill/>
              <a:miter lim="800000"/>
              <a:headEnd/>
              <a:tailEnd/>
            </a:ln>
          </p:spPr>
        </p:pic>
        <p:pic>
          <p:nvPicPr>
            <p:cNvPr id="13342" name="object 30"/>
            <p:cNvPicPr>
              <a:picLocks noChangeAspect="1" noChangeArrowheads="1"/>
            </p:cNvPicPr>
            <p:nvPr/>
          </p:nvPicPr>
          <p:blipFill>
            <a:blip r:embed="rId26"/>
            <a:srcRect/>
            <a:stretch>
              <a:fillRect/>
            </a:stretch>
          </p:blipFill>
          <p:spPr bwMode="auto">
            <a:xfrm>
              <a:off x="983741" y="4121619"/>
              <a:ext cx="2156079" cy="778294"/>
            </a:xfrm>
            <a:prstGeom prst="rect">
              <a:avLst/>
            </a:prstGeom>
            <a:noFill/>
            <a:ln w="9525">
              <a:noFill/>
              <a:miter lim="800000"/>
              <a:headEnd/>
              <a:tailEnd/>
            </a:ln>
          </p:spPr>
        </p:pic>
        <p:pic>
          <p:nvPicPr>
            <p:cNvPr id="13343" name="object 31"/>
            <p:cNvPicPr>
              <a:picLocks noChangeAspect="1" noChangeArrowheads="1"/>
            </p:cNvPicPr>
            <p:nvPr/>
          </p:nvPicPr>
          <p:blipFill>
            <a:blip r:embed="rId27"/>
            <a:srcRect/>
            <a:stretch>
              <a:fillRect/>
            </a:stretch>
          </p:blipFill>
          <p:spPr bwMode="auto">
            <a:xfrm>
              <a:off x="2768345" y="4121619"/>
              <a:ext cx="1438275" cy="778294"/>
            </a:xfrm>
            <a:prstGeom prst="rect">
              <a:avLst/>
            </a:prstGeom>
            <a:noFill/>
            <a:ln w="9525">
              <a:noFill/>
              <a:miter lim="800000"/>
              <a:headEnd/>
              <a:tailEnd/>
            </a:ln>
          </p:spPr>
        </p:pic>
        <p:pic>
          <p:nvPicPr>
            <p:cNvPr id="13344" name="object 32"/>
            <p:cNvPicPr>
              <a:picLocks noChangeAspect="1" noChangeArrowheads="1"/>
            </p:cNvPicPr>
            <p:nvPr/>
          </p:nvPicPr>
          <p:blipFill>
            <a:blip r:embed="rId28"/>
            <a:srcRect/>
            <a:stretch>
              <a:fillRect/>
            </a:stretch>
          </p:blipFill>
          <p:spPr bwMode="auto">
            <a:xfrm>
              <a:off x="3835145" y="4121619"/>
              <a:ext cx="2263521" cy="778294"/>
            </a:xfrm>
            <a:prstGeom prst="rect">
              <a:avLst/>
            </a:prstGeom>
            <a:noFill/>
            <a:ln w="9525">
              <a:noFill/>
              <a:miter lim="800000"/>
              <a:headEnd/>
              <a:tailEnd/>
            </a:ln>
          </p:spPr>
        </p:pic>
        <p:pic>
          <p:nvPicPr>
            <p:cNvPr id="13345" name="object 33"/>
            <p:cNvPicPr>
              <a:picLocks noChangeAspect="1" noChangeArrowheads="1"/>
            </p:cNvPicPr>
            <p:nvPr/>
          </p:nvPicPr>
          <p:blipFill>
            <a:blip r:embed="rId13"/>
            <a:srcRect/>
            <a:stretch>
              <a:fillRect/>
            </a:stretch>
          </p:blipFill>
          <p:spPr bwMode="auto">
            <a:xfrm>
              <a:off x="5640323" y="4121619"/>
              <a:ext cx="556729" cy="778294"/>
            </a:xfrm>
            <a:prstGeom prst="rect">
              <a:avLst/>
            </a:prstGeom>
            <a:noFill/>
            <a:ln w="9525">
              <a:noFill/>
              <a:miter lim="800000"/>
              <a:headEnd/>
              <a:tailEnd/>
            </a:ln>
          </p:spPr>
        </p:pic>
        <p:pic>
          <p:nvPicPr>
            <p:cNvPr id="13346" name="object 34"/>
            <p:cNvPicPr>
              <a:picLocks noChangeAspect="1" noChangeArrowheads="1"/>
            </p:cNvPicPr>
            <p:nvPr/>
          </p:nvPicPr>
          <p:blipFill>
            <a:blip r:embed="rId2"/>
            <a:srcRect/>
            <a:stretch>
              <a:fillRect/>
            </a:stretch>
          </p:blipFill>
          <p:spPr bwMode="auto">
            <a:xfrm>
              <a:off x="682751" y="4632998"/>
              <a:ext cx="632167" cy="831684"/>
            </a:xfrm>
            <a:prstGeom prst="rect">
              <a:avLst/>
            </a:prstGeom>
            <a:noFill/>
            <a:ln w="9525">
              <a:noFill/>
              <a:miter lim="800000"/>
              <a:headEnd/>
              <a:tailEnd/>
            </a:ln>
          </p:spPr>
        </p:pic>
        <p:pic>
          <p:nvPicPr>
            <p:cNvPr id="13347" name="object 35"/>
            <p:cNvPicPr>
              <a:picLocks noChangeAspect="1" noChangeArrowheads="1"/>
            </p:cNvPicPr>
            <p:nvPr/>
          </p:nvPicPr>
          <p:blipFill>
            <a:blip r:embed="rId29"/>
            <a:srcRect/>
            <a:stretch>
              <a:fillRect/>
            </a:stretch>
          </p:blipFill>
          <p:spPr bwMode="auto">
            <a:xfrm>
              <a:off x="983741" y="4667212"/>
              <a:ext cx="1343024" cy="778294"/>
            </a:xfrm>
            <a:prstGeom prst="rect">
              <a:avLst/>
            </a:prstGeom>
            <a:noFill/>
            <a:ln w="9525">
              <a:noFill/>
              <a:miter lim="800000"/>
              <a:headEnd/>
              <a:tailEnd/>
            </a:ln>
          </p:spPr>
        </p:pic>
        <p:pic>
          <p:nvPicPr>
            <p:cNvPr id="13348" name="object 36"/>
            <p:cNvPicPr>
              <a:picLocks noChangeAspect="1" noChangeArrowheads="1"/>
            </p:cNvPicPr>
            <p:nvPr/>
          </p:nvPicPr>
          <p:blipFill>
            <a:blip r:embed="rId30"/>
            <a:srcRect/>
            <a:stretch>
              <a:fillRect/>
            </a:stretch>
          </p:blipFill>
          <p:spPr bwMode="auto">
            <a:xfrm>
              <a:off x="2299715" y="4667212"/>
              <a:ext cx="2724531" cy="778294"/>
            </a:xfrm>
            <a:prstGeom prst="rect">
              <a:avLst/>
            </a:prstGeom>
            <a:noFill/>
            <a:ln w="9525">
              <a:noFill/>
              <a:miter lim="800000"/>
              <a:headEnd/>
              <a:tailEnd/>
            </a:ln>
          </p:spPr>
        </p:pic>
        <p:pic>
          <p:nvPicPr>
            <p:cNvPr id="13349" name="object 37"/>
            <p:cNvPicPr>
              <a:picLocks noChangeAspect="1" noChangeArrowheads="1"/>
            </p:cNvPicPr>
            <p:nvPr/>
          </p:nvPicPr>
          <p:blipFill>
            <a:blip r:embed="rId31"/>
            <a:srcRect/>
            <a:stretch>
              <a:fillRect/>
            </a:stretch>
          </p:blipFill>
          <p:spPr bwMode="auto">
            <a:xfrm>
              <a:off x="4996434" y="4667212"/>
              <a:ext cx="1426083" cy="778294"/>
            </a:xfrm>
            <a:prstGeom prst="rect">
              <a:avLst/>
            </a:prstGeom>
            <a:noFill/>
            <a:ln w="9525">
              <a:noFill/>
              <a:miter lim="800000"/>
              <a:headEnd/>
              <a:tailEnd/>
            </a:ln>
          </p:spPr>
        </p:pic>
        <p:pic>
          <p:nvPicPr>
            <p:cNvPr id="13350" name="object 38"/>
            <p:cNvPicPr>
              <a:picLocks noChangeAspect="1" noChangeArrowheads="1"/>
            </p:cNvPicPr>
            <p:nvPr/>
          </p:nvPicPr>
          <p:blipFill>
            <a:blip r:embed="rId32"/>
            <a:srcRect/>
            <a:stretch>
              <a:fillRect/>
            </a:stretch>
          </p:blipFill>
          <p:spPr bwMode="auto">
            <a:xfrm>
              <a:off x="6395466" y="4667212"/>
              <a:ext cx="1632585" cy="778294"/>
            </a:xfrm>
            <a:prstGeom prst="rect">
              <a:avLst/>
            </a:prstGeom>
            <a:noFill/>
            <a:ln w="9525">
              <a:noFill/>
              <a:miter lim="800000"/>
              <a:headEnd/>
              <a:tailEnd/>
            </a:ln>
          </p:spPr>
        </p:pic>
        <p:pic>
          <p:nvPicPr>
            <p:cNvPr id="13351" name="object 39"/>
            <p:cNvPicPr>
              <a:picLocks noChangeAspect="1" noChangeArrowheads="1"/>
            </p:cNvPicPr>
            <p:nvPr/>
          </p:nvPicPr>
          <p:blipFill>
            <a:blip r:embed="rId33"/>
            <a:srcRect/>
            <a:stretch>
              <a:fillRect/>
            </a:stretch>
          </p:blipFill>
          <p:spPr bwMode="auto">
            <a:xfrm>
              <a:off x="8000999" y="4667212"/>
              <a:ext cx="892606" cy="778294"/>
            </a:xfrm>
            <a:prstGeom prst="rect">
              <a:avLst/>
            </a:prstGeom>
            <a:noFill/>
            <a:ln w="9525">
              <a:noFill/>
              <a:miter lim="800000"/>
              <a:headEnd/>
              <a:tailEnd/>
            </a:ln>
          </p:spPr>
        </p:pic>
        <p:pic>
          <p:nvPicPr>
            <p:cNvPr id="13352" name="object 40"/>
            <p:cNvPicPr>
              <a:picLocks noChangeAspect="1" noChangeArrowheads="1"/>
            </p:cNvPicPr>
            <p:nvPr/>
          </p:nvPicPr>
          <p:blipFill>
            <a:blip r:embed="rId34"/>
            <a:srcRect/>
            <a:stretch>
              <a:fillRect/>
            </a:stretch>
          </p:blipFill>
          <p:spPr bwMode="auto">
            <a:xfrm>
              <a:off x="983741" y="5051298"/>
              <a:ext cx="1970151" cy="778294"/>
            </a:xfrm>
            <a:prstGeom prst="rect">
              <a:avLst/>
            </a:prstGeom>
            <a:noFill/>
            <a:ln w="9525">
              <a:noFill/>
              <a:miter lim="800000"/>
              <a:headEnd/>
              <a:tailEnd/>
            </a:ln>
          </p:spPr>
        </p:pic>
        <p:pic>
          <p:nvPicPr>
            <p:cNvPr id="13353" name="object 41"/>
            <p:cNvPicPr>
              <a:picLocks noChangeAspect="1" noChangeArrowheads="1"/>
            </p:cNvPicPr>
            <p:nvPr/>
          </p:nvPicPr>
          <p:blipFill>
            <a:blip r:embed="rId35"/>
            <a:srcRect/>
            <a:stretch>
              <a:fillRect/>
            </a:stretch>
          </p:blipFill>
          <p:spPr bwMode="auto">
            <a:xfrm>
              <a:off x="2935985" y="5051298"/>
              <a:ext cx="805853" cy="778294"/>
            </a:xfrm>
            <a:prstGeom prst="rect">
              <a:avLst/>
            </a:prstGeom>
            <a:noFill/>
            <a:ln w="9525">
              <a:noFill/>
              <a:miter lim="800000"/>
              <a:headEnd/>
              <a:tailEnd/>
            </a:ln>
          </p:spPr>
        </p:pic>
        <p:pic>
          <p:nvPicPr>
            <p:cNvPr id="13354" name="object 42"/>
            <p:cNvPicPr>
              <a:picLocks noChangeAspect="1" noChangeArrowheads="1"/>
            </p:cNvPicPr>
            <p:nvPr/>
          </p:nvPicPr>
          <p:blipFill>
            <a:blip r:embed="rId36"/>
            <a:srcRect/>
            <a:stretch>
              <a:fillRect/>
            </a:stretch>
          </p:blipFill>
          <p:spPr bwMode="auto">
            <a:xfrm>
              <a:off x="3723894" y="5051298"/>
              <a:ext cx="2348103" cy="778294"/>
            </a:xfrm>
            <a:prstGeom prst="rect">
              <a:avLst/>
            </a:prstGeom>
            <a:noFill/>
            <a:ln w="9525">
              <a:noFill/>
              <a:miter lim="800000"/>
              <a:headEnd/>
              <a:tailEnd/>
            </a:ln>
          </p:spPr>
        </p:pic>
        <p:pic>
          <p:nvPicPr>
            <p:cNvPr id="13355" name="object 43"/>
            <p:cNvPicPr>
              <a:picLocks noChangeAspect="1" noChangeArrowheads="1"/>
            </p:cNvPicPr>
            <p:nvPr/>
          </p:nvPicPr>
          <p:blipFill>
            <a:blip r:embed="rId37"/>
            <a:srcRect/>
            <a:stretch>
              <a:fillRect/>
            </a:stretch>
          </p:blipFill>
          <p:spPr bwMode="auto">
            <a:xfrm>
              <a:off x="6053328" y="5051298"/>
              <a:ext cx="906386" cy="778294"/>
            </a:xfrm>
            <a:prstGeom prst="rect">
              <a:avLst/>
            </a:prstGeom>
            <a:noFill/>
            <a:ln w="9525">
              <a:noFill/>
              <a:miter lim="800000"/>
              <a:headEnd/>
              <a:tailEnd/>
            </a:ln>
          </p:spPr>
        </p:pic>
        <p:pic>
          <p:nvPicPr>
            <p:cNvPr id="13356" name="object 44"/>
            <p:cNvPicPr>
              <a:picLocks noChangeAspect="1" noChangeArrowheads="1"/>
            </p:cNvPicPr>
            <p:nvPr/>
          </p:nvPicPr>
          <p:blipFill>
            <a:blip r:embed="rId38"/>
            <a:srcRect/>
            <a:stretch>
              <a:fillRect/>
            </a:stretch>
          </p:blipFill>
          <p:spPr bwMode="auto">
            <a:xfrm>
              <a:off x="6941819" y="5051298"/>
              <a:ext cx="1951862" cy="778294"/>
            </a:xfrm>
            <a:prstGeom prst="rect">
              <a:avLst/>
            </a:prstGeom>
            <a:noFill/>
            <a:ln w="9525">
              <a:noFill/>
              <a:miter lim="800000"/>
              <a:headEnd/>
              <a:tailEnd/>
            </a:ln>
          </p:spPr>
        </p:pic>
        <p:pic>
          <p:nvPicPr>
            <p:cNvPr id="13357" name="object 45"/>
            <p:cNvPicPr>
              <a:picLocks noChangeAspect="1" noChangeArrowheads="1"/>
            </p:cNvPicPr>
            <p:nvPr/>
          </p:nvPicPr>
          <p:blipFill>
            <a:blip r:embed="rId39"/>
            <a:srcRect/>
            <a:stretch>
              <a:fillRect/>
            </a:stretch>
          </p:blipFill>
          <p:spPr bwMode="auto">
            <a:xfrm>
              <a:off x="983741" y="5435346"/>
              <a:ext cx="1787271" cy="778294"/>
            </a:xfrm>
            <a:prstGeom prst="rect">
              <a:avLst/>
            </a:prstGeom>
            <a:noFill/>
            <a:ln w="9525">
              <a:noFill/>
              <a:miter lim="800000"/>
              <a:headEnd/>
              <a:tailEnd/>
            </a:ln>
          </p:spPr>
        </p:pic>
        <p:pic>
          <p:nvPicPr>
            <p:cNvPr id="13358" name="object 46"/>
            <p:cNvPicPr>
              <a:picLocks noChangeAspect="1" noChangeArrowheads="1"/>
            </p:cNvPicPr>
            <p:nvPr/>
          </p:nvPicPr>
          <p:blipFill>
            <a:blip r:embed="rId40"/>
            <a:srcRect/>
            <a:stretch>
              <a:fillRect/>
            </a:stretch>
          </p:blipFill>
          <p:spPr bwMode="auto">
            <a:xfrm>
              <a:off x="2399537" y="5435346"/>
              <a:ext cx="975791" cy="778294"/>
            </a:xfrm>
            <a:prstGeom prst="rect">
              <a:avLst/>
            </a:prstGeom>
            <a:noFill/>
            <a:ln w="9525">
              <a:noFill/>
              <a:miter lim="800000"/>
              <a:headEnd/>
              <a:tailEnd/>
            </a:ln>
          </p:spPr>
        </p:pic>
        <p:pic>
          <p:nvPicPr>
            <p:cNvPr id="13359" name="object 47"/>
            <p:cNvPicPr>
              <a:picLocks noChangeAspect="1" noChangeArrowheads="1"/>
            </p:cNvPicPr>
            <p:nvPr/>
          </p:nvPicPr>
          <p:blipFill>
            <a:blip r:embed="rId41"/>
            <a:srcRect/>
            <a:stretch>
              <a:fillRect/>
            </a:stretch>
          </p:blipFill>
          <p:spPr bwMode="auto">
            <a:xfrm>
              <a:off x="3004566" y="5435346"/>
              <a:ext cx="2407538" cy="778294"/>
            </a:xfrm>
            <a:prstGeom prst="rect">
              <a:avLst/>
            </a:prstGeom>
            <a:noFill/>
            <a:ln w="9525">
              <a:noFill/>
              <a:miter lim="800000"/>
              <a:headEnd/>
              <a:tailEnd/>
            </a:ln>
          </p:spPr>
        </p:pic>
        <p:pic>
          <p:nvPicPr>
            <p:cNvPr id="13360" name="object 48"/>
            <p:cNvPicPr>
              <a:picLocks noChangeAspect="1" noChangeArrowheads="1"/>
            </p:cNvPicPr>
            <p:nvPr/>
          </p:nvPicPr>
          <p:blipFill>
            <a:blip r:embed="rId42"/>
            <a:srcRect/>
            <a:stretch>
              <a:fillRect/>
            </a:stretch>
          </p:blipFill>
          <p:spPr bwMode="auto">
            <a:xfrm>
              <a:off x="5040630" y="5435346"/>
              <a:ext cx="2395347" cy="778294"/>
            </a:xfrm>
            <a:prstGeom prst="rect">
              <a:avLst/>
            </a:prstGeom>
            <a:noFill/>
            <a:ln w="9525">
              <a:noFill/>
              <a:miter lim="800000"/>
              <a:headEnd/>
              <a:tailEnd/>
            </a:ln>
          </p:spPr>
        </p:pic>
        <p:pic>
          <p:nvPicPr>
            <p:cNvPr id="13361" name="object 49"/>
            <p:cNvPicPr>
              <a:picLocks noChangeAspect="1" noChangeArrowheads="1"/>
            </p:cNvPicPr>
            <p:nvPr/>
          </p:nvPicPr>
          <p:blipFill>
            <a:blip r:embed="rId43"/>
            <a:srcRect/>
            <a:stretch>
              <a:fillRect/>
            </a:stretch>
          </p:blipFill>
          <p:spPr bwMode="auto">
            <a:xfrm>
              <a:off x="6977634" y="5435346"/>
              <a:ext cx="546671" cy="778294"/>
            </a:xfrm>
            <a:prstGeom prst="rect">
              <a:avLst/>
            </a:prstGeom>
            <a:noFill/>
            <a:ln w="9525">
              <a:noFill/>
              <a:miter lim="800000"/>
              <a:headEnd/>
              <a:tailEnd/>
            </a:ln>
          </p:spPr>
        </p:pic>
      </p:grpSp>
      <p:sp>
        <p:nvSpPr>
          <p:cNvPr id="50" name="object 50"/>
          <p:cNvSpPr txBox="1"/>
          <p:nvPr/>
        </p:nvSpPr>
        <p:spPr>
          <a:xfrm>
            <a:off x="906463" y="1966913"/>
            <a:ext cx="7764462" cy="4010025"/>
          </a:xfrm>
          <a:prstGeom prst="rect">
            <a:avLst/>
          </a:prstGeom>
        </p:spPr>
        <p:txBody>
          <a:bodyPr lIns="0" tIns="61594" rIns="0" bIns="0">
            <a:spAutoFit/>
          </a:bodyPr>
          <a:lstStyle/>
          <a:p>
            <a:pPr marL="298450" indent="-285750" algn="just">
              <a:lnSpc>
                <a:spcPts val="3025"/>
              </a:lnSpc>
              <a:spcBef>
                <a:spcPts val="488"/>
              </a:spcBef>
              <a:buClr>
                <a:srgbClr val="83992A"/>
              </a:buClr>
              <a:buSzPct val="114000"/>
              <a:buFont typeface="Arial MT"/>
              <a:buChar char="•"/>
              <a:tabLst>
                <a:tab pos="298450" algn="l"/>
              </a:tabLst>
            </a:pPr>
            <a:r>
              <a:rPr lang="ru-RU" sz="2800">
                <a:latin typeface="Times New Roman" pitchFamily="18" charset="0"/>
                <a:cs typeface="Times New Roman" pitchFamily="18" charset="0"/>
              </a:rPr>
              <a:t>пріоритет життя й здоров'я працівників стосовно  результатів виробничої діяльності підприємства;</a:t>
            </a:r>
          </a:p>
          <a:p>
            <a:pPr marL="298450" indent="-285750" algn="just">
              <a:lnSpc>
                <a:spcPts val="3025"/>
              </a:lnSpc>
              <a:spcBef>
                <a:spcPts val="1275"/>
              </a:spcBef>
              <a:buClr>
                <a:srgbClr val="83992A"/>
              </a:buClr>
              <a:buSzPct val="114000"/>
              <a:buFont typeface="Arial MT"/>
              <a:buChar char="•"/>
              <a:tabLst>
                <a:tab pos="298450" algn="l"/>
              </a:tabLst>
            </a:pPr>
            <a:r>
              <a:rPr lang="ru-RU" sz="2800">
                <a:latin typeface="Times New Roman" pitchFamily="18" charset="0"/>
                <a:cs typeface="Times New Roman" pitchFamily="18" charset="0"/>
              </a:rPr>
              <a:t>повна відповідальність власника підприємства  за створення безпечних і нешкідливих умов  праці;</a:t>
            </a:r>
          </a:p>
          <a:p>
            <a:pPr marL="298450" indent="-285750" algn="just">
              <a:spcBef>
                <a:spcPts val="900"/>
              </a:spcBef>
              <a:buClr>
                <a:srgbClr val="83992A"/>
              </a:buClr>
              <a:buSzPct val="114000"/>
              <a:buFont typeface="Arial MT"/>
              <a:buChar char="•"/>
              <a:tabLst>
                <a:tab pos="298450" algn="l"/>
              </a:tabLst>
            </a:pPr>
            <a:r>
              <a:rPr lang="ru-RU" sz="2800">
                <a:latin typeface="Times New Roman" pitchFamily="18" charset="0"/>
                <a:cs typeface="Times New Roman" pitchFamily="18" charset="0"/>
              </a:rPr>
              <a:t>соціальний захист працівників;</a:t>
            </a:r>
          </a:p>
          <a:p>
            <a:pPr marL="298450" indent="-285750" algn="just">
              <a:lnSpc>
                <a:spcPts val="3025"/>
              </a:lnSpc>
              <a:spcBef>
                <a:spcPts val="1325"/>
              </a:spcBef>
              <a:buClr>
                <a:srgbClr val="83992A"/>
              </a:buClr>
              <a:buSzPct val="114000"/>
              <a:buFont typeface="Arial MT"/>
              <a:buChar char="•"/>
              <a:tabLst>
                <a:tab pos="298450" algn="l"/>
              </a:tabLst>
            </a:pPr>
            <a:r>
              <a:rPr lang="ru-RU" sz="2800">
                <a:latin typeface="Times New Roman" pitchFamily="18" charset="0"/>
                <a:cs typeface="Times New Roman" pitchFamily="18" charset="0"/>
              </a:rPr>
              <a:t>повне відшкодування шкоди особам, які  потерпіли на виробництві від нещасних  випадків або професійних захворювань.</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object 49"/>
          <p:cNvSpPr txBox="1"/>
          <p:nvPr/>
        </p:nvSpPr>
        <p:spPr>
          <a:xfrm>
            <a:off x="763588" y="398463"/>
            <a:ext cx="7691437" cy="5648325"/>
          </a:xfrm>
          <a:prstGeom prst="rect">
            <a:avLst/>
          </a:prstGeom>
        </p:spPr>
        <p:txBody>
          <a:bodyPr lIns="0" tIns="12700" rIns="0" bIns="0">
            <a:spAutoFit/>
          </a:bodyPr>
          <a:lstStyle/>
          <a:p>
            <a:pPr marL="33338" algn="ctr">
              <a:spcBef>
                <a:spcPts val="100"/>
              </a:spcBef>
            </a:pPr>
            <a:r>
              <a:rPr lang="ru-RU" sz="2800" b="1">
                <a:solidFill>
                  <a:srgbClr val="000099"/>
                </a:solidFill>
                <a:latin typeface="Times New Roman" pitchFamily="18" charset="0"/>
                <a:cs typeface="Times New Roman" pitchFamily="18" charset="0"/>
              </a:rPr>
              <a:t>Згідно із ст. 20 Закону в підрозділі  колективного договору про охорону праці  повинні бути обов'язково відображені наступні  заходи:</a:t>
            </a:r>
            <a:endParaRPr lang="ru-RU" sz="2800">
              <a:latin typeface="Times New Roman" pitchFamily="18" charset="0"/>
              <a:cs typeface="Times New Roman" pitchFamily="18" charset="0"/>
            </a:endParaRPr>
          </a:p>
          <a:p>
            <a:pPr marL="33338" algn="just">
              <a:lnSpc>
                <a:spcPct val="90000"/>
              </a:lnSpc>
              <a:spcBef>
                <a:spcPts val="1063"/>
              </a:spcBef>
              <a:buClr>
                <a:srgbClr val="83992A"/>
              </a:buClr>
              <a:buSzPct val="114000"/>
              <a:buFont typeface="Arial MT"/>
              <a:buChar char="•"/>
            </a:pPr>
            <a:r>
              <a:rPr lang="ru-RU" sz="2800">
                <a:latin typeface="Times New Roman" pitchFamily="18" charset="0"/>
                <a:cs typeface="Times New Roman" pitchFamily="18" charset="0"/>
              </a:rPr>
              <a:t>забезпечення працівникам соціальних гарантій  в області охорони праці на рівні, не нижче  передбаченого законодавством;</a:t>
            </a:r>
          </a:p>
          <a:p>
            <a:pPr marL="33338" algn="just">
              <a:lnSpc>
                <a:spcPts val="3025"/>
              </a:lnSpc>
              <a:spcBef>
                <a:spcPts val="1325"/>
              </a:spcBef>
              <a:buClr>
                <a:srgbClr val="83992A"/>
              </a:buClr>
              <a:buSzPct val="114000"/>
              <a:buFont typeface="Arial MT"/>
              <a:buChar char="•"/>
            </a:pPr>
            <a:r>
              <a:rPr lang="ru-RU" sz="2800">
                <a:latin typeface="Times New Roman" pitchFamily="18" charset="0"/>
                <a:cs typeface="Times New Roman" pitchFamily="18" charset="0"/>
              </a:rPr>
              <a:t>комплексні заходи для досягнення нормативів  безпеки праці й виробничої санітарії;</a:t>
            </a:r>
          </a:p>
          <a:p>
            <a:pPr marL="33338" algn="just">
              <a:lnSpc>
                <a:spcPct val="90000"/>
              </a:lnSpc>
              <a:spcBef>
                <a:spcPts val="1238"/>
              </a:spcBef>
              <a:buClr>
                <a:srgbClr val="83992A"/>
              </a:buClr>
              <a:buSzPct val="114000"/>
              <a:buFont typeface="Arial MT"/>
              <a:buChar char="•"/>
            </a:pPr>
            <a:r>
              <a:rPr lang="ru-RU" sz="2800">
                <a:latin typeface="Times New Roman" pitchFamily="18" charset="0"/>
                <a:cs typeface="Times New Roman" pitchFamily="18" charset="0"/>
              </a:rPr>
              <a:t>заходи з підвищення існуючого рівня охорони  праці, попередження випадків виробничого  травматизму, професійних захворювань, аварій і  пожеж.</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Satellite Dish</Template>
  <TotalTime>25</TotalTime>
  <Words>2102</Words>
  <Application>Microsoft Office PowerPoint</Application>
  <PresentationFormat>Экран (4:3)</PresentationFormat>
  <Paragraphs>165</Paragraphs>
  <Slides>29</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1</vt:i4>
      </vt:variant>
      <vt:variant>
        <vt:lpstr>Заголовки слайдов</vt:lpstr>
      </vt:variant>
      <vt:variant>
        <vt:i4>29</vt:i4>
      </vt:variant>
    </vt:vector>
  </HeadingPairs>
  <TitlesOfParts>
    <vt:vector size="37" baseType="lpstr">
      <vt:lpstr>Calibri</vt:lpstr>
      <vt:lpstr>Arial</vt:lpstr>
      <vt:lpstr>Times New Roman</vt:lpstr>
      <vt:lpstr>Arial MT</vt:lpstr>
      <vt:lpstr>Verdana</vt:lpstr>
      <vt:lpstr>Bahnschrift</vt:lpstr>
      <vt:lpstr>Arial Black</vt:lpstr>
      <vt:lpstr>Office Theme</vt:lpstr>
      <vt:lpstr>Слайд 1</vt:lpstr>
      <vt:lpstr>Слайд 2</vt:lpstr>
      <vt:lpstr>Охорона праці – це:</vt:lpstr>
      <vt:lpstr>Безпека життєдіяльності — галузь  науково-практичної діяльності, спрямованої на:</vt:lpstr>
      <vt:lpstr>Конституція України</vt:lpstr>
      <vt:lpstr>Слайд 6</vt:lpstr>
      <vt:lpstr>Закон України «Про охорону праці»</vt:lpstr>
      <vt:lpstr>Основні принципи державної  політики в області охорони праці</vt:lpstr>
      <vt:lpstr>Слайд 9</vt:lpstr>
      <vt:lpstr>Обов’язки та відповідальність</vt:lpstr>
      <vt:lpstr>Види відповідальності</vt:lpstr>
      <vt:lpstr>Слайд 12</vt:lpstr>
      <vt:lpstr>Слайд 13</vt:lpstr>
      <vt:lpstr>Слайд 14</vt:lpstr>
      <vt:lpstr>Обов’язки роботодавця</vt:lpstr>
      <vt:lpstr>Інструктажі</vt:lpstr>
      <vt:lpstr>Вступний інструктаж</vt:lpstr>
      <vt:lpstr>Загальні питання вступного інструктажу:</vt:lpstr>
      <vt:lpstr>Загальні питання вступного інструктажу:</vt:lpstr>
      <vt:lpstr>Первинний інструктаж</vt:lpstr>
      <vt:lpstr>Слайд 21</vt:lpstr>
      <vt:lpstr>Повторний інструктаж</vt:lpstr>
      <vt:lpstr>Позаплановий інструктаж</vt:lpstr>
      <vt:lpstr>Цільовий інструктаж</vt:lpstr>
      <vt:lpstr>ОХОРОНА ПРАЦІ ЖІНОК Конституція України (ст. 24) на вищому законодавчому рівні закріпила рівність прав жінки і чоловіка. Разом з тим, трудове законодавство, враховуючи фізіологічні особливості організму жінки, інтереси охорони материнства і дитинства, встановлює спеціальні норми, що стосуються охорони праці та здоров'я жінок.  Відповідно до ст. 174 КЗпП забороняється застосування праці жінок на важких роботах і на роботах зі шкідливими або небезпечними умовами праці, а також на підземних роботах, крім деяких підземних робіт (нефізичних робіт або робіт з санітарного та побутового обслуговування).</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Mouse</dc:creator>
  <cp:lastModifiedBy>Admin</cp:lastModifiedBy>
  <cp:revision>1</cp:revision>
  <dcterms:created xsi:type="dcterms:W3CDTF">2022-11-27T17:48:43Z</dcterms:created>
  <dcterms:modified xsi:type="dcterms:W3CDTF">2022-11-27T18:14:49Z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2020-04-28T00:00:00Z</vt:filetime>
  </property>
  <property fmtid="{D5CDD505-2E9C-101B-9397-08002B2CF9AE}" pid="3" name="Creator">
    <vt:lpwstr>Microsoft® PowerPoint® 2019</vt:lpwstr>
  </property>
  <property fmtid="{D5CDD505-2E9C-101B-9397-08002B2CF9AE}" pid="4" name="LastSaved">
    <vt:filetime>2022-11-27T00:00:00Z</vt:filetime>
  </property>
</Properties>
</file>