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МЕТОДОЛОГІЧНІ РІВНІ НАУКОВОГО ПЛАНУВАННЯ</a:t>
            </a:r>
            <a:endParaRPr lang="ru-RU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995271"/>
            <a:ext cx="9448800" cy="966693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   ПРОФЕСОР КАФЕДРИ ТУРИЗМУ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ДО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212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ЕМПІРИЧНІ НАУКОВІ МЕТОДИ ПОДІЛЯЮТЬ НА: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ІНТУЇТИВНІ –</a:t>
            </a:r>
          </a:p>
          <a:p>
            <a:endParaRPr lang="uk-UA" dirty="0"/>
          </a:p>
          <a:p>
            <a:r>
              <a:rPr lang="uk-UA" dirty="0" smtClean="0"/>
              <a:t>ЦЕ МЕТОДИ ІНДИВІДУАЛЬНОЇ АБО</a:t>
            </a:r>
          </a:p>
          <a:p>
            <a:pPr marL="0" indent="0">
              <a:buNone/>
            </a:pPr>
            <a:r>
              <a:rPr lang="uk-UA" dirty="0" smtClean="0"/>
              <a:t> КОЛЕКТИВНОЇ ЕКСПЕРТНОЇ ОЦІНКИ,</a:t>
            </a:r>
          </a:p>
          <a:p>
            <a:pPr marL="0" indent="0">
              <a:buNone/>
            </a:pPr>
            <a:r>
              <a:rPr lang="uk-UA" dirty="0" smtClean="0"/>
              <a:t> КОЛИ ЕКСПЕРТАМИ ВИСТУПАЮТЬ</a:t>
            </a:r>
          </a:p>
          <a:p>
            <a:pPr marL="0" indent="0">
              <a:buNone/>
            </a:pPr>
            <a:r>
              <a:rPr lang="uk-UA" dirty="0" smtClean="0"/>
              <a:t> НАЙВІДОМІШІ В ГАЛУЗІ ЗНАНЬ</a:t>
            </a:r>
          </a:p>
          <a:p>
            <a:pPr marL="0" indent="0">
              <a:buNone/>
            </a:pPr>
            <a:r>
              <a:rPr lang="uk-UA" dirty="0" smtClean="0"/>
              <a:t> НАУКОВЦІ ТА ПРАКТИКИ, ДО ЧІЄЇ</a:t>
            </a:r>
          </a:p>
          <a:p>
            <a:pPr marL="0" indent="0">
              <a:buNone/>
            </a:pPr>
            <a:r>
              <a:rPr lang="uk-UA" dirty="0" smtClean="0"/>
              <a:t> ДУМКИ ПРИСЛУХОВУЮТЬСЯ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ФОРМАЛІЗОВАНІ -</a:t>
            </a:r>
          </a:p>
          <a:p>
            <a:endParaRPr lang="uk-UA" dirty="0"/>
          </a:p>
          <a:p>
            <a:r>
              <a:rPr lang="uk-UA" dirty="0" smtClean="0"/>
              <a:t>ЦІ МЕТОДИ ЗДІЙСНЮЮТЬ ЗА ДОПОМОГОЮ ПРОЦЕДУР, ЕФЕКТИВНІСТЬ ЯКИХ ВЖЕ ПЕРЕВІРЕНО:</a:t>
            </a:r>
          </a:p>
          <a:p>
            <a:r>
              <a:rPr lang="uk-UA" dirty="0" smtClean="0"/>
              <a:t>МЕТОД «МОЗКОВОЇ АТАКИ»</a:t>
            </a:r>
          </a:p>
          <a:p>
            <a:r>
              <a:rPr lang="uk-UA" dirty="0" smtClean="0"/>
              <a:t>МЕТОД «635» - ГРУПА З 6 ЧОЛОВІК ПРОПОНУЄ ПО 3 РІШЕННЯ ПРОБЛЕМИ, ДАЛІ ОПРАЦЬОВУЮТЬ ВАРІАНТИ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41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КЛАСИФІАКАЦІЯ МЕТОДІВ НАУКОВОГО ДОСЛІДЖЕННЯ ЗА ФОРМОЮ ОРГАНІЗАЦІЇ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КАБІНЕТНІ ДОСЛІДЖЕННЯ     ЯК ГРУНТОВНЕ ВИВЧЕННЯ СТАТИСТИЧНОЇ ІНФОРМАЦІЇ    (УСКЛАДНЮЮТЬСЯ ЗАКРИТІСТЮ ІНФО ТУРИСТИЧНИХ ФІРМ)</a:t>
            </a:r>
          </a:p>
          <a:p>
            <a:r>
              <a:rPr lang="uk-UA" dirty="0" smtClean="0"/>
              <a:t>ПОЛЬОВІ ДОСЛІДЖЕННЯ     ЗДІЙСНЮЮТЬСЯ З ВИХОДОМ НА ОБ’ЄКТ  - АУДИТ ТОРГОВИХ ОБ’ЄКТІВ, «ТАЄМНИЧИЙ ПОКУПЕЦЬ», «ТОРГОВІ ПАНЕЛІ», «СПОЖИВЧІ ПАНЕЛІ»   ЯК ПОСТІЙНІ СПОСТЕРЕЖЕННЯ ЗА ПРОДАЖАМИ І ПОВЕДІНКОЮ ДОМОГОСПОДАРСТВ</a:t>
            </a:r>
          </a:p>
          <a:p>
            <a:r>
              <a:rPr lang="uk-UA" dirty="0" smtClean="0"/>
              <a:t>ОМНІБУС   ЯК АНКЕТУВАННЯ ПРОВЕДЕНЕ ЗА РЕПРЕЗЕНТАТИВНОЮ ВИБОРКОЮ НА ЗАМОВЛЕННЯ КЛІЄНТІВ</a:t>
            </a:r>
          </a:p>
          <a:p>
            <a:r>
              <a:rPr lang="uk-UA" dirty="0" smtClean="0"/>
              <a:t>РОЛІНГОВЕ ОПИТУВАННЯ   ЯК ОПИТУВАННЯ ОБРАНОЇ ДОСЛІДЖУВАНОЇ ГРУПИ РОЗБИТІ НА ПІДГРУПИ І В ЧАСІ, ВОНИ ПРОПОРЦІЙНІ ТА РІВНОМІРНІ, ІНФОРМАЦІЯ ПОСТІЙНО ОНОВЛЮЄТЬСЯ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611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КЛАСИФІКАЦІЯ МЕТОДІВ НАУКОВИХ ДОСЛІДЖЕНЬ ЗА ФОРМОЮ ОРГАНІЗАЦІЇ (ІІ)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ХОЛ – ТЕСТ   ЯК ОПИТУВАННЯ ІНТЕРВ’ЮЄРІВ НА ВУЛИЦІХ, ПО ТЕЛЕФОНУ, ПОШТОЮ АБО ПРОПОНУЄТЬСЯ ПОДИВИТИСЬ ФІЛЬМ  ЧИ РЕКЛАМУ ТА ВІДПОВІСТИ НА ПИТАННЯ, 100-500 РЕСПОНДЕНТІВ З ПОТЕНЦІЙНИХ СПОЖИВАЧІВ</a:t>
            </a:r>
          </a:p>
          <a:p>
            <a:r>
              <a:rPr lang="uk-UA" dirty="0" smtClean="0"/>
              <a:t>ХОУМ – ТЕСТ    ЯК ВИВЧЕННЯ ПОТЕНЦІЙНОГО РИНКУ ПЕРЕД РОЗРОБКОЮ НОВОЇ ПОСЛУГИ АБО ТОВАРУ МАСОВОГО ПОПИТУ</a:t>
            </a:r>
          </a:p>
          <a:p>
            <a:r>
              <a:rPr lang="uk-UA" dirty="0" smtClean="0"/>
              <a:t>ФОКУС-ГРУПА  - 8-10 ОСІБ, ДЛЯ МАКСИМАЛЬНО ГЛИБОКОГО ВИВЧЕННЯ ПОВЕДІНКИ СПОЖИВАЧА, ЯКОГО ЗАЗДАЛЕГІДЬ ОЗНАЙОМИЛИ З ПРОБЛЕМОЮ, КОЛИ РЕСПОНДЕНТИ ОБ’ЄДНАНІ ЗНАЧУЩИМИ ДЛЯ ДОСЛІДЖЕННЯ ХАРАКТЕРИСТИКАМИ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18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МОДЕЛЬ НАУКОВОГО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1653988"/>
            <a:ext cx="10820400" cy="4564697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ОБ’ЄДНУЄ ТЕОРЕТИЧНІ ТА ЕМПІРИЧНІ МЕТОДИ НАУКОВОГО ДОСЛІДЖЕННЯ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І МАЄ ВИГЛЯД СТРУКТУРНО-ЛОГІЧНОЇ СХЕМИ:</a:t>
            </a:r>
          </a:p>
          <a:p>
            <a:pPr marL="0" indent="0">
              <a:buNone/>
            </a:pPr>
            <a:endParaRPr lang="uk-UA" dirty="0"/>
          </a:p>
          <a:p>
            <a:pPr marL="457200" indent="-457200">
              <a:buAutoNum type="arabicPeriod"/>
            </a:pPr>
            <a:r>
              <a:rPr lang="uk-UA" dirty="0" smtClean="0"/>
              <a:t>ВСТАНОВЛЕННЯ ЕМПІРИЧНИХ ФАКТІВ</a:t>
            </a:r>
          </a:p>
          <a:p>
            <a:pPr marL="457200" indent="-457200">
              <a:buAutoNum type="arabicPeriod"/>
            </a:pPr>
            <a:r>
              <a:rPr lang="uk-UA" dirty="0" smtClean="0"/>
              <a:t>ПЕРВИННЕ ЕМПІРИЧНЕ УЗАГАЛЬНЕННЯ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ВИЯВЛЕННЯ ВІДХИЛЕНЬ ФАКТІВ ВІД ПРАВИЛ</a:t>
            </a:r>
          </a:p>
          <a:p>
            <a:pPr marL="457200" indent="-457200">
              <a:buAutoNum type="arabicPeriod"/>
            </a:pPr>
            <a:r>
              <a:rPr lang="uk-UA" dirty="0" smtClean="0"/>
              <a:t>СТВОРЕННЯ ТЕОРЕТИЧНОЇ МОДЕЛІ – ГІПОТЕЗИ З НОВОЮ АРГУМЕНТАЦІЄЮ</a:t>
            </a:r>
          </a:p>
          <a:p>
            <a:pPr marL="457200" indent="-457200">
              <a:buAutoNum type="arabicPeriod"/>
            </a:pPr>
            <a:r>
              <a:rPr lang="uk-UA" dirty="0" smtClean="0"/>
              <a:t>ЛОГІЧНІ ВИСНОВКИ З ДАНОЇ МОДЕЛІ - ГІПОТЕЗИ</a:t>
            </a:r>
          </a:p>
          <a:p>
            <a:pPr marL="457200" indent="-457200">
              <a:buAutoNum type="arabicPeriod"/>
            </a:pPr>
            <a:r>
              <a:rPr lang="uk-UA" dirty="0" smtClean="0"/>
              <a:t>ПЕРЕВІРКА ПРАКТИКОЮ НА ІСТИНІСТЬ</a:t>
            </a:r>
          </a:p>
          <a:p>
            <a:pPr marL="457200" indent="-457200">
              <a:buAutoNum type="arabicPeriod"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825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ДЯКУЮ ЗА УВАГУ!    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83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ТЕОРЕТИЧНИЙ РІВЕНЬ НАУКОВОГО ПІЗНАННЯ ТА НАУКОВОГО ПЛАНУВАННЯ</a:t>
            </a:r>
          </a:p>
          <a:p>
            <a:endParaRPr lang="uk-UA" dirty="0"/>
          </a:p>
          <a:p>
            <a:r>
              <a:rPr lang="uk-UA" dirty="0" smtClean="0"/>
              <a:t>ТЕОРЕТИКО- ЕМПІРИЧНИЙ РІВЕНЬ НАУКОВИХ ДОСЛІДЖЕНЬ ТА НАУКОВОГО ПЛАНУВАННЯ</a:t>
            </a:r>
          </a:p>
          <a:p>
            <a:endParaRPr lang="uk-UA" dirty="0"/>
          </a:p>
          <a:p>
            <a:r>
              <a:rPr lang="uk-UA" dirty="0" smtClean="0"/>
              <a:t>ЕМПІРИЧНИЙ РІВЕНЬ НАУКОВИХ ДОСЛІДЖЕНЬ ТА НАУКОВОГО ПЛАНУВАННЯ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3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СУЧАСНА МЕТОДОЛОГІЯ НАУКОВИХ ДОСЛІДЖЕНЬ І НАУКОВОГО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ЗАДАЧІ СЬОГОДЕННЯ НЕРОЗРИВНО ПОВ’ЯЗАНІ З КОНСТРУКТИВНІСТЮ, А САМЕ ПОШУКОМ ШЛЯХІВ ПРАКТИЧНОГО ЗАСТОСУВАННЯ ФУНДАМЕНТАЛЬНИХ ПІДХОДІВ ДО ІСНУВАННЯ ТА ФУНКЦІОНУВАННЯ В СУСПІЛЬСТВІ ТА ДЛЯ ДІЯЛЬНОСТІ СУБ’ЄКТІВ ГОСПОДАРЮВАННЯ</a:t>
            </a:r>
          </a:p>
          <a:p>
            <a:r>
              <a:rPr lang="uk-UA" dirty="0" smtClean="0"/>
              <a:t>МЕТОДОЛОГІЯ –ЦЕ ВЧЕННЯ ПРО МЕТОД, ОСНОВА ЯКОГО МИСЛЕННЯ І СВІТОГЛЯД ТА РОБОТА З ІНФОРМАЦІЄЮ, МОДЕЛЯМИ, АЛГОРИТМАМИ</a:t>
            </a:r>
          </a:p>
          <a:p>
            <a:r>
              <a:rPr lang="uk-UA" dirty="0" smtClean="0"/>
              <a:t>ОСНОВНІ СКЛАДОВІ МЕТОДОЛОГІЇ – ПІЗНАННЯ, ПРАКТИЧНА ЦІННІСТЬ, ОЦІНКА ДОСЯГНЕНЬ</a:t>
            </a:r>
          </a:p>
          <a:p>
            <a:r>
              <a:rPr lang="uk-UA" dirty="0" smtClean="0"/>
              <a:t>МЕТОДИ ПЛАНУВАННЯ – СУКУПНІСТЬ СПОСОБІВ, ПРИЙОМІВ РОЗРОБКИ ПЛАНІВ, ЩО ВРАХОВУЮТЬ ФАКТОРИ ВПЛИВУ І СТАТИСТИЧНІ  ДАНІ ПОПЕРЕДНІХ ПЕРІОДІВ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38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ТЕОРЕТИЧНИЙ РІВЕНЬ НАУКОВОГО ПЛАНУВАННЯ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r>
              <a:rPr lang="uk-UA" dirty="0" smtClean="0"/>
              <a:t>ТЕОРЕТИЧНИЙ РІВЕНЬ ПЕРЕДБАЧАЄ УЗАГАЛЬНЕННЯ, СИСТЕМАТИЗАЦІЮ НАКОПИЧЕНИХ ФАКТІВ, ВСТАНОЛВЛЕННЯ ЗАКОНОМІРНОСТЕЙ, ЯКІ ПОЯСНЮЮТЬ РАНІШЕ ВІДКРИТІ ФАКТИ ТА ЯВИЩА І ПЕРЕДБАЧАЮТЬ НОВІ</a:t>
            </a:r>
          </a:p>
          <a:p>
            <a:endParaRPr lang="uk-UA" dirty="0"/>
          </a:p>
          <a:p>
            <a:r>
              <a:rPr lang="uk-UA" dirty="0" smtClean="0"/>
              <a:t>ВИКОРИСТОВУЮТЬСЯ ФІЛОСОФСЬКІ МЕТОДИ ДІАЛЕКТИКИ – ПРИНЦИПИ РУХУ, РОЗВИТКУ, ГНОСЕОЛОГІЇ ТА ІСТОРИЗМУ</a:t>
            </a:r>
          </a:p>
          <a:p>
            <a:endParaRPr lang="uk-UA" dirty="0"/>
          </a:p>
          <a:p>
            <a:r>
              <a:rPr lang="uk-UA" dirty="0" smtClean="0"/>
              <a:t>КОЖНА ДОСЛІДЖУВАНА СИСТЕМА В СВОЄМУ РОЗВИТКУ ПРОХОДИТЬ ЕТАПИ :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-   ВИНИКНЕННЯ,    СТАНОВЛЕННЯ,    РОЗВИНЕНОГО ФУНКЦІОНУВАННЯ,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ПЕРЕТВОРЕННЯ В ІНШИЙ ЯКІСНИЙ СТАН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00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ДІАЛЕКТИКУ ВИРОБНИЧИХ ВІДНОСИН ФІКСУЮТЬ В ЕКОНОМІЧНИХ ЗАКОНАХ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ЗАКОН ПЛАНОМІРНОЇ ОРГАНІЗАЦІЇ  ТА  РОЗВИТКУ СУСПІЛЬНОГО  ВИРОБНИЦТВА</a:t>
            </a:r>
          </a:p>
          <a:p>
            <a:r>
              <a:rPr lang="uk-UA" dirty="0" smtClean="0"/>
              <a:t>ЗАКОН ПРОПОРЦІЙНОГО РОЗВИТКУ ВИРОБНИЦТВА З МЕТОЮ СУСПІЛЬНОГО ВІДТВОРЕННЯ</a:t>
            </a:r>
          </a:p>
          <a:p>
            <a:r>
              <a:rPr lang="uk-UA" dirty="0" smtClean="0"/>
              <a:t>ЗАКОН ВАРТОСТІ</a:t>
            </a:r>
          </a:p>
          <a:p>
            <a:r>
              <a:rPr lang="uk-UA" dirty="0" smtClean="0"/>
              <a:t>ЗАКОН ПОПИТУ І ПРОПОЗИЦІЇ</a:t>
            </a:r>
          </a:p>
          <a:p>
            <a:r>
              <a:rPr lang="uk-UA" dirty="0" smtClean="0"/>
              <a:t>ЗАКОН НЕУХИЛЬНОГО ЗРОСТАННЯ ПРОДУКТИВНОСТІ СУСПІЛЬНОЇ ПРАЦІ</a:t>
            </a:r>
          </a:p>
          <a:p>
            <a:r>
              <a:rPr lang="uk-UA" dirty="0" smtClean="0"/>
              <a:t>ЗАКОН НАКОПИЧЕННЯ</a:t>
            </a:r>
          </a:p>
          <a:p>
            <a:r>
              <a:rPr lang="uk-UA" dirty="0" smtClean="0"/>
              <a:t>ЗАКОН ЗРОСТАННЯ ПОТРЕБ – ЯК В СУСПІЛЬСТВІ. ТАК І У ОСОБИСТОСТІ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81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УМОВИ ДОСЯГНЕННЯ МЕТИ НАУКОВОГО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8565" y="2194560"/>
            <a:ext cx="10887635" cy="4663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ЦЕ ВИКОРИСТАННЯ ЗАГАЛЬНО-НАУКОВИХ МЕТОДІВ, ТАКИХ ЯК:</a:t>
            </a:r>
          </a:p>
          <a:p>
            <a:r>
              <a:rPr lang="uk-UA" dirty="0" smtClean="0"/>
              <a:t>ІНДУКЦІЯ – ЯК ПЕРЕХІД ВІД ЗНАННЯ ОКРЕМИХ ФАКТІВ ДО УЗАГАЛЬНЕНИХ ГІПОТЕЗ ТА ПРОГНОЗІВ</a:t>
            </a:r>
          </a:p>
          <a:p>
            <a:r>
              <a:rPr lang="uk-UA" dirty="0" smtClean="0"/>
              <a:t>ДЕДУКЦІЯ  - ЯК ЛОГІЧНИЙ СПОСІБ, КОЛИ КОНКРЕТНІ ДАНІ ВИВОДЯТЬСЯ З УЗАГАЛЬНЕНИХ ПОЛОЖЕНЬ, АКСІОМ, ПІДТВЕРЖЕНИХ ЕМПІРИЧНИМИ ЗНАННЯМИ</a:t>
            </a:r>
          </a:p>
          <a:p>
            <a:r>
              <a:rPr lang="uk-UA" dirty="0" smtClean="0"/>
              <a:t>АНАЛІЗ  - ЯК МЕТОД. ЩО ПОЯСНЮЄ СКЛАДНІ ЯВИЩА І СИСТЕМИ</a:t>
            </a:r>
          </a:p>
          <a:p>
            <a:r>
              <a:rPr lang="uk-UA" dirty="0" smtClean="0"/>
              <a:t>СИНТЕЗ – ЯК ОБ’ЄДНАННЯ ОКРЕМИХ ХАРАКТЕРИСТИК В ЦІЛЕ</a:t>
            </a:r>
          </a:p>
          <a:p>
            <a:r>
              <a:rPr lang="uk-UA" dirty="0" smtClean="0"/>
              <a:t>МАТЕМАТИЧНІ МЕТОДИ ДОЗВОЛЯЮТЬ ФОРМАЛІЗУВАТИ ЗВ’ЯЗКИ ЯВИЩ</a:t>
            </a:r>
          </a:p>
          <a:p>
            <a:r>
              <a:rPr lang="uk-UA" dirty="0" smtClean="0"/>
              <a:t>МОДЕЛЮВАННЯ ( НАТУРАЛЬНЕ – ГЛОБУС. КАРТА; ФІЗИЧНЕ – ПРОЦЕСІВ В ЛАБОРАТОРНИХ УМОВАХ; МАТЕМАТИЧНЕ – ФОРМАЛІЗОВАНЕ В ПЛАНУВАННІ)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16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НАУКОВІ ПІДХОДИ В ТЕРЕТИКО-ЕМПІРИЧНОМУ ПЛАНУВАННІ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1. СЕНСУАЛЬНИЙ ПІДХІД  -  РЕАЛІЗУЄТЬСЯ ШЛЯХОМ ЧУТТЄВОГО СПРИЙНЯТТЯ ДІЙСНОСТІ</a:t>
            </a:r>
          </a:p>
          <a:p>
            <a:endParaRPr lang="uk-UA" dirty="0"/>
          </a:p>
          <a:p>
            <a:r>
              <a:rPr lang="uk-UA" dirty="0" smtClean="0"/>
              <a:t>2. СИСТЕМНИЙ ПІДХІД   -  КОЛИ ОБ’ЄКТ ВИВЧАЮТЬ ЯК ЄДНІСТЬ ЕЛЕМЕНТІВ, А САМЕ ЯК ЦІЛІСНІСТЬ ТАКИХ ЕТАПІВ: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ВХІД – ПРОЦЕС – ВИХІД – ЦІЛЬ – КРИТЕРІЇ – ЗВОРОТНІЙ ЗВ’ЯЗОК –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ОБМЕЖЕННЯ</a:t>
            </a:r>
          </a:p>
          <a:p>
            <a:endParaRPr lang="uk-UA" dirty="0"/>
          </a:p>
          <a:p>
            <a:r>
              <a:rPr lang="uk-UA" dirty="0" smtClean="0"/>
              <a:t>3. КОМУНІКАЦІЙНИЙ ПІДХІД – ПЕРЕДБАЧАЄ НАУКОВЕ ДОСЛІДЖЕННЯ ОБ’ЄКТІВ ЯК СУКУПНОСТІ ПРОЦЕСІВ МІЖ ЙОГО ЧАСТИНАМИ – ОБМІН ІНФОРМАЦІЄЮ, ЕНЕРГІЄЮ, МАТЕРІАЛАМИ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59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ЕМПІРИЧНИЙ РІВЕНЬ НАУКОВОГО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6140" y="2649071"/>
            <a:ext cx="10780059" cy="3569614"/>
          </a:xfrm>
        </p:spPr>
        <p:txBody>
          <a:bodyPr/>
          <a:lstStyle/>
          <a:p>
            <a:r>
              <a:rPr lang="uk-UA" dirty="0" smtClean="0"/>
              <a:t>ПОЛЯГГАЄ У ВІДБОРІ Й РЕТЕЛЬНОМУ ВИВЧЕННІ ФАКТІВ МЕТОДОМ ЕКСПЕРИ МЕНТУ, ДЕ ДОСДІДНИК СВІДОМО ВТРУЧАЄТЬСЯ В ПОВЕДІНКУ ПІДДОСДІДНОГО ЯВИЩА АБО В ПЕРЕБІГ ПРОЦЕСІВ З МЕТОЮ ОТРИМАННЯ КОНКРЕТНОЇ КІЛЬКІСНОЇ АБО ЯКІСНОЇ ІНФОРМАЦІЇ</a:t>
            </a:r>
          </a:p>
          <a:p>
            <a:endParaRPr lang="uk-UA" dirty="0"/>
          </a:p>
          <a:p>
            <a:r>
              <a:rPr lang="uk-UA" dirty="0" smtClean="0"/>
              <a:t>ЗАВДАННЯ ЕМПІРИЧНОГО ВИДУ ДОСЛІДЖЕННЯ ВИРІШУЮТЬСЯ З ВИКОРИСТАННЯМ СПОСТЕРЕЖЕННЯ, ЕКСПЕРИМЕНТУ, ВИМІРЮВАННЯ, ОПИСУВАННЯ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17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ЕМПІРИЧНІ НАУКОВІ МЕТОДИ ПОДІЛЯЮТЬ НА: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4401" y="2183802"/>
            <a:ext cx="5080000" cy="39803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    МІЖДИСЦИПЛІНАРНІ  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712694" y="2708238"/>
            <a:ext cx="5284881" cy="351044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ЕКСПЕДИЦІЙНИЙ</a:t>
            </a:r>
          </a:p>
          <a:p>
            <a:r>
              <a:rPr lang="uk-UA" dirty="0" smtClean="0"/>
              <a:t>АНКЕТУВАННЯ АБО ОПИТУВАННЯ</a:t>
            </a:r>
          </a:p>
          <a:p>
            <a:r>
              <a:rPr lang="uk-UA" dirty="0" smtClean="0"/>
              <a:t>СТАТИСТИЧНИЙ</a:t>
            </a:r>
          </a:p>
          <a:p>
            <a:r>
              <a:rPr lang="uk-UA" dirty="0" smtClean="0"/>
              <a:t>КОЕФІЦІЄНТИ КОРЕЛЯЦІЇ</a:t>
            </a:r>
          </a:p>
          <a:p>
            <a:r>
              <a:rPr lang="uk-UA" dirty="0" smtClean="0"/>
              <a:t>КАРТОГРАФІЧНИЙ МЕТОД</a:t>
            </a:r>
          </a:p>
          <a:p>
            <a:r>
              <a:rPr lang="uk-UA" dirty="0" smtClean="0"/>
              <a:t>МЕТОД ЕКСТРАПОЛЯЦІЇ</a:t>
            </a:r>
          </a:p>
          <a:p>
            <a:r>
              <a:rPr lang="uk-UA" dirty="0" smtClean="0"/>
              <a:t>МЕТОД НОРМАТИВНОГО ПЛАНУВАННЯ</a:t>
            </a:r>
          </a:p>
          <a:p>
            <a:r>
              <a:rPr lang="uk-UA" dirty="0" smtClean="0"/>
              <a:t>МОДЕЛЮВАННЯ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400800" y="1771121"/>
            <a:ext cx="5105400" cy="823912"/>
          </a:xfrm>
        </p:spPr>
        <p:txBody>
          <a:bodyPr/>
          <a:lstStyle/>
          <a:p>
            <a:r>
              <a:rPr lang="uk-UA" dirty="0" smtClean="0"/>
              <a:t>           СПЕЦІАЛЬНІ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04965" y="2708238"/>
            <a:ext cx="5401235" cy="351044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МЕТОДИ МАРКЕТИНГОВОГО ПЛАНУВАННЯ</a:t>
            </a:r>
          </a:p>
          <a:p>
            <a:r>
              <a:rPr lang="uk-UA" dirty="0" smtClean="0"/>
              <a:t>МЕТОД </a:t>
            </a:r>
            <a:r>
              <a:rPr lang="en-US" dirty="0" smtClean="0"/>
              <a:t>SWOT</a:t>
            </a:r>
            <a:r>
              <a:rPr lang="uk-UA" dirty="0" smtClean="0"/>
              <a:t> – АНАЛІЗУ</a:t>
            </a:r>
          </a:p>
          <a:p>
            <a:r>
              <a:rPr lang="uk-UA" dirty="0" smtClean="0"/>
              <a:t>СТРАТЕГІЧНА МОДЕЛЬ  ПОРТЕРА – СТРАТЕГІЇ НА ОСНОВІ КОНКУРЕНТНИХ ПЕРЕВАГ</a:t>
            </a:r>
          </a:p>
          <a:p>
            <a:r>
              <a:rPr lang="uk-UA" dirty="0" smtClean="0"/>
              <a:t>БОСТОНСЬКА МАТРИЦЯ  АБО МАТРИЦЯ «ЗРОСТАННЯ- ЧАСТКА РИНКУ» ЯК ІНСТРУМЕНТ АНАЛІЗУ І ПЛАНУВАННЯ ЗА ПОТЕНЦІЙНОЮ ПРИБУТКОВІСТЮ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184362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290</TotalTime>
  <Words>793</Words>
  <Application>Microsoft Office PowerPoint</Application>
  <PresentationFormat>Широкий екран</PresentationFormat>
  <Paragraphs>105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Туман</vt:lpstr>
      <vt:lpstr>МЕТОДОЛОГІЧНІ РІВНІ НАУКОВОГО ПЛАНУВАННЯ</vt:lpstr>
      <vt:lpstr>ПРОБЛЕМИ ДО ОБГОВОРЕННЯ</vt:lpstr>
      <vt:lpstr>СУЧАСНА МЕТОДОЛОГІЯ НАУКОВИХ ДОСЛІДЖЕНЬ І НАУКОВОГО ПЛАНУВАННЯ</vt:lpstr>
      <vt:lpstr>ТЕОРЕТИЧНИЙ РІВЕНЬ НАУКОВОГО ПЛАНУВАННЯ </vt:lpstr>
      <vt:lpstr>ДІАЛЕКТИКУ ВИРОБНИЧИХ ВІДНОСИН ФІКСУЮТЬ В ЕКОНОМІЧНИХ ЗАКОНАХ </vt:lpstr>
      <vt:lpstr>УМОВИ ДОСЯГНЕННЯ МЕТИ НАУКОВОГО ПЛАНУВАННЯ</vt:lpstr>
      <vt:lpstr>НАУКОВІ ПІДХОДИ В ТЕРЕТИКО-ЕМПІРИЧНОМУ ПЛАНУВАННІ</vt:lpstr>
      <vt:lpstr>ЕМПІРИЧНИЙ РІВЕНЬ НАУКОВОГО ПЛАНУВАННЯ</vt:lpstr>
      <vt:lpstr>ЕМПІРИЧНІ НАУКОВІ МЕТОДИ ПОДІЛЯЮТЬ НА:</vt:lpstr>
      <vt:lpstr>ЕМПІРИЧНІ НАУКОВІ МЕТОДИ ПОДІЛЯЮТЬ НА:</vt:lpstr>
      <vt:lpstr>КЛАСИФІАКАЦІЯ МЕТОДІВ НАУКОВОГО ДОСЛІДЖЕННЯ ЗА ФОРМОЮ ОРГАНІЗАЦІЇ</vt:lpstr>
      <vt:lpstr>КЛАСИФІКАЦІЯ МЕТОДІВ НАУКОВИХ ДОСЛІДЖЕНЬ ЗА ФОРМОЮ ОРГАНІЗАЦІЇ (ІІ)</vt:lpstr>
      <vt:lpstr>МОДЕЛЬ НАУКОВОГО ПЛАНУВАННЯ</vt:lpstr>
      <vt:lpstr>                               ДЯКУЮ ЗА УВАГУ!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МЕТОДОЛОГІЧНІ РІВНІ НАУКОВОГО ПЛАНУВАННЯ</dc:title>
  <dc:creator>Пользователь</dc:creator>
  <cp:lastModifiedBy>Пользователь</cp:lastModifiedBy>
  <cp:revision>23</cp:revision>
  <dcterms:created xsi:type="dcterms:W3CDTF">2020-12-28T08:24:17Z</dcterms:created>
  <dcterms:modified xsi:type="dcterms:W3CDTF">2020-12-28T13:14:19Z</dcterms:modified>
</cp:coreProperties>
</file>