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27A0-9C8A-44DB-B46C-631D3F6964D0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4794-EFC9-4BA1-9A07-76A204DCC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912E-3E2B-409B-9932-E73F1FDD2CC8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951D-5B91-447A-A7CD-149CDBEA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C3C5-3CFA-4146-B114-BE9816A417B6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67B8-14CA-472A-B07F-7CF25580E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DE1C7-A1C6-463E-A64B-0BA462E334F3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1406-8B6C-4216-B685-9AE604F03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B1BB6-FA2C-4233-A2E9-1F08D7EC6E1B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AEF8-A5A7-4E9D-BD07-3ECCB09A4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34A2-23F9-481D-9D41-DAB4D8CA5726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48313-C562-4FAB-9125-5A20AA304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EB85E-BA7C-45D2-AF5E-C26329DC46D6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FA03-B54D-4EE2-A5A3-78405B47A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7599-C7C5-4FC4-9AF9-D25D62AB26F1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E0BA-A4AC-469D-9A38-5877B2779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F047-D3BC-411C-949B-DF2077915C78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6E9B-4037-42FB-95E5-3B92CF56A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9B01-7EE0-43B6-9850-48AEB619BE69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197C-2F06-477D-95D2-ACD381B57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5533-B269-47B6-A623-7542D8FD2FD7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7D8AE-868E-4D51-8E0E-C4D0FBFF9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E202D2-433A-4D13-BA1C-3931E2D09BD7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059BF0-6F4E-4ACA-9A43-F8D5CF7C9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6433" y="1556792"/>
            <a:ext cx="6725967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Ділові</a:t>
            </a: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папери</a:t>
            </a: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як </a:t>
            </a: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засіб</a:t>
            </a: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писемної</a:t>
            </a:r>
            <a:endParaRPr lang="ru-RU" sz="6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профе</a:t>
            </a:r>
            <a:r>
              <a:rPr lang="uk-UA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сійної</a:t>
            </a:r>
            <a:endParaRPr lang="uk-UA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комунікації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63" y="500063"/>
            <a:ext cx="5500687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21"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Текст.</a:t>
            </a:r>
          </a:p>
          <a:p>
            <a:pPr marL="342900" indent="-342900">
              <a:buFont typeface="Calibri" pitchFamily="34" charset="0"/>
              <a:buAutoNum type="arabicPeriod" startAt="21"/>
            </a:pPr>
            <a:endParaRPr lang="uk-UA" sz="3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1"/>
            </a:pPr>
            <a:r>
              <a:rPr lang="ru-RU" sz="3400" b="1" dirty="0" err="1">
                <a:solidFill>
                  <a:srgbClr val="002060"/>
                </a:solidFill>
                <a:latin typeface="Calibri" pitchFamily="34" charset="0"/>
              </a:rPr>
              <a:t>Відмітка</a:t>
            </a: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 про </a:t>
            </a:r>
            <a:r>
              <a:rPr lang="ru-RU" sz="3400" b="1" dirty="0" err="1">
                <a:solidFill>
                  <a:srgbClr val="002060"/>
                </a:solidFill>
                <a:latin typeface="Calibri" pitchFamily="34" charset="0"/>
              </a:rPr>
              <a:t>наявність</a:t>
            </a: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latin typeface="Calibri" pitchFamily="34" charset="0"/>
              </a:rPr>
              <a:t>додатка</a:t>
            </a: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Font typeface="Calibri" pitchFamily="34" charset="0"/>
              <a:buAutoNum type="arabicPeriod" startAt="21"/>
            </a:pPr>
            <a:endParaRPr lang="uk-UA" sz="3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1"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latin typeface="Calibri" pitchFamily="34" charset="0"/>
              </a:rPr>
              <a:t>Підпис</a:t>
            </a: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. </a:t>
            </a:r>
          </a:p>
          <a:p>
            <a:pPr marL="342900" indent="-342900">
              <a:buFont typeface="Calibri" pitchFamily="34" charset="0"/>
              <a:buAutoNum type="arabicPeriod" startAt="21"/>
            </a:pPr>
            <a:endParaRPr lang="ru-RU" sz="3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1"/>
            </a:pPr>
            <a:endParaRPr lang="uk-UA" sz="3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1"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Гриф </a:t>
            </a:r>
            <a:r>
              <a:rPr lang="ru-RU" sz="3400" b="1" dirty="0" err="1">
                <a:solidFill>
                  <a:srgbClr val="002060"/>
                </a:solidFill>
                <a:latin typeface="Calibri" pitchFamily="34" charset="0"/>
              </a:rPr>
              <a:t>погодження</a:t>
            </a: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Font typeface="Calibri" pitchFamily="34" charset="0"/>
              <a:buAutoNum type="arabicPeriod" startAt="21"/>
            </a:pPr>
            <a:endParaRPr lang="uk-UA" sz="3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1"/>
            </a:pPr>
            <a:r>
              <a:rPr lang="ru-RU" sz="3400" b="1" dirty="0" err="1">
                <a:solidFill>
                  <a:srgbClr val="002060"/>
                </a:solidFill>
                <a:latin typeface="Calibri" pitchFamily="34" charset="0"/>
              </a:rPr>
              <a:t>Віза</a:t>
            </a: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Font typeface="Calibri" pitchFamily="34" charset="0"/>
              <a:buAutoNum type="arabicPeriod" startAt="21"/>
            </a:pPr>
            <a:endParaRPr lang="uk-UA" b="1" dirty="0">
              <a:latin typeface="Calibri" pitchFamily="34" charset="0"/>
            </a:endParaRPr>
          </a:p>
        </p:txBody>
      </p:sp>
      <p:pic>
        <p:nvPicPr>
          <p:cNvPr id="22531" name="Picture 3" descr="C:\Documents and Settings\Пользователь\Мои документы\Downloads\Новая папка (3)\eeux1QiJI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88913"/>
            <a:ext cx="241935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upload.wikimedia.org/wikipedia/commons/2/2e/Ts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213100"/>
            <a:ext cx="2381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http://www.wanilaw.com/Media/Portfolio/Non-immigrant-visa-attorn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51435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357188"/>
            <a:ext cx="8001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26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Відбиток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печатки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Відмітка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засвідчення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копії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Прізвище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виконавця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та номер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його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телефону.</a:t>
            </a:r>
          </a:p>
          <a:p>
            <a:pPr marL="342900" indent="-342900">
              <a:buFont typeface="Calibri" pitchFamily="34" charset="0"/>
              <a:buAutoNum type="arabicPeriod" startAt="26"/>
            </a:pP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Відмітка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виконання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документа й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скерування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його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справи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 marL="342900" indent="-342900">
              <a:buFont typeface="Calibri" pitchFamily="34" charset="0"/>
              <a:buAutoNum type="arabicPeriod" startAt="26"/>
            </a:pP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Відмітка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наявність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документа в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електронній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формі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26"/>
            </a:pP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Відмітка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надходження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документа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 marL="342900" indent="-342900">
              <a:buFont typeface="Calibri" pitchFamily="34" charset="0"/>
              <a:buAutoNum type="arabicPeriod" startAt="26"/>
            </a:pP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Запис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державну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реєстрацію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None/>
            </a:pP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Вимоги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до тексту документа і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його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оформлення</a:t>
            </a:r>
            <a:endParaRPr lang="ru-RU" sz="4000" dirty="0" smtClean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57162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Текст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–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головний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елемент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документа.</a:t>
            </a:r>
          </a:p>
          <a:p>
            <a:pPr>
              <a:buFont typeface="Wingdings" pitchFamily="2" charset="2"/>
              <a:buChar char="ü"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Достовірність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 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викладені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документі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факти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відображають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справжній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стан речей.</a:t>
            </a:r>
          </a:p>
          <a:p>
            <a:pPr>
              <a:buFont typeface="Wingdings" pitchFamily="2" charset="2"/>
              <a:buChar char="ü"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Точність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 у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змісті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документа не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допускається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подвійне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тлумачення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слів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висловів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Логічна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послідовність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усі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частини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документа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логічно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пов’язані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357188"/>
            <a:ext cx="871537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b="1" dirty="0" err="1">
                <a:solidFill>
                  <a:srgbClr val="00B050"/>
                </a:solidFill>
                <a:latin typeface="Calibri" pitchFamily="34" charset="0"/>
              </a:rPr>
              <a:t>Повнота</a:t>
            </a:r>
            <a:r>
              <a:rPr lang="ru-RU" sz="26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2600" b="1" dirty="0" err="1">
                <a:solidFill>
                  <a:srgbClr val="00B050"/>
                </a:solidFill>
                <a:latin typeface="Calibri" pitchFamily="34" charset="0"/>
              </a:rPr>
              <a:t>інформації</a:t>
            </a:r>
            <a:r>
              <a:rPr lang="ru-RU" sz="2600" b="1" dirty="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ru-RU" sz="2600" b="1" dirty="0" err="1">
                <a:latin typeface="Calibri" pitchFamily="34" charset="0"/>
              </a:rPr>
              <a:t>зміст</a:t>
            </a:r>
            <a:r>
              <a:rPr lang="ru-RU" sz="2600" b="1" dirty="0">
                <a:latin typeface="Calibri" pitchFamily="34" charset="0"/>
              </a:rPr>
              <a:t> документа </a:t>
            </a:r>
            <a:r>
              <a:rPr lang="ru-RU" sz="2600" b="1" dirty="0" err="1">
                <a:latin typeface="Calibri" pitchFamily="34" charset="0"/>
              </a:rPr>
              <a:t>вичерпує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всі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обставини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справи</a:t>
            </a:r>
            <a:r>
              <a:rPr lang="ru-RU" sz="2600" b="1" dirty="0">
                <a:latin typeface="Calibri" pitchFamily="34" charset="0"/>
              </a:rPr>
              <a:t>, </a:t>
            </a:r>
            <a:r>
              <a:rPr lang="ru-RU" sz="2600" b="1" dirty="0" err="1">
                <a:latin typeface="Calibri" pitchFamily="34" charset="0"/>
              </a:rPr>
              <a:t>пов’язані</a:t>
            </a:r>
            <a:r>
              <a:rPr lang="ru-RU" sz="2600" b="1" dirty="0">
                <a:latin typeface="Calibri" pitchFamily="34" charset="0"/>
              </a:rPr>
              <a:t> з </a:t>
            </a:r>
            <a:r>
              <a:rPr lang="ru-RU" sz="2600" b="1" dirty="0" err="1">
                <a:latin typeface="Calibri" pitchFamily="34" charset="0"/>
              </a:rPr>
              <a:t>розв’язанням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питання</a:t>
            </a:r>
            <a:r>
              <a:rPr lang="ru-RU" sz="2600" b="1" dirty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uk-UA" sz="26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 err="1">
                <a:solidFill>
                  <a:srgbClr val="00B050"/>
                </a:solidFill>
                <a:latin typeface="Calibri" pitchFamily="34" charset="0"/>
              </a:rPr>
              <a:t>Стислість</a:t>
            </a:r>
            <a:r>
              <a:rPr lang="ru-RU" sz="2600" b="1" dirty="0">
                <a:solidFill>
                  <a:srgbClr val="00B050"/>
                </a:solidFill>
                <a:latin typeface="Calibri" pitchFamily="34" charset="0"/>
              </a:rPr>
              <a:t> (</a:t>
            </a:r>
            <a:r>
              <a:rPr lang="ru-RU" sz="2600" b="1" dirty="0" err="1">
                <a:solidFill>
                  <a:srgbClr val="00B050"/>
                </a:solidFill>
                <a:latin typeface="Calibri" pitchFamily="34" charset="0"/>
              </a:rPr>
              <a:t>лаконічність</a:t>
            </a:r>
            <a:r>
              <a:rPr lang="ru-RU" sz="2600" b="1" dirty="0">
                <a:solidFill>
                  <a:srgbClr val="00B050"/>
                </a:solidFill>
                <a:latin typeface="Calibri" pitchFamily="34" charset="0"/>
              </a:rPr>
              <a:t>)</a:t>
            </a:r>
            <a:r>
              <a:rPr lang="ru-RU" sz="2600" b="1" dirty="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en-US" sz="2600" b="1" dirty="0" smtClean="0">
                <a:solidFill>
                  <a:srgbClr val="00B050"/>
                </a:solidFill>
                <a:latin typeface="Calibri" pitchFamily="34" charset="0"/>
              </a:rPr>
              <a:t>—</a:t>
            </a: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600" b="1" dirty="0">
                <a:latin typeface="Calibri" pitchFamily="34" charset="0"/>
              </a:rPr>
              <a:t>у </a:t>
            </a:r>
            <a:r>
              <a:rPr lang="ru-RU" sz="2600" b="1" dirty="0" err="1">
                <a:latin typeface="Calibri" pitchFamily="34" charset="0"/>
              </a:rPr>
              <a:t>тексті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відсутні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зайві</a:t>
            </a:r>
            <a:r>
              <a:rPr lang="ru-RU" sz="2600" b="1" dirty="0">
                <a:latin typeface="Calibri" pitchFamily="34" charset="0"/>
              </a:rPr>
              <a:t> слова та </a:t>
            </a:r>
            <a:r>
              <a:rPr lang="ru-RU" sz="2600" b="1" dirty="0" err="1">
                <a:latin typeface="Calibri" pitchFamily="34" charset="0"/>
              </a:rPr>
              <a:t>смислові</a:t>
            </a:r>
            <a:r>
              <a:rPr lang="ru-RU" sz="2600" b="1" dirty="0">
                <a:latin typeface="Calibri" pitchFamily="34" charset="0"/>
              </a:rPr>
              <a:t> повтори, </a:t>
            </a:r>
            <a:r>
              <a:rPr lang="ru-RU" sz="2600" b="1" dirty="0" err="1">
                <a:latin typeface="Calibri" pitchFamily="34" charset="0"/>
              </a:rPr>
              <a:t>надмірно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довгі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міркування</a:t>
            </a:r>
            <a:r>
              <a:rPr lang="ru-RU" sz="2600" b="1" dirty="0">
                <a:latin typeface="Calibri" pitchFamily="34" charset="0"/>
              </a:rPr>
              <a:t> не по </a:t>
            </a:r>
            <a:r>
              <a:rPr lang="ru-RU" sz="2600" b="1" dirty="0" err="1">
                <a:latin typeface="Calibri" pitchFamily="34" charset="0"/>
              </a:rPr>
              <a:t>суті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справи</a:t>
            </a:r>
            <a:r>
              <a:rPr lang="ru-RU" sz="2600" b="1" dirty="0">
                <a:latin typeface="Calibri" pitchFamily="34" charset="0"/>
              </a:rPr>
              <a:t>, </a:t>
            </a:r>
            <a:r>
              <a:rPr lang="ru-RU" sz="2600" b="1" dirty="0" err="1">
                <a:latin typeface="Calibri" pitchFamily="34" charset="0"/>
              </a:rPr>
              <a:t>багатослівна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аргументація</a:t>
            </a:r>
            <a:r>
              <a:rPr lang="ru-RU" sz="2600" b="1" dirty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uk-UA" sz="26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 err="1">
                <a:solidFill>
                  <a:srgbClr val="00B050"/>
                </a:solidFill>
                <a:latin typeface="Calibri" pitchFamily="34" charset="0"/>
              </a:rPr>
              <a:t>Переконливість</a:t>
            </a:r>
            <a:r>
              <a:rPr lang="ru-RU" sz="2600" b="1" dirty="0">
                <a:solidFill>
                  <a:schemeClr val="bg1"/>
                </a:solidFill>
                <a:latin typeface="Calibri" pitchFamily="34" charset="0"/>
              </a:rPr>
              <a:t> </a:t>
            </a:r>
            <a:r>
              <a:rPr lang="ru-RU" sz="2600" b="1" dirty="0" err="1">
                <a:latin typeface="Calibri" pitchFamily="34" charset="0"/>
              </a:rPr>
              <a:t>забезпечується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обґрунтуванням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висловленої</a:t>
            </a:r>
            <a:r>
              <a:rPr lang="ru-RU" sz="2600" b="1" dirty="0">
                <a:latin typeface="Calibri" pitchFamily="34" charset="0"/>
              </a:rPr>
              <a:t> в </a:t>
            </a:r>
            <a:r>
              <a:rPr lang="ru-RU" sz="2600" b="1" dirty="0" err="1">
                <a:latin typeface="Calibri" pitchFamily="34" charset="0"/>
              </a:rPr>
              <a:t>документі</a:t>
            </a:r>
            <a:r>
              <a:rPr lang="ru-RU" sz="2600" b="1" dirty="0">
                <a:latin typeface="Calibri" pitchFamily="34" charset="0"/>
              </a:rPr>
              <a:t> думки, </a:t>
            </a:r>
            <a:r>
              <a:rPr lang="ru-RU" sz="2600" b="1" dirty="0" err="1">
                <a:latin typeface="Calibri" pitchFamily="34" charset="0"/>
              </a:rPr>
              <a:t>доказовістю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матеріалу</a:t>
            </a:r>
            <a:r>
              <a:rPr lang="ru-RU" sz="2600" b="1" dirty="0">
                <a:latin typeface="Calibri" pitchFamily="34" charset="0"/>
              </a:rPr>
              <a:t>, </a:t>
            </a:r>
            <a:r>
              <a:rPr lang="ru-RU" sz="2600" b="1" dirty="0" err="1">
                <a:latin typeface="Calibri" pitchFamily="34" charset="0"/>
              </a:rPr>
              <a:t>точністю</a:t>
            </a:r>
            <a:r>
              <a:rPr lang="ru-RU" sz="2600" b="1" dirty="0">
                <a:latin typeface="Calibri" pitchFamily="34" charset="0"/>
              </a:rPr>
              <a:t> в </a:t>
            </a:r>
            <a:r>
              <a:rPr lang="ru-RU" sz="2600" b="1" dirty="0" err="1">
                <a:latin typeface="Calibri" pitchFamily="34" charset="0"/>
              </a:rPr>
              <a:t>доборі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цифрової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інформації</a:t>
            </a:r>
            <a:r>
              <a:rPr lang="ru-RU" sz="2600" b="1" dirty="0">
                <a:latin typeface="Calibri" pitchFamily="34" charset="0"/>
              </a:rPr>
              <a:t> та </a:t>
            </a:r>
            <a:r>
              <a:rPr lang="ru-RU" sz="2600" b="1" dirty="0" err="1">
                <a:latin typeface="Calibri" pitchFamily="34" charset="0"/>
              </a:rPr>
              <a:t>фактів</a:t>
            </a:r>
            <a:r>
              <a:rPr lang="ru-RU" sz="2600" b="1" dirty="0">
                <a:latin typeface="Calibri" pitchFamily="34" charset="0"/>
              </a:rPr>
              <a:t>. </a:t>
            </a:r>
          </a:p>
          <a:p>
            <a:pPr>
              <a:buFont typeface="Wingdings" pitchFamily="2" charset="2"/>
              <a:buChar char="ü"/>
            </a:pPr>
            <a:endParaRPr lang="uk-UA" sz="26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 err="1">
                <a:solidFill>
                  <a:srgbClr val="00B050"/>
                </a:solidFill>
                <a:latin typeface="Calibri" pitchFamily="34" charset="0"/>
              </a:rPr>
              <a:t>Стандартність</a:t>
            </a:r>
            <a:r>
              <a:rPr lang="ru-RU" sz="2600" b="1" dirty="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en-US" sz="2600" b="1" dirty="0" smtClean="0">
                <a:solidFill>
                  <a:srgbClr val="00B050"/>
                </a:solidFill>
                <a:latin typeface="Calibri" pitchFamily="34" charset="0"/>
              </a:rPr>
              <a:t>—</a:t>
            </a:r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використання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готових</a:t>
            </a:r>
            <a:r>
              <a:rPr lang="ru-RU" sz="2600" b="1" dirty="0">
                <a:latin typeface="Calibri" pitchFamily="34" charset="0"/>
              </a:rPr>
              <a:t>, </a:t>
            </a:r>
            <a:r>
              <a:rPr lang="ru-RU" sz="2600" b="1" dirty="0" err="1">
                <a:latin typeface="Calibri" pitchFamily="34" charset="0"/>
              </a:rPr>
              <a:t>перевірених</a:t>
            </a:r>
            <a:r>
              <a:rPr lang="ru-RU" sz="2600" b="1" dirty="0">
                <a:latin typeface="Calibri" pitchFamily="34" charset="0"/>
              </a:rPr>
              <a:t> практикою </a:t>
            </a:r>
            <a:r>
              <a:rPr lang="ru-RU" sz="2600" b="1" dirty="0" err="1">
                <a:latin typeface="Calibri" pitchFamily="34" charset="0"/>
              </a:rPr>
              <a:t>словесних</a:t>
            </a:r>
            <a:r>
              <a:rPr lang="ru-RU" sz="2600" b="1" dirty="0">
                <a:latin typeface="Calibri" pitchFamily="34" charset="0"/>
              </a:rPr>
              <a:t> формул, </a:t>
            </a:r>
            <a:r>
              <a:rPr lang="ru-RU" sz="2600" b="1" dirty="0" err="1">
                <a:latin typeface="Calibri" pitchFamily="34" charset="0"/>
              </a:rPr>
              <a:t>які</a:t>
            </a:r>
            <a:r>
              <a:rPr lang="ru-RU" sz="2600" b="1" dirty="0">
                <a:latin typeface="Calibri" pitchFamily="34" charset="0"/>
              </a:rPr>
              <a:t> легко </a:t>
            </a:r>
            <a:r>
              <a:rPr lang="ru-RU" sz="2600" b="1" dirty="0" err="1">
                <a:latin typeface="Calibri" pitchFamily="34" charset="0"/>
              </a:rPr>
              <a:t>сприймаються</a:t>
            </a:r>
            <a:r>
              <a:rPr lang="ru-RU" sz="2600" b="1" dirty="0">
                <a:latin typeface="Calibri" pitchFamily="34" charset="0"/>
              </a:rPr>
              <a:t> й точно </a:t>
            </a:r>
            <a:r>
              <a:rPr lang="ru-RU" sz="2600" b="1" dirty="0" err="1">
                <a:latin typeface="Calibri" pitchFamily="34" charset="0"/>
              </a:rPr>
              <a:t>описують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ситуацію</a:t>
            </a:r>
            <a:r>
              <a:rPr lang="ru-RU" sz="2600" b="1" dirty="0">
                <a:latin typeface="Calibri" pitchFamily="34" charset="0"/>
              </a:rPr>
              <a:t>, </a:t>
            </a:r>
            <a:r>
              <a:rPr lang="ru-RU" sz="2600" b="1" dirty="0" err="1">
                <a:latin typeface="Calibri" pitchFamily="34" charset="0"/>
              </a:rPr>
              <a:t>що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неодноразово</a:t>
            </a:r>
            <a:r>
              <a:rPr lang="ru-RU" sz="2600" b="1" dirty="0">
                <a:latin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</a:rPr>
              <a:t>повторюється</a:t>
            </a:r>
            <a:r>
              <a:rPr lang="ru-RU" sz="2600" b="1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документа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0113" y="1500188"/>
            <a:ext cx="72723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Текст документа </a:t>
            </a:r>
            <a:r>
              <a:rPr lang="ru-RU" sz="3200" b="1" dirty="0" err="1">
                <a:latin typeface="Calibri" pitchFamily="34" charset="0"/>
              </a:rPr>
              <a:t>складається</a:t>
            </a:r>
            <a:r>
              <a:rPr lang="ru-RU" sz="3200" b="1" dirty="0">
                <a:latin typeface="Calibri" pitchFamily="34" charset="0"/>
              </a:rPr>
              <a:t> з таких </a:t>
            </a:r>
            <a:r>
              <a:rPr lang="ru-RU" sz="3200" b="1" dirty="0" err="1">
                <a:latin typeface="Calibri" pitchFamily="34" charset="0"/>
              </a:rPr>
              <a:t>частин</a:t>
            </a:r>
            <a:r>
              <a:rPr lang="ru-RU" sz="3200" b="1" dirty="0">
                <a:latin typeface="Calibri" pitchFamily="34" charset="0"/>
              </a:rPr>
              <a:t>: </a:t>
            </a:r>
            <a:r>
              <a:rPr lang="ru-RU" sz="3200" b="1" i="1" dirty="0" err="1">
                <a:solidFill>
                  <a:srgbClr val="0070C0"/>
                </a:solidFill>
                <a:latin typeface="Calibri" pitchFamily="34" charset="0"/>
              </a:rPr>
              <a:t>вступу</a:t>
            </a:r>
            <a:r>
              <a:rPr lang="ru-RU" sz="3200" b="1" dirty="0">
                <a:latin typeface="Calibri" pitchFamily="34" charset="0"/>
              </a:rPr>
              <a:t> (</a:t>
            </a:r>
            <a:r>
              <a:rPr lang="ru-RU" sz="3200" b="1" dirty="0" err="1">
                <a:latin typeface="Calibri" pitchFamily="34" charset="0"/>
              </a:rPr>
              <a:t>вказують</a:t>
            </a:r>
            <a:r>
              <a:rPr lang="ru-RU" sz="3200" b="1" dirty="0">
                <a:latin typeface="Calibri" pitchFamily="34" charset="0"/>
              </a:rPr>
              <a:t> на причину </a:t>
            </a:r>
            <a:r>
              <a:rPr lang="ru-RU" sz="3200" b="1" dirty="0" err="1">
                <a:latin typeface="Calibri" pitchFamily="34" charset="0"/>
              </a:rPr>
              <a:t>написання</a:t>
            </a:r>
            <a:r>
              <a:rPr lang="ru-RU" sz="3200" b="1" dirty="0">
                <a:latin typeface="Calibri" pitchFamily="34" charset="0"/>
              </a:rPr>
              <a:t> документа), </a:t>
            </a:r>
          </a:p>
          <a:p>
            <a:r>
              <a:rPr lang="ru-RU" sz="3200" b="1" i="1" dirty="0" err="1">
                <a:solidFill>
                  <a:srgbClr val="0070C0"/>
                </a:solidFill>
                <a:latin typeface="Calibri" pitchFamily="34" charset="0"/>
              </a:rPr>
              <a:t>основної</a:t>
            </a:r>
            <a:r>
              <a:rPr lang="ru-RU" sz="32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  <a:latin typeface="Calibri" pitchFamily="34" charset="0"/>
              </a:rPr>
              <a:t>частини</a:t>
            </a:r>
            <a:r>
              <a:rPr lang="ru-RU" sz="32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3200" b="1" dirty="0">
                <a:latin typeface="Calibri" pitchFamily="34" charset="0"/>
              </a:rPr>
              <a:t>(</a:t>
            </a:r>
            <a:r>
              <a:rPr lang="ru-RU" sz="3200" b="1" dirty="0" err="1">
                <a:latin typeface="Calibri" pitchFamily="34" charset="0"/>
              </a:rPr>
              <a:t>розкривають</a:t>
            </a:r>
            <a:r>
              <a:rPr lang="ru-RU" sz="3200" b="1" dirty="0">
                <a:latin typeface="Calibri" pitchFamily="34" charset="0"/>
              </a:rPr>
              <a:t> суть </a:t>
            </a:r>
            <a:r>
              <a:rPr lang="ru-RU" sz="3200" b="1" dirty="0" err="1">
                <a:latin typeface="Calibri" pitchFamily="34" charset="0"/>
              </a:rPr>
              <a:t>питання</a:t>
            </a:r>
            <a:r>
              <a:rPr lang="ru-RU" sz="3200" b="1" dirty="0">
                <a:latin typeface="Calibri" pitchFamily="34" charset="0"/>
              </a:rPr>
              <a:t>, </a:t>
            </a:r>
            <a:r>
              <a:rPr lang="ru-RU" sz="3200" b="1" dirty="0" err="1">
                <a:latin typeface="Calibri" pitchFamily="34" charset="0"/>
              </a:rPr>
              <a:t>аргументують</a:t>
            </a:r>
            <a:r>
              <a:rPr lang="ru-RU" sz="3200" b="1" dirty="0">
                <a:latin typeface="Calibri" pitchFamily="34" charset="0"/>
              </a:rPr>
              <a:t> </a:t>
            </a:r>
            <a:r>
              <a:rPr lang="ru-RU" sz="3200" b="1" dirty="0" err="1">
                <a:latin typeface="Calibri" pitchFamily="34" charset="0"/>
              </a:rPr>
              <a:t>певні</a:t>
            </a:r>
            <a:r>
              <a:rPr lang="ru-RU" sz="3200" b="1" dirty="0">
                <a:latin typeface="Calibri" pitchFamily="34" charset="0"/>
              </a:rPr>
              <a:t> </a:t>
            </a:r>
            <a:r>
              <a:rPr lang="ru-RU" sz="3200" b="1" dirty="0" err="1">
                <a:latin typeface="Calibri" pitchFamily="34" charset="0"/>
              </a:rPr>
              <a:t>положення</a:t>
            </a:r>
            <a:r>
              <a:rPr lang="ru-RU" sz="3200" b="1" dirty="0">
                <a:latin typeface="Calibri" pitchFamily="34" charset="0"/>
              </a:rPr>
              <a:t>, </a:t>
            </a:r>
            <a:r>
              <a:rPr lang="ru-RU" sz="3200" b="1" dirty="0" err="1">
                <a:latin typeface="Calibri" pitchFamily="34" charset="0"/>
              </a:rPr>
              <a:t>висловлюють</a:t>
            </a:r>
            <a:r>
              <a:rPr lang="ru-RU" sz="3200" b="1" dirty="0">
                <a:latin typeface="Calibri" pitchFamily="34" charset="0"/>
              </a:rPr>
              <a:t> </a:t>
            </a:r>
            <a:r>
              <a:rPr lang="ru-RU" sz="3200" b="1" dirty="0" err="1">
                <a:latin typeface="Calibri" pitchFamily="34" charset="0"/>
              </a:rPr>
              <a:t>певні</a:t>
            </a:r>
            <a:r>
              <a:rPr lang="ru-RU" sz="3200" b="1" dirty="0">
                <a:latin typeface="Calibri" pitchFamily="34" charset="0"/>
              </a:rPr>
              <a:t> </a:t>
            </a:r>
            <a:r>
              <a:rPr lang="ru-RU" sz="3200" b="1" dirty="0" err="1">
                <a:latin typeface="Calibri" pitchFamily="34" charset="0"/>
              </a:rPr>
              <a:t>міркування</a:t>
            </a:r>
            <a:r>
              <a:rPr lang="ru-RU" sz="3200" b="1" dirty="0">
                <a:latin typeface="Calibri" pitchFamily="34" charset="0"/>
              </a:rPr>
              <a:t>), </a:t>
            </a:r>
          </a:p>
          <a:p>
            <a:r>
              <a:rPr lang="ru-RU" sz="3200" b="1" i="1" dirty="0" err="1">
                <a:solidFill>
                  <a:srgbClr val="0070C0"/>
                </a:solidFill>
                <a:latin typeface="Calibri" pitchFamily="34" charset="0"/>
              </a:rPr>
              <a:t>закінчення</a:t>
            </a:r>
            <a:r>
              <a:rPr lang="ru-RU" sz="3200" b="1" dirty="0">
                <a:latin typeface="Calibri" pitchFamily="34" charset="0"/>
              </a:rPr>
              <a:t> (</a:t>
            </a:r>
            <a:r>
              <a:rPr lang="ru-RU" sz="3200" b="1" dirty="0" err="1">
                <a:latin typeface="Calibri" pitchFamily="34" charset="0"/>
              </a:rPr>
              <a:t>розкривають</a:t>
            </a:r>
            <a:r>
              <a:rPr lang="ru-RU" sz="3200" b="1" dirty="0">
                <a:latin typeface="Calibri" pitchFamily="34" charset="0"/>
              </a:rPr>
              <a:t> мету </a:t>
            </a:r>
            <a:r>
              <a:rPr lang="ru-RU" sz="3200" b="1" dirty="0" err="1" smtClean="0">
                <a:latin typeface="Calibri" pitchFamily="34" charset="0"/>
              </a:rPr>
              <a:t>складання</a:t>
            </a:r>
            <a:r>
              <a:rPr lang="ru-RU" sz="3200" b="1" dirty="0" smtClean="0">
                <a:latin typeface="Calibri" pitchFamily="34" charset="0"/>
              </a:rPr>
              <a:t> </a:t>
            </a:r>
            <a:r>
              <a:rPr lang="ru-RU" sz="3200" b="1" dirty="0">
                <a:latin typeface="Calibri" pitchFamily="34" charset="0"/>
              </a:rPr>
              <a:t>документа).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14488"/>
            <a:ext cx="8820472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Дякую </a:t>
            </a:r>
            <a:endParaRPr lang="uk-U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увагу!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55816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</a:rPr>
              <a:t>Документ</a:t>
            </a:r>
            <a:r>
              <a:rPr lang="uk-UA" sz="2400" dirty="0">
                <a:latin typeface="Calibri" pitchFamily="34" charset="0"/>
              </a:rPr>
              <a:t> </a:t>
            </a:r>
            <a:r>
              <a:rPr lang="uk-UA" sz="2400" i="1" dirty="0">
                <a:latin typeface="Calibri" pitchFamily="34" charset="0"/>
              </a:rPr>
              <a:t>- </a:t>
            </a:r>
            <a:r>
              <a:rPr lang="ru-RU" sz="2400" b="1" dirty="0" err="1">
                <a:latin typeface="Calibri" pitchFamily="34" charset="0"/>
              </a:rPr>
              <a:t>це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зафіксована</a:t>
            </a:r>
            <a:r>
              <a:rPr lang="ru-RU" sz="2400" b="1" dirty="0">
                <a:latin typeface="Calibri" pitchFamily="34" charset="0"/>
              </a:rPr>
              <a:t> на </a:t>
            </a:r>
            <a:r>
              <a:rPr lang="ru-RU" sz="2400" b="1" dirty="0" err="1">
                <a:latin typeface="Calibri" pitchFamily="34" charset="0"/>
              </a:rPr>
              <a:t>відповідному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матеріалі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інформація</a:t>
            </a:r>
            <a:r>
              <a:rPr lang="ru-RU" sz="2400" b="1" dirty="0">
                <a:latin typeface="Calibri" pitchFamily="34" charset="0"/>
              </a:rPr>
              <a:t> про особу, </a:t>
            </a:r>
            <a:r>
              <a:rPr lang="ru-RU" sz="2400" b="1" dirty="0" err="1">
                <a:latin typeface="Calibri" pitchFamily="34" charset="0"/>
              </a:rPr>
              <a:t>факти</a:t>
            </a:r>
            <a:r>
              <a:rPr lang="ru-RU" sz="2400" b="1" dirty="0">
                <a:latin typeface="Calibri" pitchFamily="34" charset="0"/>
              </a:rPr>
              <a:t>, </a:t>
            </a:r>
            <a:r>
              <a:rPr lang="ru-RU" sz="2400" b="1" dirty="0" err="1">
                <a:latin typeface="Calibri" pitchFamily="34" charset="0"/>
              </a:rPr>
              <a:t>події</a:t>
            </a:r>
            <a:r>
              <a:rPr lang="ru-RU" sz="2400" b="1" dirty="0">
                <a:latin typeface="Calibri" pitchFamily="34" charset="0"/>
              </a:rPr>
              <a:t>, </a:t>
            </a:r>
            <a:r>
              <a:rPr lang="ru-RU" sz="2400" b="1" dirty="0" err="1">
                <a:latin typeface="Calibri" pitchFamily="34" charset="0"/>
              </a:rPr>
              <a:t>явища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об’єктивної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дійсності</a:t>
            </a:r>
            <a:r>
              <a:rPr lang="ru-RU" sz="2400" b="1" dirty="0">
                <a:latin typeface="Calibri" pitchFamily="34" charset="0"/>
              </a:rPr>
              <a:t>, </a:t>
            </a:r>
            <a:r>
              <a:rPr lang="ru-RU" sz="2400" b="1" dirty="0" err="1">
                <a:latin typeface="Calibri" pitchFamily="34" charset="0"/>
              </a:rPr>
              <a:t>результати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розумової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діяльності</a:t>
            </a:r>
            <a:r>
              <a:rPr lang="ru-RU" sz="2400" b="1" dirty="0">
                <a:latin typeface="Calibri" pitchFamily="34" charset="0"/>
              </a:rPr>
              <a:t>. </a:t>
            </a:r>
          </a:p>
          <a:p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</a:rPr>
              <a:t>Документ</a:t>
            </a:r>
            <a:r>
              <a:rPr lang="uk-UA" sz="2400" dirty="0">
                <a:latin typeface="Calibri" pitchFamily="34" charset="0"/>
              </a:rPr>
              <a:t> </a:t>
            </a:r>
            <a:r>
              <a:rPr lang="uk-UA" sz="2400" i="1" dirty="0" smtClean="0">
                <a:latin typeface="Calibri" pitchFamily="34" charset="0"/>
              </a:rPr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матеріальний</a:t>
            </a:r>
            <a:r>
              <a:rPr lang="ru-RU" sz="2400" dirty="0"/>
              <a:t> </a:t>
            </a:r>
            <a:r>
              <a:rPr lang="ru-RU" sz="2400" dirty="0" err="1"/>
              <a:t>об’єкт</a:t>
            </a:r>
            <a:r>
              <a:rPr lang="ru-RU" sz="2400" dirty="0"/>
              <a:t>,</a:t>
            </a:r>
            <a:r>
              <a:rPr lang="uk-UA" sz="2400" dirty="0"/>
              <a:t> </a:t>
            </a:r>
            <a:r>
              <a:rPr lang="uk-UA" sz="2400" dirty="0"/>
              <a:t>що містить у зафіксованому вигляді інформацію оформлений у заведеному порядку і має відповідно до чинного законодавства юридичну </a:t>
            </a:r>
            <a:r>
              <a:rPr lang="uk-UA" sz="2400" dirty="0" smtClean="0"/>
              <a:t>силу.</a:t>
            </a:r>
            <a:r>
              <a:rPr lang="ru-RU" sz="2400" b="1" dirty="0" smtClean="0">
                <a:latin typeface="Calibri" pitchFamily="34" charset="0"/>
              </a:rPr>
              <a:t> 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050" name="Picture 2" descr="C:\Documents and Settings\Пользователь\Мои документы\Downloads\Новая папка (3)\2qFa5WYV5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00250"/>
            <a:ext cx="31908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41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0"/>
            <a:ext cx="3071813" cy="2214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документів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poisk-znakomstva.ru/Content/images/bo1/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200" y="0"/>
            <a:ext cx="61468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Документ повинен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відповідати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таким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основним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вимогам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" y="1643063"/>
            <a:ext cx="8858250" cy="5113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400" b="1" dirty="0" err="1">
                <a:solidFill>
                  <a:srgbClr val="002060"/>
                </a:solidFill>
              </a:rPr>
              <a:t>видаватися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уповноваженим</a:t>
            </a:r>
            <a:r>
              <a:rPr lang="ru-RU" sz="2400" b="1" dirty="0">
                <a:solidFill>
                  <a:srgbClr val="002060"/>
                </a:solidFill>
              </a:rPr>
              <a:t> органом </a:t>
            </a:r>
            <a:r>
              <a:rPr lang="ru-RU" sz="2400" b="1" dirty="0" err="1">
                <a:solidFill>
                  <a:srgbClr val="002060"/>
                </a:solidFill>
              </a:rPr>
              <a:t>або</a:t>
            </a:r>
            <a:r>
              <a:rPr lang="ru-RU" sz="2400" b="1" dirty="0">
                <a:solidFill>
                  <a:srgbClr val="002060"/>
                </a:solidFill>
              </a:rPr>
              <a:t> особою </a:t>
            </a:r>
            <a:r>
              <a:rPr lang="ru-RU" sz="2400" b="1" dirty="0" err="1">
                <a:solidFill>
                  <a:srgbClr val="002060"/>
                </a:solidFill>
              </a:rPr>
              <a:t>відповідно</a:t>
            </a:r>
            <a:r>
              <a:rPr lang="ru-RU" sz="2400" b="1" dirty="0">
                <a:solidFill>
                  <a:srgbClr val="002060"/>
                </a:solidFill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</a:rPr>
              <a:t>її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компетенції</a:t>
            </a:r>
            <a:r>
              <a:rPr lang="ru-RU" sz="2400" b="1" dirty="0">
                <a:solidFill>
                  <a:srgbClr val="002060"/>
                </a:solidFill>
              </a:rPr>
              <a:t>;</a:t>
            </a:r>
          </a:p>
          <a:p>
            <a:pPr>
              <a:buFont typeface="Arial" charset="0"/>
              <a:buChar char="•"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не </a:t>
            </a:r>
            <a:r>
              <a:rPr lang="ru-RU" sz="2400" b="1" dirty="0" err="1">
                <a:solidFill>
                  <a:srgbClr val="002060"/>
                </a:solidFill>
              </a:rPr>
              <a:t>суперечити</a:t>
            </a:r>
            <a:r>
              <a:rPr lang="ru-RU" sz="2400" b="1" dirty="0">
                <a:solidFill>
                  <a:srgbClr val="002060"/>
                </a:solidFill>
              </a:rPr>
              <a:t> чинному </a:t>
            </a:r>
            <a:r>
              <a:rPr lang="ru-RU" sz="2400" b="1" dirty="0" err="1">
                <a:solidFill>
                  <a:srgbClr val="002060"/>
                </a:solidFill>
              </a:rPr>
              <a:t>законодавству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держави</a:t>
            </a:r>
            <a:r>
              <a:rPr lang="ru-RU" sz="2400" b="1" dirty="0">
                <a:solidFill>
                  <a:srgbClr val="002060"/>
                </a:solidFill>
              </a:rPr>
              <a:t>, нормам </a:t>
            </a:r>
            <a:r>
              <a:rPr lang="ru-RU" sz="2400" b="1" dirty="0" err="1">
                <a:solidFill>
                  <a:srgbClr val="002060"/>
                </a:solidFill>
              </a:rPr>
              <a:t>юридичного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адміністративного</a:t>
            </a:r>
            <a:r>
              <a:rPr lang="ru-RU" sz="2400" b="1" dirty="0">
                <a:solidFill>
                  <a:srgbClr val="002060"/>
                </a:solidFill>
              </a:rPr>
              <a:t> права;</a:t>
            </a:r>
          </a:p>
          <a:p>
            <a:pPr>
              <a:buFont typeface="Arial" charset="0"/>
              <a:buChar char="•"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бути </a:t>
            </a:r>
            <a:r>
              <a:rPr lang="ru-RU" sz="2400" b="1" dirty="0" err="1">
                <a:solidFill>
                  <a:srgbClr val="002060"/>
                </a:solidFill>
              </a:rPr>
              <a:t>точним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достовірним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переконливим</a:t>
            </a:r>
            <a:r>
              <a:rPr lang="ru-RU" sz="2400" b="1" dirty="0">
                <a:solidFill>
                  <a:srgbClr val="002060"/>
                </a:solidFill>
              </a:rPr>
              <a:t>;</a:t>
            </a:r>
          </a:p>
          <a:p>
            <a:pPr>
              <a:buFont typeface="Arial" charset="0"/>
              <a:buChar char="•"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dirty="0" err="1">
                <a:solidFill>
                  <a:srgbClr val="002060"/>
                </a:solidFill>
              </a:rPr>
              <a:t>відповідати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своєму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призначенню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назві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вкладатися</a:t>
            </a:r>
            <a:r>
              <a:rPr lang="ru-RU" sz="2400" b="1" dirty="0">
                <a:solidFill>
                  <a:srgbClr val="002060"/>
                </a:solidFill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</a:rPr>
              <a:t>відповідною</a:t>
            </a:r>
            <a:r>
              <a:rPr lang="ru-RU" sz="2400" b="1" dirty="0">
                <a:solidFill>
                  <a:srgbClr val="002060"/>
                </a:solidFill>
              </a:rPr>
              <a:t> формою;</a:t>
            </a:r>
          </a:p>
          <a:p>
            <a:pPr>
              <a:buFont typeface="Arial" charset="0"/>
              <a:buChar char="•"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</a:rPr>
              <a:t>бути </a:t>
            </a:r>
            <a:r>
              <a:rPr lang="ru-RU" sz="2400" b="1" dirty="0" err="1">
                <a:solidFill>
                  <a:srgbClr val="002060"/>
                </a:solidFill>
              </a:rPr>
              <a:t>належним</a:t>
            </a:r>
            <a:r>
              <a:rPr lang="ru-RU" sz="2400" b="1" dirty="0">
                <a:solidFill>
                  <a:srgbClr val="002060"/>
                </a:solidFill>
              </a:rPr>
              <a:t> чином </a:t>
            </a:r>
            <a:r>
              <a:rPr lang="ru-RU" sz="2400" b="1" dirty="0" err="1">
                <a:solidFill>
                  <a:srgbClr val="002060"/>
                </a:solidFill>
              </a:rPr>
              <a:t>відредагованим</a:t>
            </a:r>
            <a:r>
              <a:rPr lang="ru-RU" sz="2400" b="1" dirty="0">
                <a:solidFill>
                  <a:srgbClr val="002060"/>
                </a:solidFill>
              </a:rPr>
              <a:t> й </a:t>
            </a:r>
            <a:r>
              <a:rPr lang="ru-RU" sz="2400" b="1" dirty="0" err="1">
                <a:solidFill>
                  <a:srgbClr val="002060"/>
                </a:solidFill>
              </a:rPr>
              <a:t>оформленим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відповідно</a:t>
            </a:r>
            <a:r>
              <a:rPr lang="ru-RU" sz="2400" b="1" dirty="0">
                <a:solidFill>
                  <a:srgbClr val="002060"/>
                </a:solidFill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</a:rPr>
              <a:t>чинних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стандартів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Реквізити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документів</a:t>
            </a:r>
            <a:endParaRPr lang="ru-RU" i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1571625"/>
            <a:ext cx="5286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latin typeface="Calibri" pitchFamily="34" charset="0"/>
              </a:rPr>
              <a:t>Реквізити</a:t>
            </a:r>
            <a:r>
              <a:rPr lang="ru-RU" sz="2800" b="1" i="1" dirty="0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ru-RU" sz="2800" dirty="0">
                <a:latin typeface="Calibri" pitchFamily="34" charset="0"/>
              </a:rPr>
              <a:t>– </a:t>
            </a:r>
            <a:r>
              <a:rPr lang="ru-RU" sz="2800" b="1" dirty="0" err="1">
                <a:latin typeface="Calibri" pitchFamily="34" charset="0"/>
              </a:rPr>
              <a:t>це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сукупність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формальних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елементів</a:t>
            </a:r>
            <a:r>
              <a:rPr lang="ru-RU" sz="2800" b="1" dirty="0">
                <a:latin typeface="Calibri" pitchFamily="34" charset="0"/>
              </a:rPr>
              <a:t> у </a:t>
            </a:r>
            <a:r>
              <a:rPr lang="ru-RU" sz="2800" b="1" dirty="0" err="1">
                <a:latin typeface="Calibri" pitchFamily="34" charset="0"/>
              </a:rPr>
              <a:t>складі</a:t>
            </a:r>
            <a:r>
              <a:rPr lang="ru-RU" sz="2800" b="1" dirty="0">
                <a:latin typeface="Calibri" pitchFamily="34" charset="0"/>
              </a:rPr>
              <a:t> документа, </a:t>
            </a:r>
            <a:r>
              <a:rPr lang="ru-RU" sz="2800" b="1" dirty="0" err="1">
                <a:latin typeface="Calibri" pitchFamily="34" charset="0"/>
              </a:rPr>
              <a:t>відсутність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яких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позбавляє</a:t>
            </a:r>
            <a:r>
              <a:rPr lang="ru-RU" sz="2800" b="1" dirty="0">
                <a:latin typeface="Calibri" pitchFamily="34" charset="0"/>
              </a:rPr>
              <a:t> документ </a:t>
            </a:r>
            <a:r>
              <a:rPr lang="ru-RU" sz="2800" b="1" dirty="0" err="1">
                <a:latin typeface="Calibri" pitchFamily="34" charset="0"/>
              </a:rPr>
              <a:t>юридичної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сили</a:t>
            </a:r>
            <a:r>
              <a:rPr lang="ru-RU" sz="2800" b="1" dirty="0">
                <a:latin typeface="Calibri" pitchFamily="34" charset="0"/>
              </a:rPr>
              <a:t>. </a:t>
            </a:r>
            <a:r>
              <a:rPr lang="ru-RU" sz="2800" b="1" dirty="0" err="1">
                <a:latin typeface="Calibri" pitchFamily="34" charset="0"/>
              </a:rPr>
              <a:t>Розрізняють</a:t>
            </a:r>
            <a:r>
              <a:rPr lang="ru-RU" sz="2800" b="1" dirty="0">
                <a:latin typeface="Calibri" pitchFamily="34" charset="0"/>
              </a:rPr>
              <a:t> </a:t>
            </a:r>
            <a:r>
              <a:rPr lang="ru-RU" sz="2800" b="1" i="1" dirty="0" err="1">
                <a:latin typeface="Calibri" pitchFamily="34" charset="0"/>
              </a:rPr>
              <a:t>постійні</a:t>
            </a:r>
            <a:r>
              <a:rPr lang="ru-RU" sz="28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</a:rPr>
              <a:t>й </a:t>
            </a:r>
            <a:r>
              <a:rPr lang="ru-RU" sz="2800" b="1" i="1" dirty="0" err="1">
                <a:latin typeface="Calibri" pitchFamily="34" charset="0"/>
              </a:rPr>
              <a:t>змінні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 </a:t>
            </a:r>
            <a:r>
              <a:rPr lang="ru-RU" sz="2800" b="1" dirty="0" err="1">
                <a:latin typeface="Calibri" pitchFamily="34" charset="0"/>
              </a:rPr>
              <a:t>реквізити</a:t>
            </a:r>
            <a:r>
              <a:rPr lang="ru-RU" sz="2800" b="1" dirty="0">
                <a:latin typeface="Calibri" pitchFamily="34" charset="0"/>
              </a:rPr>
              <a:t> документа. </a:t>
            </a:r>
          </a:p>
          <a:p>
            <a:endParaRPr lang="ru-RU" sz="2800" b="1" dirty="0">
              <a:latin typeface="Calibri" pitchFamily="34" charset="0"/>
            </a:endParaRPr>
          </a:p>
          <a:p>
            <a:r>
              <a:rPr lang="ru-RU" sz="2800" b="1" i="1" dirty="0" err="1">
                <a:solidFill>
                  <a:srgbClr val="FF0000"/>
                </a:solidFill>
                <a:latin typeface="Calibri" pitchFamily="34" charset="0"/>
              </a:rPr>
              <a:t>Постійні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ru-RU" sz="2800" b="1" dirty="0">
                <a:latin typeface="Calibri" pitchFamily="34" charset="0"/>
              </a:rPr>
              <a:t>– </a:t>
            </a:r>
            <a:r>
              <a:rPr lang="ru-RU" sz="2800" b="1" dirty="0" err="1">
                <a:latin typeface="Calibri" pitchFamily="34" charset="0"/>
              </a:rPr>
              <a:t>друкуються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під</a:t>
            </a:r>
            <a:r>
              <a:rPr lang="ru-RU" sz="2800" b="1" dirty="0">
                <a:latin typeface="Calibri" pitchFamily="34" charset="0"/>
              </a:rPr>
              <a:t> час </a:t>
            </a:r>
            <a:r>
              <a:rPr lang="ru-RU" sz="2800" b="1" dirty="0" err="1">
                <a:latin typeface="Calibri" pitchFamily="34" charset="0"/>
              </a:rPr>
              <a:t>виготовлення</a:t>
            </a:r>
            <a:r>
              <a:rPr lang="ru-RU" sz="2800" b="1" dirty="0">
                <a:latin typeface="Calibri" pitchFamily="34" charset="0"/>
              </a:rPr>
              <a:t> бланка, </a:t>
            </a:r>
          </a:p>
          <a:p>
            <a:r>
              <a:rPr lang="ru-RU" sz="2800" b="1" i="1" dirty="0" err="1">
                <a:solidFill>
                  <a:srgbClr val="FF0000"/>
                </a:solidFill>
                <a:latin typeface="Calibri" pitchFamily="34" charset="0"/>
              </a:rPr>
              <a:t>змінні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ru-RU" sz="2800" b="1" dirty="0">
                <a:latin typeface="Calibri" pitchFamily="34" charset="0"/>
              </a:rPr>
              <a:t>– </a:t>
            </a:r>
            <a:r>
              <a:rPr lang="ru-RU" sz="2800" b="1" dirty="0" err="1">
                <a:latin typeface="Calibri" pitchFamily="34" charset="0"/>
              </a:rPr>
              <a:t>фіксуються</a:t>
            </a:r>
            <a:r>
              <a:rPr lang="ru-RU" sz="2800" b="1" dirty="0">
                <a:latin typeface="Calibri" pitchFamily="34" charset="0"/>
              </a:rPr>
              <a:t> на бланку в </a:t>
            </a:r>
            <a:r>
              <a:rPr lang="ru-RU" sz="2800" b="1" dirty="0" err="1">
                <a:latin typeface="Calibri" pitchFamily="34" charset="0"/>
              </a:rPr>
              <a:t>процесі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</a:rPr>
              <a:t>заповнення</a:t>
            </a:r>
            <a:r>
              <a:rPr lang="ru-RU" sz="2800" b="1" dirty="0">
                <a:latin typeface="Calibri" pitchFamily="34" charset="0"/>
              </a:rPr>
              <a:t>.</a:t>
            </a:r>
          </a:p>
        </p:txBody>
      </p:sp>
      <p:pic>
        <p:nvPicPr>
          <p:cNvPr id="4" name="Рисунок 3" descr="pap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28813"/>
            <a:ext cx="3240088" cy="405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24863" cy="11969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Формуляр-зразок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передбачає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реквізити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розміщення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правила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819" y="3416809"/>
            <a:ext cx="6260657" cy="30102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Державний</a:t>
            </a:r>
            <a:r>
              <a:rPr lang="ru-RU" sz="2000" b="1" dirty="0">
                <a:solidFill>
                  <a:schemeClr val="bg1"/>
                </a:solidFill>
              </a:rPr>
              <a:t> герб </a:t>
            </a:r>
            <a:r>
              <a:rPr lang="ru-RU" sz="2000" b="1" dirty="0" err="1">
                <a:solidFill>
                  <a:schemeClr val="bg1"/>
                </a:solidFill>
              </a:rPr>
              <a:t>України</a:t>
            </a:r>
            <a:r>
              <a:rPr lang="ru-RU" sz="2000" b="1" dirty="0">
                <a:solidFill>
                  <a:schemeClr val="bg1"/>
                </a:solidFill>
              </a:rPr>
              <a:t> </a:t>
            </a:r>
            <a:r>
              <a:rPr lang="ru-RU" sz="2000" dirty="0">
                <a:solidFill>
                  <a:schemeClr val="bg1"/>
                </a:solidFill>
              </a:rPr>
              <a:t>–</a:t>
            </a:r>
            <a:r>
              <a:rPr lang="ru-RU" sz="2000" b="1" dirty="0">
                <a:solidFill>
                  <a:schemeClr val="bg1"/>
                </a:solidFill>
              </a:rPr>
              <a:t> </a:t>
            </a:r>
            <a:r>
              <a:rPr lang="ru-RU" sz="2000" b="1" dirty="0" err="1">
                <a:solidFill>
                  <a:schemeClr val="bg1"/>
                </a:solidFill>
              </a:rPr>
              <a:t>Тризуб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000" b="1" dirty="0">
              <a:solidFill>
                <a:schemeClr val="bg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 </a:t>
            </a:r>
            <a:r>
              <a:rPr lang="ru-RU" sz="2000" b="1" dirty="0" err="1">
                <a:solidFill>
                  <a:schemeClr val="bg1"/>
                </a:solidFill>
              </a:rPr>
              <a:t>Емблема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організації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чи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підприємства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uk-UA" sz="2000" b="1" dirty="0">
              <a:solidFill>
                <a:schemeClr val="bg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Зображення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державних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нагород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uk-UA" sz="2000" b="1" dirty="0">
              <a:solidFill>
                <a:schemeClr val="bg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Код </a:t>
            </a:r>
            <a:r>
              <a:rPr lang="ru-RU" sz="2000" b="1" dirty="0" err="1">
                <a:solidFill>
                  <a:schemeClr val="bg1"/>
                </a:solidFill>
              </a:rPr>
              <a:t>підприємства</a:t>
            </a:r>
            <a:r>
              <a:rPr lang="ru-RU" sz="2000" b="1" dirty="0">
                <a:solidFill>
                  <a:schemeClr val="bg1"/>
                </a:solidFill>
              </a:rPr>
              <a:t>, установи, </a:t>
            </a:r>
            <a:r>
              <a:rPr lang="ru-RU" sz="2000" b="1" dirty="0" err="1">
                <a:solidFill>
                  <a:schemeClr val="bg1"/>
                </a:solidFill>
              </a:rPr>
              <a:t>організації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uk-UA" sz="2000" b="1" dirty="0">
              <a:solidFill>
                <a:schemeClr val="bg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Код </a:t>
            </a:r>
            <a:r>
              <a:rPr lang="ru-RU" sz="2000" b="1" dirty="0" err="1">
                <a:solidFill>
                  <a:schemeClr val="bg1"/>
                </a:solidFill>
              </a:rPr>
              <a:t>форми</a:t>
            </a:r>
            <a:r>
              <a:rPr lang="ru-RU" sz="2000" b="1" dirty="0">
                <a:solidFill>
                  <a:schemeClr val="bg1"/>
                </a:solidFill>
              </a:rPr>
              <a:t> документа.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://ua.convdocs.org/pars_docs/refs/49/48546/48546_html_296df8d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76" y="3328988"/>
            <a:ext cx="2428875" cy="3311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" y="357188"/>
            <a:ext cx="6715125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6"/>
              <a:defRPr/>
            </a:pP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Назва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міністерства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або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відомства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якому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підпорядковується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установа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назва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вищої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установи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або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засновника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).</a:t>
            </a:r>
          </a:p>
          <a:p>
            <a:pPr marL="342900" indent="-342900">
              <a:buFont typeface="Calibri" pitchFamily="34" charset="0"/>
              <a:buAutoNum type="arabicPeriod" startAt="6"/>
              <a:defRPr/>
            </a:pP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6"/>
              <a:defRPr/>
            </a:pP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Повна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назва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установи,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організації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або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підприємства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– автора документа.</a:t>
            </a:r>
          </a:p>
          <a:p>
            <a:pPr marL="342900" indent="-342900">
              <a:buFont typeface="Calibri" pitchFamily="34" charset="0"/>
              <a:buAutoNum type="arabicPeriod" startAt="6"/>
              <a:defRPr/>
            </a:pP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6"/>
              <a:defRPr/>
            </a:pP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Назва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структурного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підрозділу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Font typeface="Calibri" pitchFamily="34" charset="0"/>
              <a:buAutoNum type="arabicPeriod" startAt="6"/>
              <a:defRPr/>
            </a:pP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6"/>
              <a:defRPr/>
            </a:pP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Індекс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підприємства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зв'язку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поштова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й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телеграфна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адреса, номер телетайпа, телефону, факсу, номер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банківського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рахунка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електронна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адреса.</a:t>
            </a:r>
          </a:p>
          <a:p>
            <a:pPr marL="342900" indent="-342900">
              <a:buFont typeface="Calibri" pitchFamily="34" charset="0"/>
              <a:buAutoNum type="arabicPeriod" startAt="6"/>
              <a:defRPr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6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 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Назва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виду документа.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19458" name="Picture 2" descr="http://www.profitpro.ru/images/306-265010.jpg"/>
          <p:cNvPicPr>
            <a:picLocks noChangeAspect="1" noChangeArrowheads="1"/>
          </p:cNvPicPr>
          <p:nvPr/>
        </p:nvPicPr>
        <p:blipFill>
          <a:blip r:embed="rId3">
            <a:lum bright="-1000" contrast="-10000"/>
          </a:blip>
          <a:srcRect/>
          <a:stretch>
            <a:fillRect/>
          </a:stretch>
        </p:blipFill>
        <p:spPr bwMode="auto">
          <a:xfrm>
            <a:off x="6858000" y="714356"/>
            <a:ext cx="228600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500063"/>
            <a:ext cx="6215062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11"/>
            </a:pPr>
            <a:r>
              <a:rPr lang="ru-RU" sz="3200" b="1" dirty="0">
                <a:solidFill>
                  <a:srgbClr val="00B050"/>
                </a:solidFill>
                <a:latin typeface="Calibri" pitchFamily="34" charset="0"/>
              </a:rPr>
              <a:t>Дата: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endParaRPr lang="ru-RU" sz="2800" b="1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endParaRPr lang="uk-UA" sz="2800" b="1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ru-RU" sz="3200" b="1" dirty="0" err="1">
                <a:solidFill>
                  <a:srgbClr val="00B050"/>
                </a:solidFill>
                <a:latin typeface="Calibri" pitchFamily="34" charset="0"/>
              </a:rPr>
              <a:t>Індекс</a:t>
            </a:r>
            <a:r>
              <a:rPr lang="ru-RU" sz="3200" b="1" dirty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endParaRPr lang="ru-RU" sz="2800" b="1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endParaRPr lang="uk-UA" sz="2800" b="1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ru-RU" sz="3200" b="1" dirty="0" err="1">
                <a:solidFill>
                  <a:srgbClr val="00B050"/>
                </a:solidFill>
                <a:latin typeface="Calibri" pitchFamily="34" charset="0"/>
              </a:rPr>
              <a:t>Посилання</a:t>
            </a:r>
            <a:r>
              <a:rPr lang="ru-RU" sz="3200" b="1" dirty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endParaRPr lang="ru-RU" sz="2800" b="1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endParaRPr lang="uk-UA" sz="2800" b="1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ru-RU" sz="3200" b="1" dirty="0" err="1">
                <a:solidFill>
                  <a:srgbClr val="00B050"/>
                </a:solidFill>
                <a:latin typeface="Calibri" pitchFamily="34" charset="0"/>
              </a:rPr>
              <a:t>Місце</a:t>
            </a:r>
            <a:r>
              <a:rPr lang="ru-RU" sz="32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3200" b="1" dirty="0" err="1">
                <a:solidFill>
                  <a:srgbClr val="00B050"/>
                </a:solidFill>
                <a:latin typeface="Calibri" pitchFamily="34" charset="0"/>
              </a:rPr>
              <a:t>укладання</a:t>
            </a:r>
            <a:r>
              <a:rPr lang="ru-RU" sz="32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Calibri" pitchFamily="34" charset="0"/>
              </a:rPr>
              <a:t>чи</a:t>
            </a:r>
            <a:r>
              <a:rPr lang="ru-RU" sz="32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3200" b="1" dirty="0" err="1">
                <a:solidFill>
                  <a:srgbClr val="00B050"/>
                </a:solidFill>
                <a:latin typeface="Calibri" pitchFamily="34" charset="0"/>
              </a:rPr>
              <a:t>видання</a:t>
            </a:r>
            <a:r>
              <a:rPr lang="ru-RU" sz="3200" b="1" dirty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buFont typeface="Calibri" pitchFamily="34" charset="0"/>
              <a:buAutoNum type="arabicPeriod" startAt="11"/>
            </a:pPr>
            <a:endParaRPr lang="uk-UA" sz="28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endParaRPr lang="uk-UA" sz="2800" b="1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1"/>
            </a:pPr>
            <a:r>
              <a:rPr lang="ru-RU" sz="3200" b="1" dirty="0">
                <a:solidFill>
                  <a:srgbClr val="00B050"/>
                </a:solidFill>
                <a:latin typeface="Calibri" pitchFamily="34" charset="0"/>
              </a:rPr>
              <a:t>Гриф:</a:t>
            </a:r>
            <a:endParaRPr lang="ru-RU" sz="32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4796" y="428607"/>
            <a:ext cx="29258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09.12.2020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9781" y="1655755"/>
            <a:ext cx="1707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80700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7256" y="3186113"/>
            <a:ext cx="51074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№12-14/49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від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23.01.13.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91188" y="4797152"/>
            <a:ext cx="34528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м.кропивницький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0483" name="Picture 3" descr="C:\Documents and Settings\Пользователь\Мои документы\Downloads\Новая папка (3)\tajem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5214938"/>
            <a:ext cx="3048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Пользователь\Мои документы\Downloads\Новая папка (3)\Fo1M7cT2YF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714375"/>
            <a:ext cx="3643312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642938"/>
            <a:ext cx="5286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 startAt="16"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Адресат.</a:t>
            </a:r>
          </a:p>
          <a:p>
            <a:pPr marL="342900" indent="-342900">
              <a:buFont typeface="Calibri" pitchFamily="34" charset="0"/>
              <a:buAutoNum type="arabicPeriod" startAt="16"/>
            </a:pPr>
            <a:endParaRPr lang="uk-UA" sz="3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6"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Гриф </a:t>
            </a:r>
            <a:r>
              <a:rPr lang="ru-RU" sz="3400" b="1" dirty="0" err="1">
                <a:solidFill>
                  <a:srgbClr val="002060"/>
                </a:solidFill>
                <a:latin typeface="Calibri" pitchFamily="34" charset="0"/>
              </a:rPr>
              <a:t>затвердження</a:t>
            </a: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Font typeface="Calibri" pitchFamily="34" charset="0"/>
              <a:buAutoNum type="arabicPeriod" startAt="16"/>
            </a:pPr>
            <a:endParaRPr lang="uk-UA" sz="3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6"/>
            </a:pPr>
            <a:r>
              <a:rPr lang="ru-RU" sz="3400" b="1" dirty="0" err="1">
                <a:solidFill>
                  <a:srgbClr val="002060"/>
                </a:solidFill>
                <a:latin typeface="Calibri" pitchFamily="34" charset="0"/>
              </a:rPr>
              <a:t>Резолюція</a:t>
            </a: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Font typeface="Calibri" pitchFamily="34" charset="0"/>
              <a:buAutoNum type="arabicPeriod" startAt="16"/>
            </a:pPr>
            <a:endParaRPr lang="uk-UA" sz="3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6"/>
            </a:pP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Заголовок до тексту.</a:t>
            </a:r>
          </a:p>
          <a:p>
            <a:pPr marL="342900" indent="-342900">
              <a:buFont typeface="Calibri" pitchFamily="34" charset="0"/>
              <a:buAutoNum type="arabicPeriod" startAt="16"/>
            </a:pPr>
            <a:endParaRPr lang="ru-RU" sz="3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 startAt="16"/>
            </a:pPr>
            <a:r>
              <a:rPr lang="ru-RU" sz="3400" b="1" dirty="0" err="1">
                <a:solidFill>
                  <a:srgbClr val="002060"/>
                </a:solidFill>
                <a:latin typeface="Calibri" pitchFamily="34" charset="0"/>
              </a:rPr>
              <a:t>Відмітка</a:t>
            </a:r>
            <a:r>
              <a:rPr lang="ru-RU" sz="3400" b="1" dirty="0">
                <a:solidFill>
                  <a:srgbClr val="002060"/>
                </a:solidFill>
                <a:latin typeface="Calibri" pitchFamily="34" charset="0"/>
              </a:rPr>
              <a:t> про контроль.</a:t>
            </a:r>
            <a:endParaRPr lang="ru-RU" sz="3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447</TotalTime>
  <Words>301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Документ</vt:lpstr>
      <vt:lpstr>Класифікація документів</vt:lpstr>
      <vt:lpstr>Документ повинен відповідати таким основним вимогам:</vt:lpstr>
      <vt:lpstr>Реквізити документів</vt:lpstr>
      <vt:lpstr>Формуляр-зразок передбачає такі реквізити, місце їх розміщення та правила оформлення: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Вимоги до тексту документа і його оформлення</vt:lpstr>
      <vt:lpstr>Презентация PowerPoint</vt:lpstr>
      <vt:lpstr>Текст документа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51</cp:revision>
  <dcterms:modified xsi:type="dcterms:W3CDTF">2020-10-11T16:13:43Z</dcterms:modified>
</cp:coreProperties>
</file>