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BB528-67AC-50BC-DE4B-3618DE9AB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286000"/>
            <a:ext cx="6705600" cy="1828800"/>
          </a:xfrm>
        </p:spPr>
        <p:txBody>
          <a:bodyPr/>
          <a:lstStyle/>
          <a:p>
            <a:r>
              <a:rPr lang="uk-UA" sz="4000" dirty="0" smtClean="0"/>
              <a:t>Тема 4: Зовнішнє </a:t>
            </a:r>
            <a:r>
              <a:rPr lang="uk-UA" sz="4000" dirty="0"/>
              <a:t>середовище господарського </a:t>
            </a:r>
            <a:r>
              <a:rPr lang="uk-UA" sz="4000" dirty="0" smtClean="0"/>
              <a:t>підприємства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uk-UA" sz="4000" dirty="0" smtClean="0"/>
              <a:t>Викладач </a:t>
            </a:r>
            <a:r>
              <a:rPr lang="uk-UA" sz="4000" dirty="0" err="1" smtClean="0"/>
              <a:t>Костіна</a:t>
            </a:r>
            <a:r>
              <a:rPr lang="uk-UA" sz="4000" dirty="0" smtClean="0"/>
              <a:t> Т.Ю.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xmlns="" val="286373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F22611-92DF-ADFA-9AD2-CA4E045FBC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dirty="0"/>
              <a:t>Культурні та Міжнародні фактори: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74876AD-14EB-2957-D3A0-2885317B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 </a:t>
            </a:r>
            <a:r>
              <a:rPr lang="uk-UA" sz="3600" dirty="0"/>
              <a:t>життєві цінності і традиції</a:t>
            </a:r>
          </a:p>
          <a:p>
            <a:r>
              <a:rPr lang="uk-UA" sz="3600" dirty="0"/>
              <a:t> релігійні норми, стандарти </a:t>
            </a:r>
            <a:r>
              <a:rPr lang="uk-UA" sz="3600" dirty="0" err="1"/>
              <a:t>повед</a:t>
            </a:r>
            <a:r>
              <a:rPr lang="af-ZA" sz="3600" dirty="0"/>
              <a:t>i</a:t>
            </a:r>
            <a:r>
              <a:rPr lang="uk-UA" sz="3600" dirty="0" err="1"/>
              <a:t>нки</a:t>
            </a:r>
            <a:r>
              <a:rPr lang="uk-UA" sz="3600" dirty="0"/>
              <a:t>.</a:t>
            </a:r>
          </a:p>
          <a:p>
            <a:r>
              <a:rPr lang="uk-UA" sz="3600" dirty="0"/>
              <a:t>б</a:t>
            </a:r>
            <a:r>
              <a:rPr lang="af-ZA" sz="3600" dirty="0"/>
              <a:t>i</a:t>
            </a:r>
            <a:r>
              <a:rPr lang="uk-UA" sz="3600" dirty="0" err="1"/>
              <a:t>льш</a:t>
            </a:r>
            <a:r>
              <a:rPr lang="uk-UA" sz="3600" dirty="0"/>
              <a:t> низькі витрати ведення бізнесу за кордоном</a:t>
            </a:r>
          </a:p>
          <a:p>
            <a:r>
              <a:rPr lang="uk-UA" sz="3600" dirty="0"/>
              <a:t>Прагнення піти від торгових обмежень усередині країни </a:t>
            </a:r>
          </a:p>
          <a:p>
            <a:r>
              <a:rPr lang="af-ZA" sz="3600" dirty="0"/>
              <a:t>i</a:t>
            </a:r>
            <a:r>
              <a:rPr lang="uk-UA" sz="3600" dirty="0" err="1"/>
              <a:t>нвестиц</a:t>
            </a:r>
            <a:r>
              <a:rPr lang="af-ZA" sz="3600" dirty="0"/>
              <a:t>i</a:t>
            </a:r>
            <a:r>
              <a:rPr lang="uk-UA" sz="3600" dirty="0" err="1"/>
              <a:t>йн</a:t>
            </a:r>
            <a:r>
              <a:rPr lang="af-ZA" sz="3600" dirty="0"/>
              <a:t>i </a:t>
            </a:r>
            <a:r>
              <a:rPr lang="uk-UA" sz="3600" dirty="0"/>
              <a:t>та виробничі </a:t>
            </a:r>
            <a:r>
              <a:rPr lang="uk-UA" sz="3600" dirty="0" err="1"/>
              <a:t>можливост</a:t>
            </a:r>
            <a:r>
              <a:rPr lang="af-ZA" sz="3600" dirty="0"/>
              <a:t>i i</a:t>
            </a:r>
            <a:r>
              <a:rPr lang="uk-UA" sz="3600" dirty="0" err="1"/>
              <a:t>нших</a:t>
            </a:r>
            <a:r>
              <a:rPr lang="uk-UA" sz="3600" dirty="0"/>
              <a:t> країн.</a:t>
            </a:r>
          </a:p>
        </p:txBody>
      </p:sp>
    </p:spTree>
    <p:extLst>
      <p:ext uri="{BB962C8B-B14F-4D97-AF65-F5344CB8AC3E}">
        <p14:creationId xmlns:p14="http://schemas.microsoft.com/office/powerpoint/2010/main" xmlns="" val="347101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337D6-7C8E-0F05-B827-7532DE5E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831BF962-CF9A-E714-40FC-8DE3A0BF0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056" y="2557993"/>
            <a:ext cx="6211888" cy="3317875"/>
          </a:xfrm>
        </p:spPr>
      </p:pic>
    </p:spTree>
    <p:extLst>
      <p:ext uri="{BB962C8B-B14F-4D97-AF65-F5344CB8AC3E}">
        <p14:creationId xmlns:p14="http://schemas.microsoft.com/office/powerpoint/2010/main" xmlns="" val="368888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A0CC0A0B-383E-2C13-FCF9-DFD9C959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6" y="719561"/>
            <a:ext cx="3420666" cy="5418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BF4AEC-8DB7-0CD4-1E0A-BE6457B335AD}"/>
              </a:ext>
            </a:extLst>
          </p:cNvPr>
          <p:cNvSpPr txBox="1"/>
          <p:nvPr/>
        </p:nvSpPr>
        <p:spPr>
          <a:xfrm>
            <a:off x="3972224" y="2484776"/>
            <a:ext cx="74077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i="1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Зовнішнє середовище — це </a:t>
            </a:r>
            <a:r>
              <a:rPr lang="uk-UA" sz="2400" b="1" i="1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сукупність господарських суб'єктів, економічних, суспільних і природних умов, національних та міждержавних умов і чинників, що діють у глобальному оточенні</a:t>
            </a:r>
            <a:r>
              <a:rPr lang="uk-UA" sz="2400" b="0" i="1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. </a:t>
            </a:r>
            <a:endParaRPr lang="uk-UA" sz="2400" i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BDA612-0F8B-0E70-7390-B645916B7777}"/>
              </a:ext>
            </a:extLst>
          </p:cNvPr>
          <p:cNvSpPr txBox="1"/>
          <p:nvPr/>
        </p:nvSpPr>
        <p:spPr>
          <a:xfrm>
            <a:off x="3844231" y="4592538"/>
            <a:ext cx="6192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Roboto" panose="02000000000000000000" pitchFamily="2" charset="0"/>
              </a:rPr>
              <a:t>Зовнішнє середовище будь-якого підприємства можна визначити як сукупність двох сфер: макросередовища та мікросередовища.</a:t>
            </a:r>
            <a:endParaRPr lang="uk-UA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E4ECB3-2ACA-F2F8-C844-9F4BEB5C762E}"/>
              </a:ext>
            </a:extLst>
          </p:cNvPr>
          <p:cNvSpPr txBox="1"/>
          <p:nvPr/>
        </p:nvSpPr>
        <p:spPr>
          <a:xfrm>
            <a:off x="4747914" y="1249799"/>
            <a:ext cx="611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Roboto" panose="02000000000000000000" pitchFamily="2" charset="0"/>
              </a:rPr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294884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64C62E7-B55C-37E6-5E48-16BC26C32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36" y="1255447"/>
            <a:ext cx="4959615" cy="4959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0FBC80-982B-38DE-38F5-088D5C3B9A9F}"/>
              </a:ext>
            </a:extLst>
          </p:cNvPr>
          <p:cNvSpPr txBox="1"/>
          <p:nvPr/>
        </p:nvSpPr>
        <p:spPr>
          <a:xfrm>
            <a:off x="1171112" y="2819726"/>
            <a:ext cx="63476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0" dirty="0">
                <a:effectLst/>
                <a:latin typeface="Roboto" panose="02000000000000000000" pitchFamily="2" charset="0"/>
              </a:rPr>
              <a:t>Підприємство є організацією, що бере участь у виробництві продукції, торгівлі товарами чи послугах споживачам. Компанії є найбільш розповсюдженими в капіталістичній економіці, де більшість з них приватні та започатковані задля одержання прибутку, отже збільшення багатства їх власникам</a:t>
            </a:r>
            <a:endParaRPr lang="uk-UA" sz="2400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B163214-AB1B-8A08-B806-8F6C38DE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7" y="733719"/>
            <a:ext cx="9601196" cy="1303867"/>
          </a:xfrm>
        </p:spPr>
        <p:txBody>
          <a:bodyPr/>
          <a:lstStyle/>
          <a:p>
            <a:r>
              <a:rPr lang="uk-UA" dirty="0"/>
              <a:t>А також, що називають підприємством</a:t>
            </a:r>
          </a:p>
        </p:txBody>
      </p:sp>
    </p:spTree>
    <p:extLst>
      <p:ext uri="{BB962C8B-B14F-4D97-AF65-F5344CB8AC3E}">
        <p14:creationId xmlns:p14="http://schemas.microsoft.com/office/powerpoint/2010/main" xmlns="" val="66471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9393FDC-7E66-67F3-2591-9B011CBB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94" y="750160"/>
            <a:ext cx="9601196" cy="1303867"/>
          </a:xfrm>
        </p:spPr>
        <p:txBody>
          <a:bodyPr/>
          <a:lstStyle/>
          <a:p>
            <a:r>
              <a:rPr lang="uk-UA" dirty="0"/>
              <a:t>Знаючи всі ці терміни, ми можемо...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5BD334-06D8-517C-59B9-29D1ED5083CA}"/>
              </a:ext>
            </a:extLst>
          </p:cNvPr>
          <p:cNvSpPr txBox="1"/>
          <p:nvPr/>
        </p:nvSpPr>
        <p:spPr>
          <a:xfrm>
            <a:off x="1295402" y="2714624"/>
            <a:ext cx="9601195" cy="2268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...стверджувати, що ринкові умови господарювання обумовлюють необхідність поглибленого вивчення і всебічного удосконалення економічної діяльності усіх галузей національної економіки. Особлива увага в цьому контексті повинна бути спрямована на основну її ланку – підприємство.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210573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418AAE9D-D4D9-8752-FD8B-3B09324B4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0" y="951037"/>
            <a:ext cx="4726506" cy="49559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816722-3C00-69DC-18F7-6AB9C7086520}"/>
              </a:ext>
            </a:extLst>
          </p:cNvPr>
          <p:cNvSpPr txBox="1"/>
          <p:nvPr/>
        </p:nvSpPr>
        <p:spPr>
          <a:xfrm>
            <a:off x="6369846" y="951037"/>
            <a:ext cx="442912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dirty="0"/>
              <a:t>Основні характеристики  ЗСП: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3C7928-63ED-2798-C5B4-A2EABD296146}"/>
              </a:ext>
            </a:extLst>
          </p:cNvPr>
          <p:cNvSpPr txBox="1"/>
          <p:nvPr/>
        </p:nvSpPr>
        <p:spPr>
          <a:xfrm>
            <a:off x="6518671" y="3244334"/>
            <a:ext cx="428029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/>
              <a:t>Складність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/>
              <a:t>Невизначеність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/>
              <a:t>Мінливість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7263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30C8E7-01D7-70B0-D878-5710489D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 самого початку і аж до кінця, підприємства завжди вразливі до </a:t>
            </a:r>
            <a:r>
              <a:rPr lang="uk-UA"/>
              <a:t>багатьох факторів</a:t>
            </a:r>
            <a:r>
              <a:rPr lang="uk-UA" dirty="0"/>
              <a:t>: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944F915-42A7-9509-7BF7-0D1D0792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51" y="2285999"/>
            <a:ext cx="9233297" cy="42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08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190557-758A-14C7-1E49-F86DEE08D8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/>
              <a:t>До економічних факторів відносять: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855B360-BA89-331F-C71D-4385D045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4"/>
            <a:ext cx="9601196" cy="3318936"/>
          </a:xfrm>
        </p:spPr>
        <p:txBody>
          <a:bodyPr>
            <a:normAutofit/>
          </a:bodyPr>
          <a:lstStyle/>
          <a:p>
            <a:r>
              <a:rPr lang="uk-UA" dirty="0"/>
              <a:t>зростання і спад промислового виробництва</a:t>
            </a:r>
          </a:p>
          <a:p>
            <a:r>
              <a:rPr lang="uk-UA" dirty="0"/>
              <a:t>р</a:t>
            </a:r>
            <a:r>
              <a:rPr lang="af-ZA" dirty="0"/>
              <a:t>i</a:t>
            </a:r>
            <a:r>
              <a:rPr lang="uk-UA" dirty="0" err="1"/>
              <a:t>вень</a:t>
            </a:r>
            <a:r>
              <a:rPr lang="uk-UA" dirty="0"/>
              <a:t> і темпи </a:t>
            </a:r>
            <a:r>
              <a:rPr lang="af-ZA" dirty="0"/>
              <a:t>i</a:t>
            </a:r>
            <a:r>
              <a:rPr lang="uk-UA" dirty="0" err="1"/>
              <a:t>нфляц</a:t>
            </a:r>
            <a:r>
              <a:rPr lang="af-ZA" dirty="0"/>
              <a:t>i</a:t>
            </a:r>
            <a:r>
              <a:rPr lang="uk-UA" dirty="0"/>
              <a:t>ї</a:t>
            </a:r>
          </a:p>
          <a:p>
            <a:r>
              <a:rPr lang="uk-UA" dirty="0"/>
              <a:t>коливання курсу гривні щодо валют </a:t>
            </a:r>
            <a:r>
              <a:rPr lang="af-ZA" dirty="0"/>
              <a:t>i</a:t>
            </a:r>
            <a:r>
              <a:rPr lang="uk-UA" dirty="0"/>
              <a:t>н. Держав</a:t>
            </a:r>
          </a:p>
          <a:p>
            <a:r>
              <a:rPr lang="uk-UA" dirty="0"/>
              <a:t>система оподаткування та кредитування</a:t>
            </a:r>
          </a:p>
          <a:p>
            <a:r>
              <a:rPr lang="uk-UA" dirty="0"/>
              <a:t>Попит пропозиція на ринку, платоспроможність контрагентів</a:t>
            </a:r>
          </a:p>
          <a:p>
            <a:r>
              <a:rPr lang="uk-UA" dirty="0"/>
              <a:t>безробіття та ін.</a:t>
            </a:r>
          </a:p>
        </p:txBody>
      </p:sp>
    </p:spTree>
    <p:extLst>
      <p:ext uri="{BB962C8B-B14F-4D97-AF65-F5344CB8AC3E}">
        <p14:creationId xmlns:p14="http://schemas.microsoft.com/office/powerpoint/2010/main" xmlns="" val="428781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F14220-81D7-B943-C75B-9CC9D8DDD3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/>
              <a:t>Політичні та наукові фактори: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0EF0E5A-173C-6299-EA47-47A08867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r>
              <a:rPr lang="uk-UA" sz="3200" dirty="0"/>
              <a:t> законодавче регулювання п</a:t>
            </a:r>
            <a:r>
              <a:rPr lang="af-ZA" sz="3200" dirty="0"/>
              <a:t>i</a:t>
            </a:r>
            <a:r>
              <a:rPr lang="uk-UA" sz="3200" dirty="0" err="1"/>
              <a:t>дприємницької</a:t>
            </a:r>
            <a:r>
              <a:rPr lang="uk-UA" sz="3200" dirty="0"/>
              <a:t> д</a:t>
            </a:r>
            <a:r>
              <a:rPr lang="af-ZA" sz="3200" dirty="0"/>
              <a:t>i</a:t>
            </a:r>
            <a:r>
              <a:rPr lang="uk-UA" sz="3200" dirty="0" err="1"/>
              <a:t>яльност</a:t>
            </a:r>
            <a:r>
              <a:rPr lang="af-ZA" sz="3200" dirty="0"/>
              <a:t>i</a:t>
            </a:r>
            <a:endParaRPr lang="uk-UA" sz="3200" dirty="0"/>
          </a:p>
          <a:p>
            <a:r>
              <a:rPr lang="af-ZA" sz="3200" dirty="0"/>
              <a:t> </a:t>
            </a:r>
            <a:r>
              <a:rPr lang="uk-UA" sz="3200" dirty="0"/>
              <a:t>р</a:t>
            </a:r>
            <a:r>
              <a:rPr lang="af-ZA" sz="3200" dirty="0"/>
              <a:t>i</a:t>
            </a:r>
            <a:r>
              <a:rPr lang="uk-UA" sz="3200" dirty="0" err="1"/>
              <a:t>вень</a:t>
            </a:r>
            <a:r>
              <a:rPr lang="uk-UA" sz="3200" dirty="0"/>
              <a:t> політичної стабільності в суспільстві</a:t>
            </a:r>
          </a:p>
          <a:p>
            <a:r>
              <a:rPr lang="uk-UA" sz="3200" dirty="0" err="1"/>
              <a:t>фундаментальн</a:t>
            </a:r>
            <a:r>
              <a:rPr lang="af-ZA" sz="3200" dirty="0"/>
              <a:t>i, </a:t>
            </a:r>
            <a:r>
              <a:rPr lang="uk-UA" sz="3200" dirty="0"/>
              <a:t>теоретичні </a:t>
            </a:r>
            <a:r>
              <a:rPr lang="uk-UA" sz="3200" dirty="0" err="1"/>
              <a:t>досл</a:t>
            </a:r>
            <a:r>
              <a:rPr lang="af-ZA" sz="3200" dirty="0"/>
              <a:t>i</a:t>
            </a:r>
            <a:r>
              <a:rPr lang="uk-UA" sz="3200" dirty="0" err="1"/>
              <a:t>дження</a:t>
            </a:r>
            <a:r>
              <a:rPr lang="uk-UA" sz="3200" dirty="0"/>
              <a:t>, </a:t>
            </a:r>
            <a:r>
              <a:rPr lang="uk-UA" sz="3200" dirty="0" err="1"/>
              <a:t>прикладн</a:t>
            </a:r>
            <a:r>
              <a:rPr lang="af-ZA" sz="3200" dirty="0"/>
              <a:t>i </a:t>
            </a:r>
            <a:r>
              <a:rPr lang="uk-UA" sz="3200" dirty="0" err="1"/>
              <a:t>досл</a:t>
            </a:r>
            <a:r>
              <a:rPr lang="af-ZA" sz="3200" dirty="0"/>
              <a:t>i</a:t>
            </a:r>
            <a:r>
              <a:rPr lang="uk-UA" sz="3200" dirty="0" err="1"/>
              <a:t>дження</a:t>
            </a:r>
            <a:r>
              <a:rPr lang="uk-UA" sz="3200" dirty="0"/>
              <a:t>, </a:t>
            </a:r>
            <a:r>
              <a:rPr lang="uk-UA" sz="3200" dirty="0" err="1"/>
              <a:t>конструкторсько</a:t>
            </a:r>
            <a:r>
              <a:rPr lang="uk-UA" sz="3200" dirty="0"/>
              <a:t> </a:t>
            </a:r>
            <a:r>
              <a:rPr lang="uk-UA" sz="3200" dirty="0" err="1"/>
              <a:t>технологiчні</a:t>
            </a:r>
            <a:r>
              <a:rPr lang="af-ZA" sz="3200" dirty="0"/>
              <a:t> </a:t>
            </a:r>
            <a:r>
              <a:rPr lang="uk-UA" sz="3200" dirty="0"/>
              <a:t>розробки</a:t>
            </a:r>
          </a:p>
        </p:txBody>
      </p:sp>
    </p:spTree>
    <p:extLst>
      <p:ext uri="{BB962C8B-B14F-4D97-AF65-F5344CB8AC3E}">
        <p14:creationId xmlns:p14="http://schemas.microsoft.com/office/powerpoint/2010/main" xmlns="" val="158951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6A372-DEA0-79D3-5869-086D695694D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/>
              <a:t>Екологічні та природні фактори: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8C5DCC8-F6BA-3502-9CC8-FD761E6D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079" y="2714623"/>
            <a:ext cx="9128519" cy="2821915"/>
          </a:xfrm>
        </p:spPr>
        <p:txBody>
          <a:bodyPr>
            <a:normAutofit/>
          </a:bodyPr>
          <a:lstStyle/>
          <a:p>
            <a:r>
              <a:rPr lang="uk-UA" sz="2800" dirty="0"/>
              <a:t>Зростання забруднення навколишнього середовища</a:t>
            </a:r>
          </a:p>
          <a:p>
            <a:r>
              <a:rPr lang="uk-UA" sz="2800" dirty="0"/>
              <a:t>посилення державного контролю за якістю та безпекою </a:t>
            </a:r>
            <a:r>
              <a:rPr lang="uk-UA" sz="2800" dirty="0" err="1"/>
              <a:t>товара</a:t>
            </a:r>
            <a:r>
              <a:rPr lang="uk-UA" sz="2800" dirty="0"/>
              <a:t>.</a:t>
            </a:r>
          </a:p>
          <a:p>
            <a:r>
              <a:rPr lang="uk-UA" sz="2800" dirty="0"/>
              <a:t>дефіцит деяких видів сировини </a:t>
            </a:r>
          </a:p>
          <a:p>
            <a:r>
              <a:rPr lang="uk-UA" sz="2800" dirty="0"/>
              <a:t>подорожчання енергії</a:t>
            </a:r>
          </a:p>
        </p:txBody>
      </p:sp>
    </p:spTree>
    <p:extLst>
      <p:ext uri="{BB962C8B-B14F-4D97-AF65-F5344CB8AC3E}">
        <p14:creationId xmlns:p14="http://schemas.microsoft.com/office/powerpoint/2010/main" xmlns="" val="4278132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298</Words>
  <Application>Microsoft Office PowerPoint</Application>
  <PresentationFormat>Произвольный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Природа</vt:lpstr>
      <vt:lpstr>Тема 4: Зовнішнє середовище господарського підприємства Викладач Костіна Т.Ю.</vt:lpstr>
      <vt:lpstr>Слайд 2</vt:lpstr>
      <vt:lpstr>А також, що називають підприємством</vt:lpstr>
      <vt:lpstr>Знаючи всі ці терміни, ми можемо... </vt:lpstr>
      <vt:lpstr>Слайд 5</vt:lpstr>
      <vt:lpstr>З самого початку і аж до кінця, підприємства завжди вразливі до багатьох факторів:</vt:lpstr>
      <vt:lpstr>До економічних факторів відносять:</vt:lpstr>
      <vt:lpstr>Політичні та наукові фактори:</vt:lpstr>
      <vt:lpstr>Екологічні та природні фактори:</vt:lpstr>
      <vt:lpstr>Культурні та Міжнародні фактори: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Зовнішнє середовище господарського підприємства</dc:title>
  <dc:creator>misasoloma@gmail.com</dc:creator>
  <cp:lastModifiedBy>Admin</cp:lastModifiedBy>
  <cp:revision>21</cp:revision>
  <dcterms:created xsi:type="dcterms:W3CDTF">2022-10-30T15:15:18Z</dcterms:created>
  <dcterms:modified xsi:type="dcterms:W3CDTF">2023-08-17T06:56:51Z</dcterms:modified>
</cp:coreProperties>
</file>