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4" r:id="rId9"/>
    <p:sldId id="262" r:id="rId10"/>
    <p:sldId id="266" r:id="rId11"/>
    <p:sldId id="265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57" d="100"/>
          <a:sy n="57" d="100"/>
        </p:scale>
        <p:origin x="37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1/30/2021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1/30/2021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1/30/2021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‹№›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ІННОВАЦІЯ ЯК ОБ’ЄКТ УПРАВЛІННЯ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2595282" y="3531204"/>
            <a:ext cx="8459570" cy="1914855"/>
          </a:xfrm>
        </p:spPr>
        <p:txBody>
          <a:bodyPr>
            <a:normAutofit fontScale="92500"/>
          </a:bodyPr>
          <a:lstStyle/>
          <a:p>
            <a:r>
              <a:rPr lang="uk-UA" dirty="0" smtClean="0"/>
              <a:t>                                                                             ПРОФЕСОР КАФЕДРИ ТУРИЗМУ, 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                                                           ДОКУМЕНТНИХ ТА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                                                           МІЖКУЛЬТУРНИХ КОМУНІКАЦІЙ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                                                           </a:t>
            </a:r>
            <a:r>
              <a:rPr lang="uk-UA" dirty="0" err="1" smtClean="0"/>
              <a:t>а.В</a:t>
            </a:r>
            <a:r>
              <a:rPr lang="uk-UA" dirty="0" smtClean="0"/>
              <a:t>. КОРОТЄЄВА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90644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ФАКТОРИ, ЩО ВПЛИВАЮТЬ НА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 ВПРОВАДЖЕННЯ ІННОВАЦІЙ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534695" y="1860483"/>
            <a:ext cx="4608576" cy="573435"/>
          </a:xfrm>
        </p:spPr>
        <p:txBody>
          <a:bodyPr/>
          <a:lstStyle/>
          <a:p>
            <a:r>
              <a:rPr lang="uk-UA" dirty="0" smtClean="0"/>
              <a:t>          ЗОВНІШНІ ФАКТОРИ</a:t>
            </a:r>
            <a:endParaRPr lang="ru-RU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dirty="0" smtClean="0"/>
              <a:t>НАЦІОНАЛЬНІ</a:t>
            </a:r>
          </a:p>
          <a:p>
            <a:r>
              <a:rPr lang="uk-UA" dirty="0" smtClean="0"/>
              <a:t>РИНКОВІ</a:t>
            </a:r>
          </a:p>
          <a:p>
            <a:r>
              <a:rPr lang="uk-UA" dirty="0" smtClean="0"/>
              <a:t>МІЖНАРОДНІ</a:t>
            </a:r>
          </a:p>
          <a:p>
            <a:r>
              <a:rPr lang="uk-UA" dirty="0" smtClean="0"/>
              <a:t>ФОРС-МАЖОРНІ, В Т.Ч.  – СВІТОВА ПАНДЕМІЯ </a:t>
            </a:r>
            <a:r>
              <a:rPr lang="en-US" dirty="0" smtClean="0"/>
              <a:t>COVID</a:t>
            </a:r>
            <a:endParaRPr lang="ru-RU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5" cy="410915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          ВНУТРІШНІ ФАКТОРИ</a:t>
            </a:r>
            <a:endParaRPr lang="ru-RU" dirty="0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uk-UA" dirty="0" smtClean="0"/>
              <a:t>КОНКУРЕНТНА ПОЗИЦІЯ НА РИНКУ</a:t>
            </a:r>
          </a:p>
          <a:p>
            <a:r>
              <a:rPr lang="uk-UA" dirty="0" smtClean="0"/>
              <a:t>КОНЦЕПЦІЯ ДІЯЛЬНОСТІ</a:t>
            </a:r>
          </a:p>
          <a:p>
            <a:r>
              <a:rPr lang="uk-UA" dirty="0" smtClean="0"/>
              <a:t>МАРКЕТИНГОВА СТРАТЕГІЯ</a:t>
            </a:r>
          </a:p>
          <a:p>
            <a:r>
              <a:rPr lang="uk-UA" dirty="0" smtClean="0"/>
              <a:t>ФІНАНСОВИЙ МЕНЕДЖМЕНТ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4269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 ОСОБЛИВОСТІ ГРБ В УКРАЇНІ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ОСВОЄННЯ ЗАХІДНИМИ ГОТЕЛЬНИМИ МЕРЕЖАМИ УКРАЇНСЬКОГО РИНКУ З ОРІЄНТАЦІЄЮ НА ПОСЛУГИ «СТАТУСНИМ ГОСТЯМ»</a:t>
            </a:r>
          </a:p>
          <a:p>
            <a:r>
              <a:rPr lang="uk-UA" dirty="0" smtClean="0"/>
              <a:t>ВІДСУТНІСТЬ «ЗІРКОВОСТІ» ГОТЕЛІВ</a:t>
            </a:r>
          </a:p>
          <a:p>
            <a:r>
              <a:rPr lang="uk-UA" dirty="0" smtClean="0"/>
              <a:t>ПОВІЛЬНІ ТЕМПИ РОЗВИТКУ ГОТЕЛЬНОГО БІЗНЕСУ</a:t>
            </a:r>
          </a:p>
          <a:p>
            <a:r>
              <a:rPr lang="uk-UA" dirty="0" smtClean="0"/>
              <a:t>ІНФРАСТРУКТУРА ГОТЕЛІВ ЩЕ НЕ В ПОВНІЙ МІРІ ВІДПОВІДАЄ ВИМОГАМ МІЖНАРОДНИХ СТАНДАРТІВ</a:t>
            </a:r>
          </a:p>
          <a:p>
            <a:r>
              <a:rPr lang="uk-UA" dirty="0" smtClean="0"/>
              <a:t>НЕДОПУСТИМО НИЗЬКІ ТЕМПИ ЗРОСТАННЯ ЯКОСТІ ОБСЛУГОВУВАННЯ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9768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СЕРЕДНЬОРІЧНІ ПОКАЗНИКИ РОЗВИТКУ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ГРБ В УКРАЇНІ  (ДОКРИЗОВИЙ ПЕРІОД)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 СФЕРІ ГРБ ЩОРІЧНО БУЛО ЗАДІЯНО БЛИЗЬКО  1.70%  ВІД ЗАГАЛЬНОЇ КІЛЬКОСТІ ПІДПРИЄМСТВ</a:t>
            </a:r>
          </a:p>
          <a:p>
            <a:r>
              <a:rPr lang="uk-UA" dirty="0" smtClean="0"/>
              <a:t>ПОНАД  78%  ІНВЕСТИЦІЙ СПРЯМОВУВАЛОСЯ У РОЗВИТОК ОСНОВНОГО КАПІТАЛУ ГОТЕЛІВ І ТІЛЬКИ  14%  - НА РОЗВИТОК РЕСТОРАНІВ</a:t>
            </a:r>
          </a:p>
          <a:p>
            <a:r>
              <a:rPr lang="uk-UA" dirty="0" smtClean="0"/>
              <a:t>ЗОСЕРЕДЖЕНІ В КИЄВІ ТА  КИЇВСЬКІЙ, ОДЕСЬКІЙ. ЛЬВІВСЬКІЙ ОБЛАСТІ</a:t>
            </a:r>
            <a:r>
              <a:rPr lang="ru-RU" dirty="0" smtClean="0"/>
              <a:t>ЯХ ПІДПРИЄМСТВА ГРБ НА РОЗВИТОК БІЗНЕСУ ВИТРАЧАЛИ 17.3%  ВІД ЗАГАЛЬНОГО БАЛАНСОВОГО ПРИБУТКУ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2726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СУЧАСНІ НАПРЯМКИ ВТІЛЕННЯ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     ІННОВАЦІЙ В ГРБ УКРАЇНИ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534696" y="2015732"/>
            <a:ext cx="9520158" cy="4250597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ВПРВАДЖЕННЯ ЕЛЕКТРОННИХ СИСТЕМ УПРАВЛІННЯ</a:t>
            </a:r>
          </a:p>
          <a:p>
            <a:r>
              <a:rPr lang="uk-UA" dirty="0" smtClean="0"/>
              <a:t>ЗАПРОВАДЖЕННЯ ІНФОРМАЦІЙНИХ ІНТЕРАКТИВНМХ ЕКРАНІВ</a:t>
            </a:r>
          </a:p>
          <a:p>
            <a:r>
              <a:rPr lang="uk-UA" dirty="0" smtClean="0"/>
              <a:t>НАДІЙНІ СИСТЕМИ БЕЗПЕКИ ДЛЯ ТУРИСТІВ ТА БІЗНЕСУ – СУЧАСНІ ОХОРОННІ ТА ПРОТИПОЖЕЖНІ СИСТЕМИ</a:t>
            </a:r>
          </a:p>
          <a:p>
            <a:r>
              <a:rPr lang="uk-UA" dirty="0" smtClean="0"/>
              <a:t>ВТІЛЕННЯ ЕКОЛОГІЧНИХ ТЕХНОЛОГІЙ В ІНДУСТРІЇ ГОСТИННОСТІ – СОНЯЧНІ БАТАРЕЇ,ВІТРЯНІ ГЕНЕРАТОРИ ЕЛЕКТРОЄНЕРГІЇ, ВИКОРИСТАННЯ ВТОРСИРОВИНИ І ПЕРЕРОБНИХ МАТЕРІАЛІВ</a:t>
            </a:r>
          </a:p>
          <a:p>
            <a:r>
              <a:rPr lang="uk-UA" dirty="0" smtClean="0"/>
              <a:t>ВИКОРИСТАННЯ ПЕРЕВАГ ЕЛЕКТРОННОГО МЕНЮ;  ВЕБ-СЕРВІСІВ, ДЕ КОРИСТУВАЧ ОТРИМУЄ ВСЮ НЕОХІДНУ ІНФОРМАЦІЮ ПРО ГОТЕЛЬ. МЕРЕЖІ, РЕСТОРАНИ. НАПРИКЛАД, СИСТЕМИ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uk-UA" dirty="0" smtClean="0"/>
              <a:t> </a:t>
            </a:r>
            <a:r>
              <a:rPr lang="en-US" dirty="0" smtClean="0"/>
              <a:t>OPERAFIDELIO</a:t>
            </a:r>
            <a:r>
              <a:rPr lang="uk-UA" dirty="0" smtClean="0"/>
              <a:t>,</a:t>
            </a:r>
            <a:r>
              <a:rPr lang="en-US" dirty="0" smtClean="0"/>
              <a:t> EPITOME PMS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9592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ДЯКУЮ ЗА УВАГУ!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534813" y="4235823"/>
            <a:ext cx="8549872" cy="1089211"/>
          </a:xfrm>
        </p:spPr>
        <p:txBody>
          <a:bodyPr/>
          <a:lstStyle/>
          <a:p>
            <a:r>
              <a:rPr lang="uk-UA" dirty="0" smtClean="0"/>
              <a:t>                                                                       </a:t>
            </a:r>
            <a:r>
              <a:rPr lang="en-US" dirty="0" smtClean="0"/>
              <a:t>ANTONINAKRTV@GMAIL.COM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7533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ПРОБЛЕМИ ДО ОБГОВОРЕННЯ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1. ЕКОНОМІЧНА ГЛОБАЛІЗАЦІЯ ГОТЕЛЬНОГО БІЗНЕСУ, ІНТЕЛЕКТУАЛЬНИЙ АСПЕКТ</a:t>
            </a:r>
          </a:p>
          <a:p>
            <a:r>
              <a:rPr lang="uk-UA" dirty="0" smtClean="0"/>
              <a:t>ПЕРЕДУМОВИ РОЗВИТКУ ІННОВАЦІЙЙНОЇ ДІЯЛЬНОСТІ НА ПІДПРИЄМСТВАХ ГРБ</a:t>
            </a:r>
          </a:p>
          <a:p>
            <a:r>
              <a:rPr lang="uk-UA" dirty="0" smtClean="0"/>
              <a:t>ОСОБЛИВОСТІ РОЗВИТКУ ГБР В УКРАЇНІ ТА ІННОВАЦІЙНІ ІДЕЇ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51910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ГЛОБАЛІЗАЦІЯ ГОТЕЛЬНОГО БІЗНЕСУ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                                                   ПРОЯВЛЯЄТЬСЯ В:</a:t>
            </a:r>
          </a:p>
          <a:p>
            <a:r>
              <a:rPr lang="uk-UA" dirty="0" smtClean="0"/>
              <a:t> ПОСИЛЕННІ ІНТЕГРАЦІЙНИХ ПРОЦЕСІВ,</a:t>
            </a:r>
          </a:p>
          <a:p>
            <a:r>
              <a:rPr lang="uk-UA" dirty="0" smtClean="0"/>
              <a:t> КОНЦЕНТРАЦІЇ ТА ЦЕНТРАЛІЗАЦІЇ КАПІТАЛУ В СФЕРІ ГОСТИННОСТІ</a:t>
            </a:r>
          </a:p>
          <a:p>
            <a:r>
              <a:rPr lang="uk-UA" dirty="0" smtClean="0"/>
              <a:t>НЕОБХІДНОСТІ ПОСТІЙНОГО РОЗШИРЕННЯ ТА ОНОВЛЕННЯ ГОТЕЛЬНИХ ПОСЛУГ, ЗОКРЕМА, В УМОВАХ СВІТОВОЇ ПАНДЕМІЇ</a:t>
            </a:r>
          </a:p>
          <a:p>
            <a:r>
              <a:rPr lang="uk-UA" dirty="0" smtClean="0"/>
              <a:t>ФОРМУВАННІ НОВИХ ФОРМ ОРГАНІЗАЦІЇ МІЖНАРОДНОГО ГОТЕЛЬНОГО БІЗНЕСУ – МІЖНАРОДНИХ ГОТЕЛЬНИХ МЕРЕЖ (МГМ) ТА МІЖНАРОДНИХ ГОТЕЛЬНИХ КОМПАНІЙ (МГК), МІЖНАРОДНИХ ГОТЕЛЬНИХ КОНСОРЦІУМІВ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2809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ІНВЕСТИЦІЙНІ СТРАТЕГІЇ В ГРБ В УМОВАХ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              ГЛОБАЛІЗАЦІЇ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ІНВЕСТИЦІЙНА СТРАТЕГІЯ - ПРОДАЖУ ГОТЕЛЮ МЕРЕЖІ З ПОДАЛЬШОЮ ОРЕНДОЮ ТА УПРАВЛІННЯМ В РАМКАХ МЕРЕЖІ</a:t>
            </a:r>
          </a:p>
          <a:p>
            <a:r>
              <a:rPr lang="uk-UA" dirty="0" smtClean="0"/>
              <a:t>ІНВЕСТИЦІЙНА СТРАТЕГІЯ - ДОВГОСТРОКОВОГО КОНТРАКТУ З НАЙМАНИМ ОПЕРАТОРОМ ТА ОТРИМАННЯМ ЧАСТКИ ДОХОДУ</a:t>
            </a:r>
          </a:p>
          <a:p>
            <a:r>
              <a:rPr lang="uk-UA" dirty="0" smtClean="0"/>
              <a:t>ІНВЕСТИЦІЙНА СТРАТЕГІЯ -   ПРИДБАННЯ ФРАНШИЗИ У МГМ</a:t>
            </a:r>
          </a:p>
          <a:p>
            <a:r>
              <a:rPr lang="uk-UA" dirty="0" smtClean="0"/>
              <a:t>ІНВЕСТИЦІЙНА СТРАТЕГІЯ – ППРИДБАННЯ ФРАНШИЗИ З ПОДАЛЬШОЮ ЗДАЧЕЮ ГОТЕЛЮ В УПРАВЛІННЯ МЕРЕЖІ  ВЛАСНИКА</a:t>
            </a:r>
          </a:p>
          <a:p>
            <a:r>
              <a:rPr lang="uk-UA" dirty="0" smtClean="0"/>
              <a:t>ОРЕНДА ГОТЕЛЬНОГО ПІДПРИЄМСТВА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1562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ОСНОВНІ ТИПИ СТРАТЕГІЙ РОЗВИТКУ МГМ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В УМОВАХ ГЛОБАЛІЗАЦІЇ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534696" y="2015732"/>
            <a:ext cx="9520158" cy="4021997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СТРАТЕГІЯ ЗРОСТАННЯ –ЦЕ РОЗВИТОК ПЕРВАЖНО ЗА РАХУНОК ЗБІЛЬШЕННЯ МАСШТАБІВ ДІЯЛЬНОСТІ МГМ, КОЛИ ПРОСТОРОВЕ РОЗШИРЕННЯ СУПРОВОДЖУЄТЬСЯ МОДЕРНІЗАЦІЄЮ БІЗНЕС- ПРОЦЕСІВ, А ОСНОВНА УВАГА ЗОСЕРЕДЖУЄТЬСЯ НА  ІННОВАЦІЙНІЙ СТРАТЕГІЇ</a:t>
            </a:r>
          </a:p>
          <a:p>
            <a:r>
              <a:rPr lang="uk-UA" dirty="0" smtClean="0"/>
              <a:t>СТРАТЕГІЯ СТАБІЛЬНОСТІ – РОЗВИТОК ЗА РАХУНОК ЗБЕРЕЖЕННЯ ІСНУЮЧОГО СТАНУ, ЗА ІНЕРЦІЄЮ, КОЛИ ПРИБУТОК МАКСИМІЗУЮТЬ В ЗАКРІПЛЕНИХ ПРОСТОРОВИХ МЕЖАХ</a:t>
            </a:r>
          </a:p>
          <a:p>
            <a:r>
              <a:rPr lang="uk-UA" dirty="0" smtClean="0"/>
              <a:t>СТРАТІЯ СКОРОЧЕННЯ – РОЗВИТОК НА ОСНОВІ СКОРОЧЕННЯ ПРИСУТНОСТІ НА РИНКУ: ЗАКРИТТЯ, ПРОДАЖ ГОТЕЛІВ, ВІДМОВА ВІД КОНТРАКТІВ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6652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ПЕРЕВАГИ СТРАТЕГІЇ РОЗВИТКУ МГМ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/>
              <a:t>РОЗШИРЕННЯ ВПЛИВУ НА КОН’ЮНКТУРУ НАЦІОНАЛЬНОГО ТА СВІТОВОГО РИНКУ ГОТЕЛЬНИХ ПОСЛУГ ТА ТУРИЗМУ В ЦІЛОМУ</a:t>
            </a:r>
          </a:p>
          <a:p>
            <a:r>
              <a:rPr lang="uk-UA" dirty="0" smtClean="0"/>
              <a:t>БІЛЬШ ПОВНЕ ВИКОРИСТАННЯ ПРИРОДНИХ ПЕРЕВАГ МЕРЕЖІ</a:t>
            </a:r>
          </a:p>
          <a:p>
            <a:r>
              <a:rPr lang="uk-UA" dirty="0" smtClean="0"/>
              <a:t>ОРІЄНТАЦІЯ НА ДОСЯГНЕННЯ МАСШТАБНИХ ЦІЛЕЙ, У ТОМУ  ЧИСЛІ ЗАВОЮВАННЯ БІЛЬШОЇ ЧАСТКИ СВІТОВОГО РИНКУ</a:t>
            </a:r>
          </a:p>
          <a:p>
            <a:r>
              <a:rPr lang="uk-UA" dirty="0" smtClean="0"/>
              <a:t>ПОЯВА НОВИХ МОЖЛИВОСТЕЙ ВИЗНАЧЕННЯ ІННОВАЦІЙНИХ ТЕНДЕНЦІЙ РОЗВИТКУ МІЖНАРОДНОГО ГОТЕЛЬНО-РЕСТОРАННОГО БІЗНЕСУ</a:t>
            </a:r>
          </a:p>
          <a:p>
            <a:r>
              <a:rPr lang="uk-UA" dirty="0" smtClean="0"/>
              <a:t>ПІДВИЩЕННЯ РІВНЯ СТАНДАРТІВ ОБСЛУГОВУВАННЯ ТА КОНКУРЕНЦІЇ НА РИНКУ ГРБ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8767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СПЕЦИФІЧНІ ВАРІАНТИ  РОЗВИТКУ МГМ В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СУЧАСНИХ УМОВАХ ГЛОБАЛІЗАЦІЇ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АМПЛІФІКАЦІЯ – РОЗШИРЕННЯ МЕРЕЖІ НА НОВІ КРАЇНИ , СТВОРЕННЯ НОВИХ ГОТЕЛІВ В ГЕОГРАФІЧНИХ НАПРЯМАХ , ЯКІ ЗАДАНІ СТРАТЕГІЄЮ</a:t>
            </a:r>
          </a:p>
          <a:p>
            <a:r>
              <a:rPr lang="uk-UA" dirty="0" smtClean="0"/>
              <a:t>ЕФУЗІЯ – ПОШИРЕННЯ І НАРОЩУВАННЯ ПРИСУТНОСТІ  МЕРЕЖІ В СЕРЕДИНІ КРАЇНИ, ДЕ ІСНУЮТЬ ЇЇ ГОТЕЛІ , МОЖЕ РЕАЛІЗУВАТИСЬ ШЛЯХОМ ЗБІЛЬШЕННЯ КІЛЬКОСТІ НОМЕРІВ</a:t>
            </a:r>
          </a:p>
          <a:p>
            <a:r>
              <a:rPr lang="uk-UA" dirty="0" smtClean="0"/>
              <a:t>КОМБІНОВАНЕ РОЗШИРЕННЯ – ЗРОСТАННЯ МЕРЕЖІ ЗА РАХУНОК ПОЄДНАННЯ  ДВОХ ВИЩЕЗАЗНАЧЕНИХ ШЛЯХІВ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3828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ПЕРЕДУМОВИ РОЗВИТКУ ІННОВАЦІЙНОЇ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       ДІЯЛЬНОСТІ В ГРБ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534696" y="2015732"/>
            <a:ext cx="9520158" cy="4116127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СЬОГОДЕННЯ ВИСУВАЄ ВИМОГИ ЩОДО КОМУНІ</a:t>
            </a:r>
            <a:r>
              <a:rPr lang="uk-UA" dirty="0"/>
              <a:t>К</a:t>
            </a:r>
            <a:r>
              <a:rPr lang="uk-UA" dirty="0" smtClean="0"/>
              <a:t>АЦІЙНОЇ СФЕРИ В ПОДОРОЖАХ І ПРОЖИВАННІ В ГОТЕЛЯХ, ЗОКРЕМА,  ЩОДО НАЯВНОСТІ ШВИДКІСНОГО ТА ЯКІСНОГО ІНТЕРНЕТУ. СУПУТНИКОВОГО </a:t>
            </a:r>
            <a:r>
              <a:rPr lang="en-US" dirty="0" smtClean="0"/>
              <a:t>TV</a:t>
            </a:r>
            <a:r>
              <a:rPr lang="uk-UA" dirty="0" smtClean="0"/>
              <a:t>, ЗАМОВЛЕННЯ ТУРІВ, БІЛЕТІВ, НОМЕРІВ В ГОТЕЛЯХ, ЕКСКУРСІЙ </a:t>
            </a:r>
            <a:r>
              <a:rPr lang="en-US" dirty="0" smtClean="0"/>
              <a:t>ONLINE</a:t>
            </a:r>
            <a:endParaRPr lang="uk-UA" dirty="0" smtClean="0"/>
          </a:p>
          <a:p>
            <a:r>
              <a:rPr lang="uk-UA" dirty="0" smtClean="0"/>
              <a:t>ПЕРЕХІД ВІД РЕКРЕАЦІЙНО-ОРІЄНТОВАНИХ ГОТЕЛЬНИХ ПОСЛУГ НА ЗАБЕЗПЕЧЕННЯ ДІЛОВОГО ТУРИЗМУ</a:t>
            </a:r>
          </a:p>
          <a:p>
            <a:r>
              <a:rPr lang="uk-UA" dirty="0" smtClean="0"/>
              <a:t>СТАВКА НА ЕКСКЛЮЗИВНІСТЬ (БУТІК-ГОТЕЛІ) ТА ВЕЛНЕС</a:t>
            </a:r>
          </a:p>
          <a:p>
            <a:r>
              <a:rPr lang="uk-UA" dirty="0" smtClean="0"/>
              <a:t>ВИМОГИ ЕЛЕКТРОННОГО ГОТЕЛЬНОГО МЕНЕДЖМЕНТУ ТА ВИКОРИСТАННЯ РІЗНОМАНІТНИХ КОМП’ЮТЕРНИХ ТЕХНОЛОГІЙ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6610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ОСНОВНІ ПРИНЦИПИ ІННОВАЦІЙ В ГРБ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 smtClean="0"/>
              <a:t>ЗРОСТАННЯ ЕФЕКТИВНОСТІ УПРАВЛІННЯ ПІДПРИЄМСТВОМ ШЛЯХОМ РОЗВИТКУ ІННОВАЦІЙНИХ УПРАВЛІНСЬКИХ СИСТЕМ</a:t>
            </a:r>
          </a:p>
          <a:p>
            <a:r>
              <a:rPr lang="uk-UA" dirty="0" smtClean="0"/>
              <a:t>КОНЦЕНТРАЦІЯ ІННОВАЦІЙНИХ КОМПЕТЕНЦІЙ ТА ЕФЕКТИВНОГО ВИКОРИСТАННЯ ЗОВНІШНІХ ТА ВНУТРІШНІХ РЕСУРСІВ</a:t>
            </a:r>
          </a:p>
          <a:p>
            <a:r>
              <a:rPr lang="uk-UA" dirty="0" smtClean="0"/>
              <a:t>ОПТИМАЛЬНЕ ПОЄДНАННЯ ФІНАНСУВАННЯ І САМООКУПНОСТІ</a:t>
            </a:r>
          </a:p>
          <a:p>
            <a:r>
              <a:rPr lang="uk-UA" dirty="0" smtClean="0"/>
              <a:t>СТВОРЕННЯ СПЕЦІАЛЬНИХ ПРОГРАМ ЗАБЕЗПЕЧЕННЯ І ЗБЕРІГАННЯ ІНФОРМАЦІЇ</a:t>
            </a:r>
          </a:p>
          <a:p>
            <a:r>
              <a:rPr lang="uk-UA" dirty="0" smtClean="0"/>
              <a:t>КОНЦЕНТРАЦІЯ КАДРОВИХ, ОРГАНІЗАЦІЙНИХ, ФІНАНСОВИХ РЕСУРСІВ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563022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341</TotalTime>
  <Words>674</Words>
  <Application>Microsoft Office PowerPoint</Application>
  <PresentationFormat>Широкий екран</PresentationFormat>
  <Paragraphs>76</Paragraphs>
  <Slides>14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17" baseType="lpstr">
      <vt:lpstr>Arial</vt:lpstr>
      <vt:lpstr>Palatino Linotype</vt:lpstr>
      <vt:lpstr>Gallery</vt:lpstr>
      <vt:lpstr>ІННОВАЦІЯ ЯК ОБ’ЄКТ УПРАВЛІННЯ</vt:lpstr>
      <vt:lpstr>                ПРОБЛЕМИ ДО ОБГОВОРЕННЯ</vt:lpstr>
      <vt:lpstr>      ГЛОБАЛІЗАЦІЯ ГОТЕЛЬНОГО БІЗНЕСУ</vt:lpstr>
      <vt:lpstr>  ІНВЕСТИЦІЙНІ СТРАТЕГІЇ В ГРБ В УМОВАХ                                ГЛОБАЛІЗАЦІЇ</vt:lpstr>
      <vt:lpstr>ОСНОВНІ ТИПИ СТРАТЕГІЙ РОЗВИТКУ МГМ                  В УМОВАХ ГЛОБАЛІЗАЦІЇ</vt:lpstr>
      <vt:lpstr>          ПЕРЕВАГИ СТРАТЕГІЇ РОЗВИТКУ МГМ</vt:lpstr>
      <vt:lpstr>  СПЕЦИФІЧНІ ВАРІАНТИ  РОЗВИТКУ МГМ В           СУЧАСНИХ УМОВАХ ГЛОБАЛІЗАЦІЇ</vt:lpstr>
      <vt:lpstr>   ПЕРЕДУМОВИ РОЗВИТКУ ІННОВАЦІЙНОЇ                          ДІЯЛЬНОСТІ В ГРБ</vt:lpstr>
      <vt:lpstr>   ОСНОВНІ ПРИНЦИПИ ІННОВАЦІЙ В ГРБ</vt:lpstr>
      <vt:lpstr>                ФАКТОРИ, ЩО ВПЛИВАЮТЬ НА                    ВПРОВАДЖЕННЯ ІННОВАЦІЙ</vt:lpstr>
      <vt:lpstr>                  ОСОБЛИВОСТІ ГРБ В УКРАЇНІ</vt:lpstr>
      <vt:lpstr>    СЕРЕДНЬОРІЧНІ ПОКАЗНИКИ РОЗВИТКУ        ГРБ В УКРАЇНІ  (ДОКРИЗОВИЙ ПЕРІОД)</vt:lpstr>
      <vt:lpstr>                СУЧАСНІ НАПРЯМКИ ВТІЛЕННЯ                        ІННОВАЦІЙ В ГРБ УКРАЇНИ</vt:lpstr>
      <vt:lpstr>                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ІННОВАЦІЯ ЯК ОБ’ЄКТ УПРАВЛІННЯ</dc:title>
  <dc:creator>Пользователь</dc:creator>
  <cp:lastModifiedBy>Пользователь</cp:lastModifiedBy>
  <cp:revision>20</cp:revision>
  <dcterms:created xsi:type="dcterms:W3CDTF">2021-01-30T11:15:09Z</dcterms:created>
  <dcterms:modified xsi:type="dcterms:W3CDTF">2021-01-30T16:56:34Z</dcterms:modified>
</cp:coreProperties>
</file>