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3" r:id="rId12"/>
    <p:sldId id="266" r:id="rId13"/>
    <p:sldId id="267" r:id="rId14"/>
    <p:sldId id="268" r:id="rId15"/>
    <p:sldId id="269" r:id="rId16"/>
    <p:sldId id="274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030" autoAdjust="0"/>
  </p:normalViewPr>
  <p:slideViewPr>
    <p:cSldViewPr snapToGrid="0">
      <p:cViewPr varScale="1">
        <p:scale>
          <a:sx n="67" d="100"/>
          <a:sy n="67" d="100"/>
        </p:scale>
        <p:origin x="1267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kmu.gov.ua/service/reestratsiya-fizosobi-pidpriemtsem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kmu.gov.ua/service/reestratsiya-fizosobi-pidpriemtse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2C511F-1143-48F9-BD3F-17B25EBC6B8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2A32771-372E-4672-9ED5-80CA6D30708B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On-line: </a:t>
          </a:r>
          <a:r>
            <a:rPr lang="en-US" dirty="0">
              <a:solidFill>
                <a:schemeClr val="tx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https://www.kmu.gov.ua/service/reestratsiya-fizosobi-pidpriemtsem</a:t>
          </a:r>
          <a:r>
            <a:rPr lang="uk-UA" dirty="0">
              <a:solidFill>
                <a:schemeClr val="tx1"/>
              </a:solidFill>
            </a:rPr>
            <a:t> </a:t>
          </a:r>
        </a:p>
      </dgm:t>
    </dgm:pt>
    <dgm:pt modelId="{B0EA5E15-FC9A-42C1-9A6C-130F6430E538}" type="parTrans" cxnId="{882AEDEB-2862-466B-BC1B-CCE067A80494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B1959CB1-44E5-4B7F-A7AF-1DB10D12C19C}" type="sibTrans" cxnId="{882AEDEB-2862-466B-BC1B-CCE067A80494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39C0FE03-AD95-4E62-B91C-94D117838119}">
      <dgm:prSet/>
      <dgm:spPr/>
      <dgm:t>
        <a:bodyPr/>
        <a:lstStyle/>
        <a:p>
          <a:r>
            <a:rPr lang="uk-UA">
              <a:solidFill>
                <a:schemeClr val="tx1"/>
              </a:solidFill>
            </a:rPr>
            <a:t>Звернення до місцевого органу Міністерства юстиції України (державний реєстратор)</a:t>
          </a:r>
        </a:p>
      </dgm:t>
    </dgm:pt>
    <dgm:pt modelId="{E56AC3CC-FBA6-47F8-855C-7BD9F568D32A}" type="parTrans" cxnId="{AD94AAE1-95D3-4F7C-A924-787B00DCC6F1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A4DC8E71-BBF4-476D-8F09-888A73D79709}" type="sibTrans" cxnId="{AD94AAE1-95D3-4F7C-A924-787B00DCC6F1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F1334B49-688A-4F1E-9927-419742001C5B}" type="pres">
      <dgm:prSet presAssocID="{1F2C511F-1143-48F9-BD3F-17B25EBC6B8E}" presName="linear" presStyleCnt="0">
        <dgm:presLayoutVars>
          <dgm:animLvl val="lvl"/>
          <dgm:resizeHandles val="exact"/>
        </dgm:presLayoutVars>
      </dgm:prSet>
      <dgm:spPr/>
    </dgm:pt>
    <dgm:pt modelId="{192C841C-177C-472F-91FE-D8EEAEA70FD2}" type="pres">
      <dgm:prSet presAssocID="{62A32771-372E-4672-9ED5-80CA6D30708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0A1A09E-30C8-4657-BBE6-1D0248EB7DB2}" type="pres">
      <dgm:prSet presAssocID="{B1959CB1-44E5-4B7F-A7AF-1DB10D12C19C}" presName="spacer" presStyleCnt="0"/>
      <dgm:spPr/>
    </dgm:pt>
    <dgm:pt modelId="{FF71E378-2C13-44BE-90EE-D89564F6ED6A}" type="pres">
      <dgm:prSet presAssocID="{39C0FE03-AD95-4E62-B91C-94D11783811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ED68519-5C1D-4D25-96C4-48D21931F1D7}" type="presOf" srcId="{39C0FE03-AD95-4E62-B91C-94D117838119}" destId="{FF71E378-2C13-44BE-90EE-D89564F6ED6A}" srcOrd="0" destOrd="0" presId="urn:microsoft.com/office/officeart/2005/8/layout/vList2"/>
    <dgm:cxn modelId="{086E35A5-6130-4B7F-B007-717515465790}" type="presOf" srcId="{62A32771-372E-4672-9ED5-80CA6D30708B}" destId="{192C841C-177C-472F-91FE-D8EEAEA70FD2}" srcOrd="0" destOrd="0" presId="urn:microsoft.com/office/officeart/2005/8/layout/vList2"/>
    <dgm:cxn modelId="{AD94AAE1-95D3-4F7C-A924-787B00DCC6F1}" srcId="{1F2C511F-1143-48F9-BD3F-17B25EBC6B8E}" destId="{39C0FE03-AD95-4E62-B91C-94D117838119}" srcOrd="1" destOrd="0" parTransId="{E56AC3CC-FBA6-47F8-855C-7BD9F568D32A}" sibTransId="{A4DC8E71-BBF4-476D-8F09-888A73D79709}"/>
    <dgm:cxn modelId="{681B88EA-AAA6-44C9-84CD-B6666507F8AE}" type="presOf" srcId="{1F2C511F-1143-48F9-BD3F-17B25EBC6B8E}" destId="{F1334B49-688A-4F1E-9927-419742001C5B}" srcOrd="0" destOrd="0" presId="urn:microsoft.com/office/officeart/2005/8/layout/vList2"/>
    <dgm:cxn modelId="{882AEDEB-2862-466B-BC1B-CCE067A80494}" srcId="{1F2C511F-1143-48F9-BD3F-17B25EBC6B8E}" destId="{62A32771-372E-4672-9ED5-80CA6D30708B}" srcOrd="0" destOrd="0" parTransId="{B0EA5E15-FC9A-42C1-9A6C-130F6430E538}" sibTransId="{B1959CB1-44E5-4B7F-A7AF-1DB10D12C19C}"/>
    <dgm:cxn modelId="{9B0DF4D1-9672-4855-8656-FD4E6ED1C54D}" type="presParOf" srcId="{F1334B49-688A-4F1E-9927-419742001C5B}" destId="{192C841C-177C-472F-91FE-D8EEAEA70FD2}" srcOrd="0" destOrd="0" presId="urn:microsoft.com/office/officeart/2005/8/layout/vList2"/>
    <dgm:cxn modelId="{C29F4F9B-EBEC-4AEA-8F0F-4DB18C9FC4DE}" type="presParOf" srcId="{F1334B49-688A-4F1E-9927-419742001C5B}" destId="{60A1A09E-30C8-4657-BBE6-1D0248EB7DB2}" srcOrd="1" destOrd="0" presId="urn:microsoft.com/office/officeart/2005/8/layout/vList2"/>
    <dgm:cxn modelId="{EC993FEB-C35F-47A0-82FE-29D68E6BD325}" type="presParOf" srcId="{F1334B49-688A-4F1E-9927-419742001C5B}" destId="{FF71E378-2C13-44BE-90EE-D89564F6ED6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2C841C-177C-472F-91FE-D8EEAEA70FD2}">
      <dsp:nvSpPr>
        <dsp:cNvPr id="0" name=""/>
        <dsp:cNvSpPr/>
      </dsp:nvSpPr>
      <dsp:spPr>
        <a:xfrm>
          <a:off x="0" y="317686"/>
          <a:ext cx="8596668" cy="1579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solidFill>
                <a:schemeClr val="tx1"/>
              </a:solidFill>
            </a:rPr>
            <a:t>On-line: </a:t>
          </a:r>
          <a:r>
            <a:rPr lang="en-US" sz="3000" kern="1200" dirty="0">
              <a:solidFill>
                <a:schemeClr val="tx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https://www.kmu.gov.ua/service/reestratsiya-fizosobi-pidpriemtsem</a:t>
          </a:r>
          <a:r>
            <a:rPr lang="uk-UA" sz="3000" kern="1200" dirty="0">
              <a:solidFill>
                <a:schemeClr val="tx1"/>
              </a:solidFill>
            </a:rPr>
            <a:t> </a:t>
          </a:r>
        </a:p>
      </dsp:txBody>
      <dsp:txXfrm>
        <a:off x="77105" y="394791"/>
        <a:ext cx="8442458" cy="1425290"/>
      </dsp:txXfrm>
    </dsp:sp>
    <dsp:sp modelId="{FF71E378-2C13-44BE-90EE-D89564F6ED6A}">
      <dsp:nvSpPr>
        <dsp:cNvPr id="0" name=""/>
        <dsp:cNvSpPr/>
      </dsp:nvSpPr>
      <dsp:spPr>
        <a:xfrm>
          <a:off x="0" y="1983586"/>
          <a:ext cx="8596668" cy="1579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000" kern="1200">
              <a:solidFill>
                <a:schemeClr val="tx1"/>
              </a:solidFill>
            </a:rPr>
            <a:t>Звернення до місцевого органу Міністерства юстиції України (державний реєстратор)</a:t>
          </a:r>
        </a:p>
      </dsp:txBody>
      <dsp:txXfrm>
        <a:off x="77105" y="2060691"/>
        <a:ext cx="8442458" cy="14252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E8B5-570D-449E-9E61-04493A773FDA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5035-9735-4EF8-828D-2866C43E08A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009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E8B5-570D-449E-9E61-04493A773FDA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5035-9735-4EF8-828D-2866C43E08A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84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E8B5-570D-449E-9E61-04493A773FDA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5035-9735-4EF8-828D-2866C43E08AD}" type="slidenum">
              <a:rPr lang="ru-RU" smtClean="0"/>
              <a:t>‹№›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2661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E8B5-570D-449E-9E61-04493A773FDA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5035-9735-4EF8-828D-2866C43E08A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2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E8B5-570D-449E-9E61-04493A773FDA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5035-9735-4EF8-828D-2866C43E08AD}" type="slidenum">
              <a:rPr lang="ru-RU" smtClean="0"/>
              <a:t>‹№›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6203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E8B5-570D-449E-9E61-04493A773FDA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5035-9735-4EF8-828D-2866C43E08A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024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E8B5-570D-449E-9E61-04493A773FDA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5035-9735-4EF8-828D-2866C43E08A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0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E8B5-570D-449E-9E61-04493A773FDA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5035-9735-4EF8-828D-2866C43E08A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479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E8B5-570D-449E-9E61-04493A773FDA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5035-9735-4EF8-828D-2866C43E08A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826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E8B5-570D-449E-9E61-04493A773FDA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5035-9735-4EF8-828D-2866C43E08A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476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E8B5-570D-449E-9E61-04493A773FDA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5035-9735-4EF8-828D-2866C43E08A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381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E8B5-570D-449E-9E61-04493A773FDA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5035-9735-4EF8-828D-2866C43E08A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182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E8B5-570D-449E-9E61-04493A773FDA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5035-9735-4EF8-828D-2866C43E08A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81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E8B5-570D-449E-9E61-04493A773FDA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5035-9735-4EF8-828D-2866C43E08A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399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E8B5-570D-449E-9E61-04493A773FDA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5035-9735-4EF8-828D-2866C43E08A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768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E8B5-570D-449E-9E61-04493A773FDA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5035-9735-4EF8-828D-2866C43E08A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835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CE8B5-570D-449E-9E61-04493A773FDA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D8A5035-9735-4EF8-828D-2866C43E08A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687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  <p:sldLayoutId id="2147483842" r:id="rId15"/>
    <p:sldLayoutId id="214748384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22-19#Tex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3503" y="374072"/>
            <a:ext cx="9119369" cy="5001492"/>
          </a:xfrm>
        </p:spPr>
        <p:txBody>
          <a:bodyPr/>
          <a:lstStyle/>
          <a:p>
            <a:pPr algn="ctr"/>
            <a:r>
              <a:rPr lang="uk-UA" sz="7200" dirty="0"/>
              <a:t>Тема 2. Технологія створення нового підприємства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2207793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3370" y="1343170"/>
            <a:ext cx="9367212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4400" b="1" i="1" dirty="0"/>
              <a:t>Державна реєстрація </a:t>
            </a:r>
            <a:r>
              <a:rPr lang="uk-UA" sz="4400" dirty="0"/>
              <a:t>– порядок підготовки комплекту установчих документів та видачі суб’єкту свідоцтва на право займатися підприємництвом.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188001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111A65-C77C-497C-A446-359A7F6F4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Шляхи державної реєстрації ФОП:</a:t>
            </a: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58FDF6EB-8EEF-40DE-9E19-A71E139E3F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3815360"/>
              </p:ext>
            </p:extLst>
          </p:nvPr>
        </p:nvGraphicFramePr>
        <p:xfrm>
          <a:off x="677334" y="216058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1286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027008"/>
              </p:ext>
            </p:extLst>
          </p:nvPr>
        </p:nvGraphicFramePr>
        <p:xfrm>
          <a:off x="416676" y="80010"/>
          <a:ext cx="8988136" cy="732212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494068">
                  <a:extLst>
                    <a:ext uri="{9D8B030D-6E8A-4147-A177-3AD203B41FA5}">
                      <a16:colId xmlns:a16="http://schemas.microsoft.com/office/drawing/2014/main" val="1760807034"/>
                    </a:ext>
                  </a:extLst>
                </a:gridCol>
                <a:gridCol w="4494068">
                  <a:extLst>
                    <a:ext uri="{9D8B030D-6E8A-4147-A177-3AD203B41FA5}">
                      <a16:colId xmlns:a16="http://schemas.microsoft.com/office/drawing/2014/main" val="54733099"/>
                    </a:ext>
                  </a:extLst>
                </a:gridCol>
              </a:tblGrid>
              <a:tr h="28162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Для проведення державної реєстрації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21" marR="430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503943"/>
                  </a:ext>
                </a:extLst>
              </a:tr>
              <a:tr h="19713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юридичної особи засновник (засновники) або уповноважена ними особа повинні особисто подати державному реєстратору (надіслати рекомендованим листом з описом вкладення) такі документи: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21" marR="430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фізичної особи яка має намір</a:t>
                      </a:r>
                      <a:b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стати підприємцем, вона особисто подає державному реєстра­</a:t>
                      </a:r>
                      <a:r>
                        <a:rPr lang="uk-UA" sz="1800" b="0" spc="-10" dirty="0">
                          <a:solidFill>
                            <a:schemeClr val="tx1"/>
                          </a:solidFill>
                          <a:effectLst/>
                        </a:rPr>
                        <a:t>тору або надсилає рекомендованим листом з описом вкладення </a:t>
                      </a:r>
                      <a:r>
                        <a:rPr lang="uk-UA" sz="1800" b="0" spc="10" dirty="0">
                          <a:solidFill>
                            <a:schemeClr val="tx1"/>
                          </a:solidFill>
                          <a:effectLst/>
                        </a:rPr>
                        <a:t>такі документи: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21" marR="430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7167448"/>
                  </a:ext>
                </a:extLst>
              </a:tr>
              <a:tr h="5069166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  <a:tab pos="571500" algn="l"/>
                        </a:tabLs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заповнену реєстраційну картку на проведення державної реєстрації юридичної особи;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  <a:tab pos="571500" algn="l"/>
                        </a:tabLs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копію рішення засновників або уповноваженого ними органу про створення юридичної особи;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  <a:tab pos="571500" algn="l"/>
                        </a:tabLs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два примірники установчих документів;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  <a:tab pos="571500" algn="l"/>
                        </a:tabLs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документ, що засвідчує внесення реєстраційного збору за проведення державної реєстрації юридичної особи;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  <a:tab pos="571500" algn="l"/>
                        </a:tabLs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документи, які підтверджують сплату внесків до статутного фонду    (для    акціонерних    товариств    та    ТОВ).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21" marR="430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  <a:tab pos="571500" algn="l"/>
                        </a:tabLst>
                      </a:pPr>
                      <a:r>
                        <a:rPr lang="uk-UA" sz="1800" b="0" spc="10" dirty="0">
                          <a:solidFill>
                            <a:schemeClr val="tx1"/>
                          </a:solidFill>
                          <a:effectLst/>
                        </a:rPr>
                        <a:t>заповнену реєстраційну картку на проведення державної реєстрації фізичної особи-підприємця;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  <a:tab pos="571500" algn="l"/>
                        </a:tabLst>
                      </a:pPr>
                      <a:r>
                        <a:rPr lang="uk-UA" sz="1800" b="0" spc="-130" dirty="0">
                          <a:solidFill>
                            <a:schemeClr val="tx1"/>
                          </a:solidFill>
                          <a:effectLst/>
                        </a:rPr>
                        <a:t>к</a:t>
                      </a:r>
                      <a:r>
                        <a:rPr lang="uk-UA" sz="1800" b="0" spc="30" dirty="0">
                          <a:solidFill>
                            <a:schemeClr val="tx1"/>
                          </a:solidFill>
                          <a:effectLst/>
                        </a:rPr>
                        <a:t>опію довідки про включення заявника до Державного </a:t>
                      </a:r>
                      <a:r>
                        <a:rPr lang="uk-UA" sz="1800" b="0" spc="5" dirty="0">
                          <a:solidFill>
                            <a:schemeClr val="tx1"/>
                          </a:solidFill>
                          <a:effectLst/>
                        </a:rPr>
                        <a:t>реєстру фізичних осіб – платників податків та  інших обов’язкових</a:t>
                      </a:r>
                      <a:br>
                        <a:rPr lang="uk-UA" sz="1800" b="0" spc="5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uk-UA" sz="1800" b="0" spc="-5" dirty="0">
                          <a:solidFill>
                            <a:schemeClr val="tx1"/>
                          </a:solidFill>
                          <a:effectLst/>
                        </a:rPr>
                        <a:t>платежів (довідку про присвоєння ідентифікаційного номера</a:t>
                      </a:r>
                      <a:r>
                        <a:rPr lang="uk-UA" sz="1800" b="0" spc="30" dirty="0">
                          <a:solidFill>
                            <a:schemeClr val="tx1"/>
                          </a:solidFill>
                          <a:effectLst/>
                        </a:rPr>
                        <a:t>);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  <a:tab pos="571500" algn="l"/>
                        </a:tabLst>
                      </a:pPr>
                      <a:r>
                        <a:rPr lang="uk-UA" sz="1800" b="0" spc="30" dirty="0">
                          <a:solidFill>
                            <a:schemeClr val="tx1"/>
                          </a:solidFill>
                          <a:effectLst/>
                        </a:rPr>
                        <a:t>копію паспорту.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3021" marR="430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971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920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555673"/>
          </a:xfrm>
        </p:spPr>
        <p:txBody>
          <a:bodyPr>
            <a:noAutofit/>
          </a:bodyPr>
          <a:lstStyle/>
          <a:p>
            <a:r>
              <a:rPr lang="uk-UA" sz="4000" b="1" i="1" dirty="0"/>
              <a:t>Статут</a:t>
            </a:r>
            <a:r>
              <a:rPr lang="uk-UA" sz="4000" b="1" dirty="0"/>
              <a:t> – </a:t>
            </a:r>
            <a:r>
              <a:rPr lang="uk-UA" sz="4000" dirty="0"/>
              <a:t>це основний документ, який регламентує діяльність суб’єкта бізнесу. Завдання статуту - дати повне уявлення про право­вий статус підприємства як самостійного суб'єкта господарювання, що має права юридичної особи, про його внутрішній механізм управлін­ня.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25099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225" y="124691"/>
            <a:ext cx="8596668" cy="651164"/>
          </a:xfrm>
        </p:spPr>
        <p:txBody>
          <a:bodyPr/>
          <a:lstStyle/>
          <a:p>
            <a:r>
              <a:rPr lang="uk-UA" dirty="0"/>
              <a:t>Розділи статуту: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109" y="775855"/>
            <a:ext cx="9642764" cy="5818909"/>
          </a:xfrm>
        </p:spPr>
        <p:txBody>
          <a:bodyPr>
            <a:normAutofit fontScale="92500"/>
          </a:bodyPr>
          <a:lstStyle/>
          <a:p>
            <a:pPr lvl="0"/>
            <a:r>
              <a:rPr lang="uk-UA" sz="2000" i="1" u="sng" dirty="0"/>
              <a:t>Загальні положення</a:t>
            </a:r>
            <a:r>
              <a:rPr lang="uk-UA" sz="2000" i="1" dirty="0"/>
              <a:t>.</a:t>
            </a:r>
            <a:r>
              <a:rPr lang="uk-UA" sz="2000" b="1" i="1" dirty="0"/>
              <a:t> </a:t>
            </a:r>
            <a:r>
              <a:rPr lang="uk-UA" sz="2000" dirty="0"/>
              <a:t>Тут подаються відомості про найменуван­ня та повну назву суб’єкта бізнесу, форму власності, засновників, нор­мативні акти, за якими буде діяти суб’єкт бізнесу; юридичну адресу офісу суб’єкта бізнесу тощо.</a:t>
            </a:r>
            <a:endParaRPr lang="ru-RU" sz="2000" dirty="0"/>
          </a:p>
          <a:p>
            <a:pPr lvl="0"/>
            <a:r>
              <a:rPr lang="uk-UA" sz="2000" i="1" u="sng" dirty="0"/>
              <a:t>Предмет, основні цілі та напрями діяльності</a:t>
            </a:r>
            <a:r>
              <a:rPr lang="uk-UA" sz="2000" i="1" dirty="0"/>
              <a:t>.</a:t>
            </a:r>
            <a:r>
              <a:rPr lang="uk-UA" sz="2000" b="1" i="1" dirty="0"/>
              <a:t> </a:t>
            </a:r>
            <a:r>
              <a:rPr lang="uk-UA" sz="2000" dirty="0"/>
              <a:t>Тут дається докладний перелік видів діяльності суб’єкта бізнесу та мета його створен­ня.</a:t>
            </a:r>
            <a:endParaRPr lang="ru-RU" sz="2000" dirty="0"/>
          </a:p>
          <a:p>
            <a:pPr lvl="0"/>
            <a:r>
              <a:rPr lang="uk-UA" sz="2000" i="1" u="sng" dirty="0"/>
              <a:t>Майно (фонди) суб’єкта бізнесу</a:t>
            </a:r>
            <a:r>
              <a:rPr lang="uk-UA" sz="2000" i="1" dirty="0"/>
              <a:t>.</a:t>
            </a:r>
            <a:r>
              <a:rPr lang="uk-UA" sz="2000" b="1" i="1" dirty="0"/>
              <a:t> </a:t>
            </a:r>
            <a:r>
              <a:rPr lang="uk-UA" sz="2000" dirty="0"/>
              <a:t>Даються відомості про поря­док формування майна, статутного та інших фондів суб’єкта бізнесу, питому вагу в статутному фонді кожного із засновників тощо.</a:t>
            </a:r>
            <a:endParaRPr lang="ru-RU" sz="2000" dirty="0"/>
          </a:p>
          <a:p>
            <a:pPr lvl="0"/>
            <a:r>
              <a:rPr lang="uk-UA" sz="2000" i="1" u="sng" dirty="0"/>
              <a:t>Виробничо-господарська діяльність</a:t>
            </a:r>
            <a:r>
              <a:rPr lang="uk-UA" sz="2000" i="1" dirty="0"/>
              <a:t>.</a:t>
            </a:r>
            <a:r>
              <a:rPr lang="uk-UA" sz="2000" b="1" i="1" dirty="0"/>
              <a:t> </a:t>
            </a:r>
            <a:r>
              <a:rPr lang="uk-UA" sz="2000" dirty="0"/>
              <a:t>Даються відомості про пра­ва та обов'язки суб'єкта бізнесу в усіх сферах виробничо-господарської діяльності.</a:t>
            </a:r>
            <a:endParaRPr lang="ru-RU" sz="2000" dirty="0"/>
          </a:p>
          <a:p>
            <a:pPr lvl="0"/>
            <a:r>
              <a:rPr lang="uk-UA" sz="2000" i="1" u="sng" dirty="0"/>
              <a:t>Управління суб’єктом бізнесу (наприклад, підприємством) та йо­го трудовий колектив</a:t>
            </a:r>
            <a:r>
              <a:rPr lang="uk-UA" sz="2000" i="1" dirty="0"/>
              <a:t>.</a:t>
            </a:r>
            <a:r>
              <a:rPr lang="uk-UA" sz="2000" b="1" i="1" dirty="0"/>
              <a:t> </a:t>
            </a:r>
            <a:r>
              <a:rPr lang="uk-UA" sz="2000" dirty="0"/>
              <a:t>Даються відомості про керівні органи суб’єкта бізнесу, порядок їх формування, права та компетенцію. Визначаються повноваження трудового колективу та його виборних органів.</a:t>
            </a:r>
            <a:endParaRPr lang="ru-RU" sz="2000" dirty="0"/>
          </a:p>
          <a:p>
            <a:pPr lvl="0"/>
            <a:r>
              <a:rPr lang="uk-UA" sz="2000" i="1" u="sng" dirty="0"/>
              <a:t>Організація та оплата праці</a:t>
            </a:r>
            <a:r>
              <a:rPr lang="uk-UA" sz="2000" i="1" dirty="0"/>
              <a:t>.</a:t>
            </a:r>
            <a:r>
              <a:rPr lang="uk-UA" sz="2000" b="1" i="1" dirty="0"/>
              <a:t> </a:t>
            </a:r>
            <a:r>
              <a:rPr lang="uk-UA" sz="2000" dirty="0"/>
              <a:t>Визначається механізм оплати праці керівного складу та найманих працівників, форми та системи оплати праці, порядок преміювання тощо.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997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3370" y="360218"/>
            <a:ext cx="9117830" cy="5957455"/>
          </a:xfrm>
        </p:spPr>
        <p:txBody>
          <a:bodyPr>
            <a:normAutofit fontScale="90000"/>
          </a:bodyPr>
          <a:lstStyle/>
          <a:p>
            <a:pPr lvl="0"/>
            <a:r>
              <a:rPr lang="uk-UA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Ліцензія</a:t>
            </a:r>
            <a:r>
              <a:rPr lang="uk-UA" sz="5400" dirty="0"/>
              <a:t> – це спеціальний дозвіл на здійснення певних видів підприємницької діяльності:</a:t>
            </a:r>
            <a:br>
              <a:rPr lang="uk-UA" sz="5400" dirty="0"/>
            </a:br>
            <a:br>
              <a:rPr lang="uk-UA" sz="5400" dirty="0"/>
            </a:br>
            <a:r>
              <a:rPr lang="uk-UA" sz="4000" i="1" dirty="0"/>
              <a:t>- становить небезпеку для життя та здоров'я людини;</a:t>
            </a:r>
            <a:br>
              <a:rPr lang="ru-RU" sz="4000" i="1" dirty="0"/>
            </a:br>
            <a:r>
              <a:rPr lang="ru-RU" sz="4000" i="1" dirty="0"/>
              <a:t>- </a:t>
            </a:r>
            <a:r>
              <a:rPr lang="uk-UA" sz="4000" i="1" dirty="0"/>
              <a:t>становить небезпеку для довкілля;</a:t>
            </a:r>
            <a:br>
              <a:rPr lang="ru-RU" sz="4000" i="1" dirty="0"/>
            </a:br>
            <a:r>
              <a:rPr lang="ru-RU" sz="4000" i="1" dirty="0"/>
              <a:t>- </a:t>
            </a:r>
            <a:r>
              <a:rPr lang="uk-UA" sz="4000" i="1" dirty="0"/>
              <a:t>загрожує інтересам самої держави.</a:t>
            </a:r>
            <a:endParaRPr lang="ru-RU" sz="4000" i="1" dirty="0"/>
          </a:p>
        </p:txBody>
      </p:sp>
    </p:spTree>
    <p:extLst>
      <p:ext uri="{BB962C8B-B14F-4D97-AF65-F5344CB8AC3E}">
        <p14:creationId xmlns:p14="http://schemas.microsoft.com/office/powerpoint/2010/main" val="3576729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CE40F0-902D-4835-BDE7-2A9FDD724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Ліцензування підприємницької діяльності в Україні відбувається відповідно  до: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FB0A67F-37E9-4560-9133-C91D41786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Закону </a:t>
            </a:r>
            <a:r>
              <a:rPr lang="ru-RU" sz="2800" dirty="0" err="1"/>
              <a:t>України</a:t>
            </a:r>
            <a:r>
              <a:rPr lang="ru-RU" sz="2800" dirty="0"/>
              <a:t> «Про </a:t>
            </a:r>
            <a:r>
              <a:rPr lang="ru-RU" sz="2800" dirty="0" err="1"/>
              <a:t>ліцензування</a:t>
            </a:r>
            <a:r>
              <a:rPr lang="ru-RU" sz="2800" dirty="0"/>
              <a:t> </a:t>
            </a:r>
            <a:r>
              <a:rPr lang="ru-RU" sz="2800" dirty="0" err="1"/>
              <a:t>видів</a:t>
            </a:r>
            <a:r>
              <a:rPr lang="ru-RU" sz="2800" dirty="0"/>
              <a:t> </a:t>
            </a:r>
            <a:r>
              <a:rPr lang="ru-RU" sz="2800" dirty="0" err="1"/>
              <a:t>господарської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» (</a:t>
            </a:r>
            <a:r>
              <a:rPr lang="ru-RU" sz="2800" dirty="0" err="1"/>
              <a:t>поточна</a:t>
            </a:r>
            <a:r>
              <a:rPr lang="ru-RU" sz="2800" dirty="0"/>
              <a:t> </a:t>
            </a:r>
            <a:r>
              <a:rPr lang="ru-RU" sz="2800" dirty="0" err="1"/>
              <a:t>редакція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19.08.2022 р.)</a:t>
            </a:r>
          </a:p>
          <a:p>
            <a:r>
              <a:rPr lang="ru-RU" sz="2800" dirty="0"/>
              <a:t>URL: </a:t>
            </a:r>
            <a:r>
              <a:rPr lang="ru-RU" sz="2800" dirty="0">
                <a:hlinkClick r:id="rId2"/>
              </a:rPr>
              <a:t>https://zakon.rada.gov.ua/laws/show/222-19#Text</a:t>
            </a:r>
            <a:r>
              <a:rPr lang="ru-RU" sz="2800" dirty="0"/>
              <a:t>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98365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318654"/>
            <a:ext cx="8596668" cy="706582"/>
          </a:xfrm>
        </p:spPr>
        <p:txBody>
          <a:bodyPr/>
          <a:lstStyle/>
          <a:p>
            <a:r>
              <a:rPr lang="uk-UA" dirty="0"/>
              <a:t>ПРАКТИЧНЕ ЗАВДАННЯ: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288473"/>
            <a:ext cx="9214811" cy="5320145"/>
          </a:xfrm>
        </p:spPr>
        <p:txBody>
          <a:bodyPr>
            <a:normAutofit/>
          </a:bodyPr>
          <a:lstStyle/>
          <a:p>
            <a:r>
              <a:rPr lang="uk-UA" b="1" i="1" u="sng" dirty="0"/>
              <a:t>Дані для виконання. </a:t>
            </a:r>
            <a:r>
              <a:rPr lang="uk-UA" dirty="0"/>
              <a:t>Товариство з обмеженою відповідальністю «Акваріум» займається </a:t>
            </a:r>
            <a:r>
              <a:rPr lang="uk-UA" dirty="0" err="1"/>
              <a:t>продажем</a:t>
            </a:r>
            <a:r>
              <a:rPr lang="uk-UA" dirty="0"/>
              <a:t> риби. Склад засновників: Опанасова  І. М., Шевчук І. І., </a:t>
            </a:r>
            <a:r>
              <a:rPr lang="uk-UA" dirty="0" err="1"/>
              <a:t>Тимчишина</a:t>
            </a:r>
            <a:r>
              <a:rPr lang="uk-UA" dirty="0"/>
              <a:t> О. В.</a:t>
            </a:r>
            <a:endParaRPr lang="ru-RU" dirty="0"/>
          </a:p>
          <a:p>
            <a:r>
              <a:rPr lang="uk-UA" dirty="0"/>
              <a:t>Опанасова  І. М. внесла грошові кошти на суму 45000 грн. і оргтехніку на суму 19569 грн. Внесок  Шевчук І. І. – холодильники (7 шт.) вартістю 2500 грн. кожен, грошові кошти на поточний рахунок – 15 тис. грн. </a:t>
            </a:r>
            <a:r>
              <a:rPr lang="uk-UA" dirty="0" err="1"/>
              <a:t>Тимчишина</a:t>
            </a:r>
            <a:r>
              <a:rPr lang="uk-UA" dirty="0"/>
              <a:t> О. В. внесла до статутного капіталу торгове обладнання  на суму 15200 грн.</a:t>
            </a:r>
            <a:endParaRPr lang="ru-RU" dirty="0"/>
          </a:p>
          <a:p>
            <a:r>
              <a:rPr lang="uk-UA" dirty="0"/>
              <a:t>На момент виходу </a:t>
            </a:r>
            <a:r>
              <a:rPr lang="uk-UA" dirty="0" err="1"/>
              <a:t>Тимчишиної</a:t>
            </a:r>
            <a:r>
              <a:rPr lang="uk-UA" dirty="0"/>
              <a:t> О. В. прибуток склав 52 тис. грн.</a:t>
            </a:r>
            <a:endParaRPr lang="ru-RU" dirty="0"/>
          </a:p>
          <a:p>
            <a:r>
              <a:rPr lang="uk-UA" b="1" i="1" u="sng" dirty="0"/>
              <a:t>Завдання.</a:t>
            </a:r>
            <a:r>
              <a:rPr lang="uk-UA" u="sng" dirty="0"/>
              <a:t> </a:t>
            </a:r>
            <a:r>
              <a:rPr lang="uk-UA" dirty="0"/>
              <a:t>Необхідно:</a:t>
            </a:r>
            <a:endParaRPr lang="ru-RU" dirty="0"/>
          </a:p>
          <a:p>
            <a:pPr lvl="0"/>
            <a:r>
              <a:rPr lang="uk-UA" dirty="0"/>
              <a:t>Визначити розмір статутного капіталу товариства з обмеженою відповідальністю «Акваріум»;</a:t>
            </a:r>
            <a:endParaRPr lang="ru-RU" dirty="0"/>
          </a:p>
          <a:p>
            <a:pPr lvl="0"/>
            <a:r>
              <a:rPr lang="uk-UA" dirty="0"/>
              <a:t>Визначити частку кожного засновника в статутному капіталі;</a:t>
            </a:r>
            <a:endParaRPr lang="ru-RU" dirty="0"/>
          </a:p>
          <a:p>
            <a:pPr lvl="0"/>
            <a:r>
              <a:rPr lang="uk-UA" dirty="0"/>
              <a:t>Визначити суму, яку необхідно сплатити </a:t>
            </a:r>
            <a:r>
              <a:rPr lang="uk-UA" dirty="0" err="1"/>
              <a:t>Тимчишиній</a:t>
            </a:r>
            <a:r>
              <a:rPr lang="uk-UA" dirty="0"/>
              <a:t> О. В. при її виході з товариства.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121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7626" y="760587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4800" b="1" i="1" dirty="0"/>
              <a:t>Підприємницька ідея</a:t>
            </a:r>
            <a:r>
              <a:rPr lang="uk-UA" sz="4800" dirty="0"/>
              <a:t> – це виявлений підприємцем загальний інтерес щодо створення нового товару, просування його на ринок, надання послуг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946816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0339" y="318655"/>
            <a:ext cx="8596668" cy="1320800"/>
          </a:xfrm>
        </p:spPr>
        <p:txBody>
          <a:bodyPr/>
          <a:lstStyle/>
          <a:p>
            <a:pPr algn="ctr"/>
            <a:r>
              <a:rPr lang="uk-UA" dirty="0"/>
              <a:t>Джерела народження нових ідей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3345" y="1260764"/>
            <a:ext cx="8830657" cy="5084617"/>
          </a:xfrm>
        </p:spPr>
        <p:txBody>
          <a:bodyPr>
            <a:noAutofit/>
          </a:bodyPr>
          <a:lstStyle/>
          <a:p>
            <a:pPr lvl="0"/>
            <a:r>
              <a:rPr lang="uk-UA" sz="2400" b="1" i="1" u="sng" dirty="0"/>
              <a:t>Споживачі</a:t>
            </a:r>
            <a:r>
              <a:rPr lang="uk-UA" sz="2400" i="1" dirty="0"/>
              <a:t>.</a:t>
            </a:r>
            <a:r>
              <a:rPr lang="uk-UA" sz="2400" dirty="0"/>
              <a:t> Постійні контакти з ними, пошук формальних і неформальних способів виявлення їхньої думки у багатьох випад­ках приводять до появи нових успішних ідей у бізнесі;</a:t>
            </a:r>
            <a:endParaRPr lang="ru-RU" sz="2400" dirty="0"/>
          </a:p>
          <a:p>
            <a:pPr lvl="0"/>
            <a:r>
              <a:rPr lang="uk-UA" sz="2400" b="1" i="1" u="sng" dirty="0"/>
              <a:t>Діючі підприємства</a:t>
            </a:r>
            <a:r>
              <a:rPr lang="uk-UA" sz="2400" dirty="0"/>
              <a:t>. Детальний аналіз їхньої роботи часто дає змогу сформувати концепцію власного бізнесу;</a:t>
            </a:r>
            <a:endParaRPr lang="ru-RU" sz="2400" dirty="0"/>
          </a:p>
          <a:p>
            <a:pPr lvl="0"/>
            <a:r>
              <a:rPr lang="uk-UA" sz="2400" b="1" i="1" u="sng" dirty="0"/>
              <a:t>Уряд</a:t>
            </a:r>
            <a:r>
              <a:rPr lang="uk-UA" sz="2400" i="1" dirty="0"/>
              <a:t>.</a:t>
            </a:r>
            <a:r>
              <a:rPr lang="uk-UA" sz="2400" dirty="0"/>
              <a:t> Діяльність деяких урядових установ, наприклад комітету з винаходів і </a:t>
            </a:r>
            <a:r>
              <a:rPr lang="uk-UA" sz="2400" dirty="0" err="1"/>
              <a:t>відкриттів</a:t>
            </a:r>
            <a:r>
              <a:rPr lang="uk-UA" sz="2400" dirty="0"/>
              <a:t>, може бути джерелом нових підприємницьких ідей;</a:t>
            </a:r>
            <a:endParaRPr lang="ru-RU" sz="2400" dirty="0"/>
          </a:p>
          <a:p>
            <a:r>
              <a:rPr lang="uk-UA" sz="2400" b="1" i="1" u="sng" dirty="0"/>
              <a:t>Результати досліджень і розробок</a:t>
            </a:r>
            <a:r>
              <a:rPr lang="uk-UA" sz="2400" i="1" dirty="0"/>
              <a:t>.</a:t>
            </a:r>
            <a:r>
              <a:rPr lang="uk-UA" sz="2400" dirty="0"/>
              <a:t> Вони можуть бути одержані самими підприємцями або ж запозичені в інших дослідницьких організаціях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69954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843" y="180110"/>
            <a:ext cx="9131684" cy="720435"/>
          </a:xfrm>
        </p:spPr>
        <p:txBody>
          <a:bodyPr/>
          <a:lstStyle/>
          <a:p>
            <a:pPr algn="ctr"/>
            <a:r>
              <a:rPr lang="uk-UA" dirty="0"/>
              <a:t>Методи індивідуального творчого пошуку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16183"/>
            <a:ext cx="8596668" cy="4725180"/>
          </a:xfrm>
        </p:spPr>
        <p:txBody>
          <a:bodyPr>
            <a:noAutofit/>
          </a:bodyPr>
          <a:lstStyle/>
          <a:p>
            <a:r>
              <a:rPr lang="uk-UA" sz="2400" b="1" i="1" u="sng" dirty="0"/>
              <a:t>Метод аналогії</a:t>
            </a:r>
            <a:r>
              <a:rPr lang="uk-UA" sz="2400" b="1" i="1" dirty="0"/>
              <a:t>.</a:t>
            </a:r>
            <a:r>
              <a:rPr lang="uk-UA" sz="2400" dirty="0"/>
              <a:t> Аналогія – прийом наукових висновків, за допомогою якого досягається пізнання ознак суб'єктів на основі їх подібності з іншими.</a:t>
            </a:r>
          </a:p>
          <a:p>
            <a:r>
              <a:rPr lang="uk-UA" sz="2400" b="1" i="1" u="sng" dirty="0"/>
              <a:t>Метод інверсі</a:t>
            </a:r>
            <a:r>
              <a:rPr lang="uk-UA" sz="2400" b="1" i="1" dirty="0"/>
              <a:t>ї </a:t>
            </a:r>
            <a:r>
              <a:rPr lang="uk-UA" sz="2400" dirty="0"/>
              <a:t>(</a:t>
            </a:r>
            <a:r>
              <a:rPr lang="uk-UA" sz="2400" i="1" dirty="0"/>
              <a:t>від лат. </a:t>
            </a:r>
            <a:r>
              <a:rPr lang="uk-UA" sz="2400" i="1" dirty="0" err="1"/>
              <a:t>перестановлення</a:t>
            </a:r>
            <a:r>
              <a:rPr lang="uk-UA" sz="2400" i="1" dirty="0"/>
              <a:t>) </a:t>
            </a:r>
            <a:r>
              <a:rPr lang="uk-UA" sz="2400" dirty="0"/>
              <a:t>передбачає пошук рішень у напрямках, протилежних загальновизнаним для аналогічних об’єктів або пошук варіантів від протилежного (перевернути звичайне рішення «догори ногами», вивернути на виворіт, поміняти місцями тощо)</a:t>
            </a:r>
          </a:p>
          <a:p>
            <a:r>
              <a:rPr lang="uk-UA" sz="2400" b="1" i="1" u="sng" dirty="0"/>
              <a:t>Метод ідеалізації </a:t>
            </a:r>
            <a:r>
              <a:rPr lang="uk-UA" sz="2400" dirty="0"/>
              <a:t>–</a:t>
            </a:r>
            <a:r>
              <a:rPr lang="uk-UA" sz="2400" b="1" i="1" dirty="0"/>
              <a:t> </a:t>
            </a:r>
            <a:r>
              <a:rPr lang="uk-UA" sz="2400" dirty="0"/>
              <a:t> це пошук альтернатив шляхом ініціювання уявлення про ідеальне вирішення проблеми.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35480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70" y="207818"/>
            <a:ext cx="8596668" cy="692727"/>
          </a:xfrm>
        </p:spPr>
        <p:txBody>
          <a:bodyPr/>
          <a:lstStyle/>
          <a:p>
            <a:pPr algn="ctr"/>
            <a:r>
              <a:rPr lang="uk-UA" dirty="0"/>
              <a:t>Методи колективного пошуку ідей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8570" y="900545"/>
            <a:ext cx="9685866" cy="5749637"/>
          </a:xfrm>
        </p:spPr>
        <p:txBody>
          <a:bodyPr>
            <a:noAutofit/>
          </a:bodyPr>
          <a:lstStyle/>
          <a:p>
            <a:r>
              <a:rPr lang="uk-UA" sz="2200" b="1" i="1" u="sng" dirty="0"/>
              <a:t>«Мозковий» штурм</a:t>
            </a:r>
            <a:r>
              <a:rPr lang="uk-UA" sz="2200" dirty="0"/>
              <a:t> - це спосіб отримання великої кількості ідей за короткий період часу. Зазвичай група від восьми до дванадцяти осіб обговорює проблему і генерує ідеї в розкутій атмосфері. Оцінка не виноситься, вітаються всі ідеї, особливо «дикі».</a:t>
            </a:r>
          </a:p>
          <a:p>
            <a:r>
              <a:rPr lang="uk-UA" sz="2200" b="1" i="1" u="sng" dirty="0"/>
              <a:t>Конференція ідей.</a:t>
            </a:r>
            <a:r>
              <a:rPr lang="uk-UA" sz="2200" b="1" i="1" dirty="0"/>
              <a:t> </a:t>
            </a:r>
            <a:r>
              <a:rPr lang="uk-UA" sz="2200" dirty="0"/>
              <a:t>Від «мозкового штурму» вона відрізняється темпом проведення нарад та дозволеною доброзичливою критикою у формі коротких реплік та коментарів. Заохочується фантазування та комбінування ідей. Усі запропоновані ідеї фіксують у протоколі без зазначення авторства.</a:t>
            </a:r>
            <a:endParaRPr lang="ru-RU" sz="2200" dirty="0"/>
          </a:p>
          <a:p>
            <a:r>
              <a:rPr lang="uk-UA" sz="2200" b="1" i="1" u="sng" dirty="0"/>
              <a:t>Метод колективного блокноту.</a:t>
            </a:r>
            <a:r>
              <a:rPr lang="uk-UA" sz="2200" dirty="0"/>
              <a:t> Кожний учасник групи отримує блокнот, у якому викладена сутність вирішуваної проблеми. Впродовж певного періоду часу (звичайно 2 тижні) кожний учасник групи записує до спеціального блокноту власні ідеї щодо вирішення даної проблеми. Реалізація методу завершується творчою дискусією всієї групи та обговоренням систематизованого матеріалу. 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522985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498" y="401782"/>
            <a:ext cx="8596668" cy="58466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Місія</a:t>
            </a:r>
            <a:r>
              <a:rPr lang="uk-UA" sz="3600" b="1" i="1" dirty="0"/>
              <a:t> – </a:t>
            </a:r>
            <a:r>
              <a:rPr lang="uk-UA" sz="3600" dirty="0"/>
              <a:t>це генеральна мета створення та функціонування підприємства, яка досягається через організацію виробництва і продажу на ринку визначених товарів, призначених для задоволення  потреб</a:t>
            </a:r>
          </a:p>
          <a:p>
            <a:pPr marL="0" indent="0">
              <a:buNone/>
            </a:pPr>
            <a:r>
              <a:rPr lang="uk-UA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</a:t>
            </a:r>
            <a:r>
              <a:rPr lang="uk-UA" sz="3600" b="1" dirty="0"/>
              <a:t> -  </a:t>
            </a:r>
            <a:r>
              <a:rPr lang="uk-UA" sz="3600" dirty="0"/>
              <a:t>означає  стан в майбутньому, котрий можливо змінити відносно теперішнього та варто, бажано або необхідно досягнути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18605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88" y="207819"/>
            <a:ext cx="8596668" cy="748145"/>
          </a:xfrm>
        </p:spPr>
        <p:txBody>
          <a:bodyPr/>
          <a:lstStyle/>
          <a:p>
            <a:pPr algn="ctr"/>
            <a:r>
              <a:rPr lang="ru-RU" dirty="0" err="1"/>
              <a:t>Приклади</a:t>
            </a:r>
            <a:r>
              <a:rPr lang="ru-RU" dirty="0"/>
              <a:t> </a:t>
            </a:r>
            <a:r>
              <a:rPr lang="ru-RU" dirty="0" err="1"/>
              <a:t>цілей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55964"/>
            <a:ext cx="8596668" cy="5500253"/>
          </a:xfrm>
        </p:spPr>
        <p:txBody>
          <a:bodyPr>
            <a:noAutofit/>
          </a:bodyPr>
          <a:lstStyle/>
          <a:p>
            <a:pPr lvl="0"/>
            <a:r>
              <a:rPr lang="uk-UA" sz="2800" dirty="0"/>
              <a:t>прибутковість: обсяг прибутку, дохід, розмір дивідендів;</a:t>
            </a:r>
            <a:endParaRPr lang="ru-RU" sz="2800" dirty="0"/>
          </a:p>
          <a:p>
            <a:pPr lvl="0"/>
            <a:r>
              <a:rPr lang="uk-UA" sz="2800" dirty="0"/>
              <a:t>ринки: частка ринку, обсяг продажів, ринкова ніша;</a:t>
            </a:r>
            <a:endParaRPr lang="ru-RU" sz="2800" dirty="0"/>
          </a:p>
          <a:p>
            <a:pPr lvl="0"/>
            <a:r>
              <a:rPr lang="uk-UA" sz="2800" dirty="0"/>
              <a:t>продуктивність (ефективність) праці;</a:t>
            </a:r>
            <a:endParaRPr lang="ru-RU" sz="2800" dirty="0"/>
          </a:p>
          <a:p>
            <a:pPr lvl="0"/>
            <a:r>
              <a:rPr lang="uk-UA" sz="2800" dirty="0"/>
              <a:t>продукція: обсяг продажу, нові вироби;</a:t>
            </a:r>
            <a:endParaRPr lang="ru-RU" sz="2800" dirty="0"/>
          </a:p>
          <a:p>
            <a:pPr lvl="0"/>
            <a:r>
              <a:rPr lang="uk-UA" sz="2800" dirty="0"/>
              <a:t>виробничі потужності, будинки і споруди: площа, постійні витрати, кількість виробів на одиницю площі;</a:t>
            </a:r>
            <a:endParaRPr lang="ru-RU" sz="2800" dirty="0"/>
          </a:p>
          <a:p>
            <a:r>
              <a:rPr lang="uk-UA" sz="2800" dirty="0"/>
              <a:t>фінансові ресурси: рух готівки, структура капіталу і т. д.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69283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0970" y="249382"/>
            <a:ext cx="8596668" cy="762000"/>
          </a:xfrm>
        </p:spPr>
        <p:txBody>
          <a:bodyPr/>
          <a:lstStyle/>
          <a:p>
            <a:r>
              <a:rPr lang="uk-UA" dirty="0"/>
              <a:t>Вимоги до формування цілей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36073"/>
            <a:ext cx="8596668" cy="4905289"/>
          </a:xfrm>
        </p:spPr>
        <p:txBody>
          <a:bodyPr>
            <a:normAutofit/>
          </a:bodyPr>
          <a:lstStyle/>
          <a:p>
            <a:pPr lvl="0"/>
            <a:r>
              <a:rPr lang="uk-UA" sz="3600" dirty="0"/>
              <a:t>конкретними і кількісно вимірюваними;</a:t>
            </a:r>
            <a:endParaRPr lang="ru-RU" sz="3600" dirty="0"/>
          </a:p>
          <a:p>
            <a:pPr lvl="0"/>
            <a:r>
              <a:rPr lang="uk-UA" sz="3600" dirty="0"/>
              <a:t>зорієнтованими у часі, тобто мати конкретний горизонт прогнозування;</a:t>
            </a:r>
            <a:endParaRPr lang="ru-RU" sz="3600" dirty="0"/>
          </a:p>
          <a:p>
            <a:pPr lvl="0"/>
            <a:r>
              <a:rPr lang="uk-UA" sz="3600" dirty="0"/>
              <a:t>реалістичними, практично досяжними і збалансованими із можливостями фірми;</a:t>
            </a:r>
            <a:endParaRPr lang="ru-RU" sz="3600" dirty="0"/>
          </a:p>
          <a:p>
            <a:r>
              <a:rPr lang="uk-UA" sz="3600" dirty="0"/>
              <a:t>сформульованими письмово.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0196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078" y="166254"/>
            <a:ext cx="8596668" cy="651164"/>
          </a:xfrm>
        </p:spPr>
        <p:txBody>
          <a:bodyPr/>
          <a:lstStyle/>
          <a:p>
            <a:r>
              <a:rPr lang="uk-UA" dirty="0"/>
              <a:t>Класифікація цілей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3106301"/>
              </p:ext>
            </p:extLst>
          </p:nvPr>
        </p:nvGraphicFramePr>
        <p:xfrm>
          <a:off x="511078" y="955963"/>
          <a:ext cx="9048558" cy="5704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527116">
                  <a:extLst>
                    <a:ext uri="{9D8B030D-6E8A-4147-A177-3AD203B41FA5}">
                      <a16:colId xmlns:a16="http://schemas.microsoft.com/office/drawing/2014/main" val="1600475013"/>
                    </a:ext>
                  </a:extLst>
                </a:gridCol>
                <a:gridCol w="4521442">
                  <a:extLst>
                    <a:ext uri="{9D8B030D-6E8A-4147-A177-3AD203B41FA5}">
                      <a16:colId xmlns:a16="http://schemas.microsoft.com/office/drawing/2014/main" val="3553694972"/>
                    </a:ext>
                  </a:extLst>
                </a:gridCol>
              </a:tblGrid>
              <a:tr h="5955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1. За змістом та спрямованістю цілей: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економічні, соціальні, власні.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8900547"/>
                  </a:ext>
                </a:extLst>
              </a:tr>
              <a:tr h="8933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2. За функціональною сферою реалізації цілей: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маркетингові, фінансово-економічні, інвестиційні, інноваційні, організаційні.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07617"/>
                  </a:ext>
                </a:extLst>
              </a:tr>
              <a:tr h="413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3. За рівнем досягнення: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необхідні, бажані.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1883845"/>
                  </a:ext>
                </a:extLst>
              </a:tr>
              <a:tr h="5955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4. За часовим фактором: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перспективні, поточні, першочергові.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8005767"/>
                  </a:ext>
                </a:extLst>
              </a:tr>
              <a:tr h="413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5. За відношенням до головної цілі: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кінцеві та проміжні.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2705388"/>
                  </a:ext>
                </a:extLst>
              </a:tr>
              <a:tr h="413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6. За характером оцінки: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кількісні та якісні.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5662445"/>
                  </a:ext>
                </a:extLst>
              </a:tr>
              <a:tr h="12468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7. За ступенем впливу зовнішніх факторів: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цілі, пов'язані із зовнішніми факторами, та цілі, не пов'язані із зовнішніми факторами, а пов'язані з використанням внутрішніх резервів.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0684815"/>
                  </a:ext>
                </a:extLst>
              </a:tr>
              <a:tr h="5955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8. За складом та характером інтересів: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цілі підприємства, суспільства.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9972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481273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164</TotalTime>
  <Words>1266</Words>
  <Application>Microsoft Office PowerPoint</Application>
  <PresentationFormat>Широкий екран</PresentationFormat>
  <Paragraphs>83</Paragraphs>
  <Slides>17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3" baseType="lpstr">
      <vt:lpstr>Arial</vt:lpstr>
      <vt:lpstr>Symbol</vt:lpstr>
      <vt:lpstr>Times New Roman</vt:lpstr>
      <vt:lpstr>Trebuchet MS</vt:lpstr>
      <vt:lpstr>Wingdings 3</vt:lpstr>
      <vt:lpstr>Аспект</vt:lpstr>
      <vt:lpstr>Тема 2. Технологія створення нового підприємства</vt:lpstr>
      <vt:lpstr>Презентація PowerPoint</vt:lpstr>
      <vt:lpstr>Джерела народження нових ідей</vt:lpstr>
      <vt:lpstr>Методи індивідуального творчого пошуку</vt:lpstr>
      <vt:lpstr>Методи колективного пошуку ідей</vt:lpstr>
      <vt:lpstr>Презентація PowerPoint</vt:lpstr>
      <vt:lpstr>Приклади цілей</vt:lpstr>
      <vt:lpstr>Вимоги до формування цілей</vt:lpstr>
      <vt:lpstr>Класифікація цілей</vt:lpstr>
      <vt:lpstr>Презентація PowerPoint</vt:lpstr>
      <vt:lpstr>Шляхи державної реєстрації ФОП:</vt:lpstr>
      <vt:lpstr>Презентація PowerPoint</vt:lpstr>
      <vt:lpstr>Статут – це основний документ, який регламентує діяльність суб’єкта бізнесу. Завдання статуту - дати повне уявлення про право­вий статус підприємства як самостійного суб'єкта господарювання, що має права юридичної особи, про його внутрішній механізм управлін­ня.</vt:lpstr>
      <vt:lpstr>Розділи статуту:</vt:lpstr>
      <vt:lpstr>Ліцензія – це спеціальний дозвіл на здійснення певних видів підприємницької діяльності:  - становить небезпеку для життя та здоров'я людини; - становить небезпеку для довкілля; - загрожує інтересам самої держави.</vt:lpstr>
      <vt:lpstr>Ліцензування підприємницької діяльності в Україні відбувається відповідно  до: </vt:lpstr>
      <vt:lpstr>ПРАКТИЧНЕ ЗАВДАННЯ: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Олена Олена</cp:lastModifiedBy>
  <cp:revision>15</cp:revision>
  <cp:lastPrinted>2019-03-01T07:49:26Z</cp:lastPrinted>
  <dcterms:created xsi:type="dcterms:W3CDTF">2017-02-12T07:43:51Z</dcterms:created>
  <dcterms:modified xsi:type="dcterms:W3CDTF">2022-09-25T21:13:00Z</dcterms:modified>
</cp:coreProperties>
</file>