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0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512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471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16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177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21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16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52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39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2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67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36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53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58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1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D3558-959D-46C8-8DE7-02A4B204C81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DA724D-52EE-44FD-B2A2-2DF458861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14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4%D1%96%D0%BD%D0%BB%D1%8F%D0%BD%D0%B4%D1%96%D1%8F" TargetMode="External"/><Relationship Id="rId13" Type="http://schemas.openxmlformats.org/officeDocument/2006/relationships/hyperlink" Target="https://uk.wikipedia.org/wiki/%D0%86%D1%82%D0%B0%D0%BB%D1%96%D1%8F" TargetMode="External"/><Relationship Id="rId3" Type="http://schemas.openxmlformats.org/officeDocument/2006/relationships/hyperlink" Target="https://uk.wikipedia.org/w/index.php?title=%D0%9A%D0%B0%D0%BD%D0%B4%D0%B8%D0%B4%D0%B0%D1%82_(%D0%B2%D0%B8%D0%B1%D0%BE%D1%80%D0%B8)&amp;action=edit&amp;redlink=1" TargetMode="External"/><Relationship Id="rId7" Type="http://schemas.openxmlformats.org/officeDocument/2006/relationships/hyperlink" Target="https://uk.wikipedia.org/wiki/%D0%9B%D0%B0%D1%82%D0%B8%D0%BD%D1%81%D1%8C%D0%BA%D0%B0_%D0%BC%D0%BE%D0%B2%D0%B0" TargetMode="External"/><Relationship Id="rId12" Type="http://schemas.openxmlformats.org/officeDocument/2006/relationships/hyperlink" Target="https://uk.wikipedia.org/wiki/%D0%90%D0%B2%D1%81%D1%82%D1%80%D1%96%D1%8F" TargetMode="External"/><Relationship Id="rId2" Type="http://schemas.openxmlformats.org/officeDocument/2006/relationships/hyperlink" Target="https://uk.wikipedia.org/wiki/%D0%93%D0%BE%D0%BB%D0%BE%D1%81%D1%83%D0%B2%D0%B0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86%D0%B7%D1%80%D0%B0%D1%97%D0%BB%D1%8C" TargetMode="External"/><Relationship Id="rId11" Type="http://schemas.openxmlformats.org/officeDocument/2006/relationships/hyperlink" Target="https://uk.wikipedia.org/wiki/%D0%A8%D0%B2%D0%B5%D0%B9%D1%86%D0%B0%D1%80%D1%96%D1%8F" TargetMode="External"/><Relationship Id="rId5" Type="http://schemas.openxmlformats.org/officeDocument/2006/relationships/hyperlink" Target="https://uk.wikipedia.org/wiki/%D0%86%D1%81%D0%BF%D0%B0%D0%BD%D1%96%D1%8F" TargetMode="External"/><Relationship Id="rId15" Type="http://schemas.openxmlformats.org/officeDocument/2006/relationships/hyperlink" Target="https://uk.wikipedia.org/wiki/%D0%9C%D0%B5%D0%BA%D1%81%D0%B8%D0%BA%D0%B0" TargetMode="External"/><Relationship Id="rId10" Type="http://schemas.openxmlformats.org/officeDocument/2006/relationships/hyperlink" Target="https://uk.wikipedia.org/wiki/%D0%9D%D1%96%D0%B4%D0%B5%D1%80%D0%BB%D0%B0%D0%BD%D0%B4%D0%B8" TargetMode="External"/><Relationship Id="rId4" Type="http://schemas.openxmlformats.org/officeDocument/2006/relationships/hyperlink" Target="https://uk.wikipedia.org/wiki/%D0%92%D0%B8%D0%B1%D0%BE%D1%80%D0%B8" TargetMode="External"/><Relationship Id="rId9" Type="http://schemas.openxmlformats.org/officeDocument/2006/relationships/hyperlink" Target="https://uk.wikipedia.org/wiki/%D0%91%D0%B5%D0%BB%D1%8C%D0%B3%D1%96%D1%8F" TargetMode="External"/><Relationship Id="rId14" Type="http://schemas.openxmlformats.org/officeDocument/2006/relationships/hyperlink" Target="https://uk.wikipedia.org/wiki/%D0%AF%D0%BF%D0%BE%D0%BD%D1%96%D1%8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145324"/>
            <a:ext cx="8915399" cy="2632058"/>
          </a:xfrm>
        </p:spPr>
        <p:txBody>
          <a:bodyPr>
            <a:normAutofit/>
          </a:bodyPr>
          <a:lstStyle/>
          <a:p>
            <a:r>
              <a:rPr lang="ru-RU" b="1" dirty="0"/>
              <a:t>ПРЯМА ДЕМОКРАТІЯ ТА ВИБОРЧЕ ПРАВО У ЗАРУБІЖНИХ ДЕРЖАВАХ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518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ПЛАН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інститути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</a:t>
            </a:r>
            <a:r>
              <a:rPr lang="ru-RU" dirty="0" err="1" smtClean="0"/>
              <a:t>демократії</a:t>
            </a:r>
            <a:endParaRPr lang="ru-RU" dirty="0" smtClean="0"/>
          </a:p>
          <a:p>
            <a:r>
              <a:rPr lang="ru-RU" dirty="0" err="1"/>
              <a:t>Поняття</a:t>
            </a:r>
            <a:r>
              <a:rPr lang="ru-RU" dirty="0"/>
              <a:t> та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 </a:t>
            </a:r>
            <a:r>
              <a:rPr lang="ru-RU" dirty="0" err="1"/>
              <a:t>виборчого</a:t>
            </a:r>
            <a:r>
              <a:rPr lang="ru-RU" dirty="0"/>
              <a:t> права </a:t>
            </a:r>
            <a:endParaRPr lang="ru-RU" dirty="0" smtClean="0"/>
          </a:p>
          <a:p>
            <a:r>
              <a:rPr lang="ru-RU" dirty="0" err="1"/>
              <a:t>Системи</a:t>
            </a:r>
            <a:r>
              <a:rPr lang="ru-RU" dirty="0"/>
              <a:t> народного </a:t>
            </a:r>
            <a:r>
              <a:rPr lang="ru-RU" dirty="0" err="1"/>
              <a:t>представництва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674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Поняття та інститути прямої демократії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Пряма (безпосередня) демократія </a:t>
            </a:r>
            <a:r>
              <a:rPr lang="uk-UA" dirty="0"/>
              <a:t>– це форма політичної організації суспільства, за якої закони та основні політичні рішення </a:t>
            </a:r>
            <a:r>
              <a:rPr lang="uk-UA" dirty="0" err="1"/>
              <a:t>ініціюються</a:t>
            </a:r>
            <a:r>
              <a:rPr lang="uk-UA" dirty="0"/>
              <a:t> та приймаються безпосередньо народом; безпосередня правотворчість народу. </a:t>
            </a:r>
            <a:endParaRPr lang="uk-UA" dirty="0" smtClean="0"/>
          </a:p>
          <a:p>
            <a:r>
              <a:rPr lang="uk-UA" dirty="0"/>
              <a:t>На сьогодні пряма демократія у чистому вигляді практично не існує. Виключення становлять деякі гірські, малонаселені кантони </a:t>
            </a:r>
            <a:r>
              <a:rPr lang="uk-UA" b="1" dirty="0" smtClean="0"/>
              <a:t>Швейцарської Конфедерації</a:t>
            </a:r>
            <a:r>
              <a:rPr lang="uk-UA" dirty="0" smtClean="0"/>
              <a:t>. </a:t>
            </a:r>
            <a:r>
              <a:rPr lang="uk-UA" dirty="0"/>
              <a:t>Натомість повсюдного поширення набули окремі елементи (інститути) прямої демократії.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24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 </a:t>
            </a:r>
            <a:r>
              <a:rPr lang="uk-UA" b="1" dirty="0" smtClean="0"/>
              <a:t>Інститути </a:t>
            </a:r>
            <a:r>
              <a:rPr lang="uk-UA" b="1" dirty="0"/>
              <a:t>прямої демократії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780932"/>
              </p:ext>
            </p:extLst>
          </p:nvPr>
        </p:nvGraphicFramePr>
        <p:xfrm>
          <a:off x="1063869" y="1688122"/>
          <a:ext cx="10796954" cy="5072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3214">
                  <a:extLst>
                    <a:ext uri="{9D8B030D-6E8A-4147-A177-3AD203B41FA5}">
                      <a16:colId xmlns:a16="http://schemas.microsoft.com/office/drawing/2014/main" val="1067067234"/>
                    </a:ext>
                  </a:extLst>
                </a:gridCol>
                <a:gridCol w="8723740">
                  <a:extLst>
                    <a:ext uri="{9D8B030D-6E8A-4147-A177-3AD203B41FA5}">
                      <a16:colId xmlns:a16="http://schemas.microsoft.com/office/drawing/2014/main" val="3016968020"/>
                    </a:ext>
                  </a:extLst>
                </a:gridCol>
              </a:tblGrid>
              <a:tr h="216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effectLst/>
                        </a:rPr>
                        <a:t>Назва інституту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>
                          <a:effectLst/>
                        </a:rPr>
                        <a:t>Характеристика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extLst>
                  <a:ext uri="{0D108BD9-81ED-4DB2-BD59-A6C34878D82A}">
                    <a16:rowId xmlns:a16="http://schemas.microsoft.com/office/drawing/2014/main" val="990274943"/>
                  </a:ext>
                </a:extLst>
              </a:tr>
              <a:tr h="1142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effectLst/>
                        </a:rPr>
                        <a:t>Референдум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tc>
                  <a:txBody>
                    <a:bodyPr/>
                    <a:lstStyle/>
                    <a:p>
                      <a:pPr marL="21590" indent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Процедура прийняття закону, або політичного рішення всенародним голосуванням.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1590" indent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Розрізняють зокрема: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Національні (загальнодержавні) референдуми (проводяться в масштабах всієї країни);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Референдуми в суб’єктах федерації;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320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Місцеві </a:t>
                      </a: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</a:rPr>
                        <a:t>референдуми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(проводяться місцевими громадами).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extLst>
                  <a:ext uri="{0D108BD9-81ED-4DB2-BD59-A6C34878D82A}">
                    <a16:rowId xmlns:a16="http://schemas.microsoft.com/office/drawing/2014/main" val="1940432241"/>
                  </a:ext>
                </a:extLst>
              </a:tr>
              <a:tr h="1735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>
                          <a:effectLst/>
                        </a:rPr>
                        <a:t>Народна ініціатива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tc>
                  <a:txBody>
                    <a:bodyPr/>
                    <a:lstStyle/>
                    <a:p>
                      <a:pPr marL="21590" indent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Конституційно закріплене право громадян ініціювати референдум, або вносити законопроект в парламент (якщо він набере визначену кількість підписів). Розрізняють оформлену та неоформлену народну ініціативу: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Оформлена народна ініціатива передбачає внесення сформованого законопроекту;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Неоформлена народна ініціатива передбачає внесення вимоги прийняття закону із певного питання.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1590" indent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(Передбачена в Конституціях Бразилії, Еквадору, Киргизстану, Колумбії, Парагваю, Перу та в багатьох країнах Європи).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extLst>
                  <a:ext uri="{0D108BD9-81ED-4DB2-BD59-A6C34878D82A}">
                    <a16:rowId xmlns:a16="http://schemas.microsoft.com/office/drawing/2014/main" val="1974900132"/>
                  </a:ext>
                </a:extLst>
              </a:tr>
              <a:tr h="95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>
                          <a:effectLst/>
                        </a:rPr>
                        <a:t>Народне вето</a:t>
                      </a:r>
                      <a:endParaRPr lang="ru-R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tc>
                  <a:txBody>
                    <a:bodyPr/>
                    <a:lstStyle/>
                    <a:p>
                      <a:pPr marL="21590" indent="17970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Конституційно закріплене право громадян ініціювати всенародне голосування(відхиляючий референдум), щодо скасування закону прийнятого Парламентом. Право народного вето може бути застосоване протягом визначеного періоду часу після прийняття закону.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1590" indent="17970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(Передбачене Конституціями Швейцарії та Італії).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extLst>
                  <a:ext uri="{0D108BD9-81ED-4DB2-BD59-A6C34878D82A}">
                    <a16:rowId xmlns:a16="http://schemas.microsoft.com/office/drawing/2014/main" val="262175177"/>
                  </a:ext>
                </a:extLst>
              </a:tr>
              <a:tr h="571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>
                          <a:effectLst/>
                        </a:rPr>
                        <a:t>Народний розпуск </a:t>
                      </a:r>
                      <a:endParaRPr lang="ru-R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>
                          <a:effectLst/>
                        </a:rPr>
                        <a:t>(відкликання)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tc>
                  <a:txBody>
                    <a:bodyPr/>
                    <a:lstStyle/>
                    <a:p>
                      <a:pPr indent="2012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Право народу на дострокове припинення повноважень (відкликання) обраної посадової особи.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2012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(Практика поширена в Англо-Американському світі).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602" marR="61602" marT="0" marB="0"/>
                </a:tc>
                <a:extLst>
                  <a:ext uri="{0D108BD9-81ED-4DB2-BD59-A6C34878D82A}">
                    <a16:rowId xmlns:a16="http://schemas.microsoft.com/office/drawing/2014/main" val="879654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41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Поняття та основні інститути виборчого права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4738" y="1905001"/>
            <a:ext cx="10519874" cy="4530968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Виборче</a:t>
            </a:r>
            <a:r>
              <a:rPr lang="ru-RU" b="1" dirty="0"/>
              <a:t> право (</a:t>
            </a:r>
            <a:r>
              <a:rPr lang="ru-RU" b="1" dirty="0" err="1"/>
              <a:t>об’єктивне</a:t>
            </a:r>
            <a:r>
              <a:rPr lang="ru-RU" b="1" dirty="0"/>
              <a:t>) 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норм,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порядку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представницьких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..</a:t>
            </a:r>
          </a:p>
          <a:p>
            <a:r>
              <a:rPr lang="ru-RU" b="1" dirty="0" err="1"/>
              <a:t>Суб’єктивне</a:t>
            </a:r>
            <a:r>
              <a:rPr lang="ru-RU" b="1" dirty="0"/>
              <a:t> </a:t>
            </a:r>
            <a:r>
              <a:rPr lang="ru-RU" b="1" dirty="0" err="1"/>
              <a:t>виборче</a:t>
            </a:r>
            <a:r>
              <a:rPr lang="ru-RU" b="1" dirty="0"/>
              <a:t> право </a:t>
            </a:r>
            <a:r>
              <a:rPr lang="ru-RU" dirty="0"/>
              <a:t>– </a:t>
            </a:r>
            <a:r>
              <a:rPr lang="ru-RU" dirty="0" err="1"/>
              <a:t>сукупність</a:t>
            </a:r>
            <a:r>
              <a:rPr lang="ru-RU" dirty="0"/>
              <a:t> прав </a:t>
            </a:r>
            <a:r>
              <a:rPr lang="ru-RU" dirty="0" err="1"/>
              <a:t>громадян</a:t>
            </a:r>
            <a:r>
              <a:rPr lang="ru-RU" dirty="0"/>
              <a:t> на участь у </a:t>
            </a:r>
            <a:r>
              <a:rPr lang="ru-RU" dirty="0" err="1"/>
              <a:t>виборах</a:t>
            </a:r>
            <a:r>
              <a:rPr lang="ru-RU" dirty="0"/>
              <a:t>. </a:t>
            </a:r>
            <a:r>
              <a:rPr lang="ru-RU" dirty="0" err="1"/>
              <a:t>Виборча</a:t>
            </a:r>
            <a:r>
              <a:rPr lang="ru-RU" dirty="0"/>
              <a:t> </a:t>
            </a:r>
            <a:r>
              <a:rPr lang="ru-RU" dirty="0" err="1"/>
              <a:t>правосуб’єктність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низкою </a:t>
            </a:r>
            <a:r>
              <a:rPr lang="ru-RU" dirty="0" err="1"/>
              <a:t>цензів</a:t>
            </a:r>
            <a:r>
              <a:rPr lang="ru-RU" dirty="0"/>
              <a:t> (див. </a:t>
            </a:r>
            <a:r>
              <a:rPr lang="ru-RU" dirty="0" err="1"/>
              <a:t>стор</a:t>
            </a:r>
            <a:r>
              <a:rPr lang="ru-RU" dirty="0"/>
              <a:t>…..). </a:t>
            </a:r>
          </a:p>
          <a:p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b="1" i="1" dirty="0" err="1"/>
              <a:t>активне</a:t>
            </a:r>
            <a:r>
              <a:rPr lang="ru-RU" dirty="0"/>
              <a:t> (право </a:t>
            </a:r>
            <a:r>
              <a:rPr lang="ru-RU" dirty="0" err="1"/>
              <a:t>обирати</a:t>
            </a:r>
            <a:r>
              <a:rPr lang="ru-RU" dirty="0"/>
              <a:t>) та </a:t>
            </a:r>
            <a:r>
              <a:rPr lang="ru-RU" b="1" i="1" dirty="0" err="1"/>
              <a:t>пасивне</a:t>
            </a:r>
            <a:r>
              <a:rPr lang="ru-RU" dirty="0"/>
              <a:t> (бути </a:t>
            </a:r>
            <a:r>
              <a:rPr lang="ru-RU" dirty="0" err="1"/>
              <a:t>обраним</a:t>
            </a:r>
            <a:r>
              <a:rPr lang="ru-RU" dirty="0" smtClean="0"/>
              <a:t>) </a:t>
            </a:r>
            <a:r>
              <a:rPr lang="uk-UA" dirty="0" smtClean="0"/>
              <a:t>суб’єктивне</a:t>
            </a:r>
            <a:r>
              <a:rPr lang="ru-RU" dirty="0" smtClean="0"/>
              <a:t> </a:t>
            </a:r>
            <a:r>
              <a:rPr lang="ru-RU" dirty="0" err="1"/>
              <a:t>виборче</a:t>
            </a:r>
            <a:r>
              <a:rPr lang="ru-RU" dirty="0"/>
              <a:t> право.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b="1" i="1" u="sng" dirty="0" smtClean="0"/>
              <a:t>«</a:t>
            </a:r>
            <a:r>
              <a:rPr lang="ru-RU" b="1" i="1" u="sng" dirty="0" err="1"/>
              <a:t>Обирати</a:t>
            </a:r>
            <a:r>
              <a:rPr lang="ru-RU" b="1" i="1" u="sng" dirty="0"/>
              <a:t>»: </a:t>
            </a:r>
            <a:r>
              <a:rPr lang="ru-RU" b="1" i="1" u="sng" dirty="0" err="1"/>
              <a:t>це</a:t>
            </a:r>
            <a:r>
              <a:rPr lang="ru-RU" b="1" i="1" u="sng" dirty="0"/>
              <a:t> право </a:t>
            </a:r>
            <a:r>
              <a:rPr lang="ru-RU" b="1" i="1" u="sng" dirty="0" err="1"/>
              <a:t>чи</a:t>
            </a:r>
            <a:r>
              <a:rPr lang="ru-RU" b="1" i="1" u="sng" dirty="0"/>
              <a:t> </a:t>
            </a:r>
            <a:r>
              <a:rPr lang="ru-RU" b="1" i="1" u="sng" dirty="0" err="1"/>
              <a:t>обов’язок</a:t>
            </a:r>
            <a:r>
              <a:rPr lang="ru-RU" b="1" i="1" u="sng" dirty="0"/>
              <a:t>?</a:t>
            </a:r>
          </a:p>
          <a:p>
            <a:pPr algn="just"/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держав </a:t>
            </a:r>
            <a:r>
              <a:rPr lang="ru-RU" dirty="0" err="1"/>
              <a:t>розглядають</a:t>
            </a:r>
            <a:r>
              <a:rPr lang="ru-RU" dirty="0"/>
              <a:t> </a:t>
            </a:r>
            <a:r>
              <a:rPr lang="ru-RU" dirty="0" err="1"/>
              <a:t>суб’єктивне</a:t>
            </a:r>
            <a:r>
              <a:rPr lang="ru-RU" dirty="0"/>
              <a:t> </a:t>
            </a:r>
            <a:r>
              <a:rPr lang="ru-RU" dirty="0" err="1"/>
              <a:t>виборче</a:t>
            </a:r>
            <a:r>
              <a:rPr lang="ru-RU" dirty="0"/>
              <a:t> право у </a:t>
            </a:r>
            <a:r>
              <a:rPr lang="ru-RU" dirty="0" err="1"/>
              <a:t>якості</a:t>
            </a:r>
            <a:r>
              <a:rPr lang="ru-RU" dirty="0"/>
              <a:t> одного з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прав </a:t>
            </a:r>
            <a:r>
              <a:rPr lang="ru-RU" dirty="0" err="1"/>
              <a:t>громадянина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, </a:t>
            </a:r>
            <a:r>
              <a:rPr lang="ru-RU" dirty="0" err="1"/>
              <a:t>законодавство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держав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штрафні</a:t>
            </a:r>
            <a:r>
              <a:rPr lang="ru-RU" dirty="0"/>
              <a:t> </a:t>
            </a:r>
            <a:r>
              <a:rPr lang="ru-RU" dirty="0" err="1"/>
              <a:t>санкції</a:t>
            </a:r>
            <a:r>
              <a:rPr lang="ru-RU" dirty="0"/>
              <a:t> за неявку </a:t>
            </a:r>
            <a:r>
              <a:rPr lang="ru-RU" dirty="0" err="1"/>
              <a:t>громадянина</a:t>
            </a:r>
            <a:r>
              <a:rPr lang="ru-RU" dirty="0"/>
              <a:t> на </a:t>
            </a:r>
            <a:r>
              <a:rPr lang="ru-RU" dirty="0" err="1"/>
              <a:t>вибори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розповсюджені</a:t>
            </a:r>
            <a:r>
              <a:rPr lang="ru-RU" dirty="0"/>
              <a:t> в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Латинської</a:t>
            </a:r>
            <a:r>
              <a:rPr lang="ru-RU" dirty="0"/>
              <a:t> Америки,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в </a:t>
            </a:r>
            <a:r>
              <a:rPr lang="ru-RU" dirty="0" err="1"/>
              <a:t>Австралії</a:t>
            </a:r>
            <a:r>
              <a:rPr lang="ru-RU" dirty="0"/>
              <a:t>, </a:t>
            </a:r>
            <a:r>
              <a:rPr lang="ru-RU" dirty="0" err="1"/>
              <a:t>Ліхтенштейні</a:t>
            </a:r>
            <a:r>
              <a:rPr lang="ru-RU" dirty="0"/>
              <a:t>, КНДР та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. Метою </a:t>
            </a:r>
            <a:r>
              <a:rPr lang="ru-RU" dirty="0" err="1"/>
              <a:t>санкцій</a:t>
            </a:r>
            <a:r>
              <a:rPr lang="ru-RU" dirty="0"/>
              <a:t> є </a:t>
            </a:r>
            <a:r>
              <a:rPr lang="ru-RU" dirty="0" err="1"/>
              <a:t>боротьба</a:t>
            </a:r>
            <a:r>
              <a:rPr lang="ru-RU" dirty="0"/>
              <a:t> з </a:t>
            </a:r>
            <a:r>
              <a:rPr lang="ru-RU" b="1" i="1" dirty="0" err="1"/>
              <a:t>абсентеїзмом</a:t>
            </a:r>
            <a:r>
              <a:rPr lang="ru-RU" b="1" i="1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79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2659"/>
          </a:xfrm>
        </p:spPr>
        <p:txBody>
          <a:bodyPr/>
          <a:lstStyle/>
          <a:p>
            <a:r>
              <a:rPr lang="uk-UA" b="1" i="1" dirty="0"/>
              <a:t> </a:t>
            </a:r>
            <a:r>
              <a:rPr lang="uk-UA" b="1" dirty="0"/>
              <a:t>С</a:t>
            </a:r>
            <a:r>
              <a:rPr lang="uk-UA" b="1" dirty="0" smtClean="0"/>
              <a:t>истеми реєстрації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972270"/>
              </p:ext>
            </p:extLst>
          </p:nvPr>
        </p:nvGraphicFramePr>
        <p:xfrm>
          <a:off x="1573824" y="1406770"/>
          <a:ext cx="9495691" cy="4994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7058">
                  <a:extLst>
                    <a:ext uri="{9D8B030D-6E8A-4147-A177-3AD203B41FA5}">
                      <a16:colId xmlns:a16="http://schemas.microsoft.com/office/drawing/2014/main" val="2436844437"/>
                    </a:ext>
                  </a:extLst>
                </a:gridCol>
                <a:gridCol w="3515747">
                  <a:extLst>
                    <a:ext uri="{9D8B030D-6E8A-4147-A177-3AD203B41FA5}">
                      <a16:colId xmlns:a16="http://schemas.microsoft.com/office/drawing/2014/main" val="2189440077"/>
                    </a:ext>
                  </a:extLst>
                </a:gridCol>
                <a:gridCol w="3622886">
                  <a:extLst>
                    <a:ext uri="{9D8B030D-6E8A-4147-A177-3AD203B41FA5}">
                      <a16:colId xmlns:a16="http://schemas.microsoft.com/office/drawing/2014/main" val="585419503"/>
                    </a:ext>
                  </a:extLst>
                </a:gridCol>
              </a:tblGrid>
              <a:tr h="758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>
                          <a:effectLst/>
                        </a:rPr>
                        <a:t>Вид системи реєстрації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>
                          <a:effectLst/>
                        </a:rPr>
                        <a:t>Порядок реалізації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>
                          <a:effectLst/>
                        </a:rPr>
                        <a:t>Розповсюдженість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594029"/>
                  </a:ext>
                </a:extLst>
              </a:tr>
              <a:tr h="1542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>
                          <a:effectLst/>
                        </a:rPr>
                        <a:t>Самовисунення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1930" algn="l"/>
                        </a:tabLst>
                      </a:pPr>
                      <a:r>
                        <a:rPr lang="uk-UA" sz="1600" dirty="0">
                          <a:effectLst/>
                        </a:rPr>
                        <a:t>Заява кандидата;</a:t>
                      </a:r>
                      <a:endParaRPr lang="ru-RU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1930" algn="l"/>
                        </a:tabLst>
                      </a:pPr>
                      <a:r>
                        <a:rPr lang="uk-UA" sz="1600" dirty="0">
                          <a:effectLst/>
                        </a:rPr>
                        <a:t>Внесення виборчої застави.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1568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Широко розповсюджена. Зокрема: Великобританія, Індія, Франція…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2275594"/>
                  </a:ext>
                </a:extLst>
              </a:tr>
              <a:tr h="1150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>
                          <a:effectLst/>
                        </a:rPr>
                        <a:t>Система петицій (підписів)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5938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uk-UA" sz="1600">
                          <a:effectLst/>
                        </a:rPr>
                        <a:t>Підписи визначеної законодавством кількості виборців.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1568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Канада, Федеративна Республіка Німеччина..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7610316"/>
                  </a:ext>
                </a:extLst>
              </a:tr>
              <a:tr h="1542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600">
                          <a:effectLst/>
                        </a:rPr>
                        <a:t>Система первинних виборів («праймеріз»)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760" indent="476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uk-UA" sz="1600">
                          <a:effectLst/>
                        </a:rPr>
                        <a:t>Перемога на попередніх (внутрішньопартійних) виборах.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1568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Порівняно рідкісне явище. Найхарактерніший приклад – Сполучені Штати Америки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8198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36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02" y="96815"/>
            <a:ext cx="8911687" cy="650775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Виборчі</a:t>
            </a:r>
            <a:r>
              <a:rPr lang="ru-RU" b="1" dirty="0" smtClean="0"/>
              <a:t> </a:t>
            </a:r>
            <a:r>
              <a:rPr lang="ru-RU" b="1" dirty="0" err="1" smtClean="0"/>
              <a:t>цензи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184211"/>
              </p:ext>
            </p:extLst>
          </p:nvPr>
        </p:nvGraphicFramePr>
        <p:xfrm>
          <a:off x="527538" y="747590"/>
          <a:ext cx="11447584" cy="6256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8451">
                  <a:extLst>
                    <a:ext uri="{9D8B030D-6E8A-4147-A177-3AD203B41FA5}">
                      <a16:colId xmlns:a16="http://schemas.microsoft.com/office/drawing/2014/main" val="3871921"/>
                    </a:ext>
                  </a:extLst>
                </a:gridCol>
                <a:gridCol w="2792179">
                  <a:extLst>
                    <a:ext uri="{9D8B030D-6E8A-4147-A177-3AD203B41FA5}">
                      <a16:colId xmlns:a16="http://schemas.microsoft.com/office/drawing/2014/main" val="1522088900"/>
                    </a:ext>
                  </a:extLst>
                </a:gridCol>
                <a:gridCol w="6406954">
                  <a:extLst>
                    <a:ext uri="{9D8B030D-6E8A-4147-A177-3AD203B41FA5}">
                      <a16:colId xmlns:a16="http://schemas.microsoft.com/office/drawing/2014/main" val="4094629441"/>
                    </a:ext>
                  </a:extLst>
                </a:gridCol>
              </a:tblGrid>
              <a:tr h="2105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Вид цензу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Показники та розповсюдженість виборчих цензів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1778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b="1" dirty="0">
                          <a:effectLst/>
                        </a:rPr>
                        <a:t>Активне виборче право</a:t>
                      </a:r>
                      <a:endParaRPr lang="ru-RU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b="1" dirty="0">
                          <a:effectLst/>
                        </a:rPr>
                        <a:t>Пасивне виборче право</a:t>
                      </a:r>
                      <a:endParaRPr lang="ru-RU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3707395971"/>
                  </a:ext>
                </a:extLst>
              </a:tr>
              <a:tr h="6653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Ценз громадянства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(Наявність громадянства відповідної держави).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Існує повсюдно.</a:t>
                      </a:r>
                      <a:endParaRPr lang="ru-RU" sz="1050" dirty="0">
                        <a:effectLst/>
                      </a:endParaRPr>
                    </a:p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В окремих країнах існують вимоги мінімального строку наявності громадянства.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Існує повсюдно.</a:t>
                      </a:r>
                      <a:endParaRPr lang="ru-RU" sz="1050" dirty="0">
                        <a:effectLst/>
                      </a:endParaRPr>
                    </a:p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У деяких країнах висуваються додаткові вимоги: Президентом Греції може бути обраний громадянин, який має громадянство не менше 5 років та батька – громадянина Греції 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726687526"/>
                  </a:ext>
                </a:extLst>
              </a:tr>
              <a:tr h="6653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Віковий ценз</a:t>
                      </a:r>
                      <a:endParaRPr lang="ru-RU" sz="10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(Досягнення певного віку ).</a:t>
                      </a:r>
                      <a:endParaRPr lang="ru-RU" sz="105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Поширений повсюдно.</a:t>
                      </a:r>
                      <a:endParaRPr lang="ru-RU" sz="1050">
                        <a:effectLst/>
                      </a:endParaRPr>
                    </a:p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Як правило, перебуває у межах 18-21 років (залежно від держави).</a:t>
                      </a:r>
                      <a:endParaRPr lang="ru-RU" sz="1050">
                        <a:effectLst/>
                      </a:endParaRPr>
                    </a:p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76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Поширений повсюдно.</a:t>
                      </a:r>
                      <a:endParaRPr lang="ru-RU" sz="1050" dirty="0">
                        <a:effectLst/>
                      </a:endParaRPr>
                    </a:p>
                    <a:p>
                      <a:pPr indent="11176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68580" algn="l"/>
                        </a:tabLst>
                      </a:pPr>
                      <a:r>
                        <a:rPr lang="uk-UA" sz="1000" dirty="0">
                          <a:effectLst/>
                        </a:rPr>
                        <a:t>18 – 40 років (залежно від держави і посади).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2472413496"/>
                  </a:ext>
                </a:extLst>
              </a:tr>
              <a:tr h="6653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Ценз осілості 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(Постійне проживання на території держави протягом визначеного часу).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Існує в низці країн, зокрема: США, ФРН, Франції, Канаді.</a:t>
                      </a:r>
                      <a:endParaRPr lang="ru-RU" sz="1050">
                        <a:effectLst/>
                      </a:endParaRPr>
                    </a:p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(вимоги, як правило не преревищують 1 року).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76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Поширений повсюдно.</a:t>
                      </a:r>
                      <a:endParaRPr lang="ru-RU" sz="1050" dirty="0">
                        <a:effectLst/>
                      </a:endParaRPr>
                    </a:p>
                    <a:p>
                      <a:pPr indent="11176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Залежить від держави і посади, як правило, від 5 до 15 років.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547017664"/>
                  </a:ext>
                </a:extLst>
              </a:tr>
              <a:tr h="496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Ценз народження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(народження на території держави).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Відсутній.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76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Не поширене явище. </a:t>
                      </a:r>
                      <a:endParaRPr lang="ru-RU" sz="1050">
                        <a:effectLst/>
                      </a:endParaRPr>
                    </a:p>
                    <a:p>
                      <a:pPr indent="11176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Наприклад, Президентом США, може бути обраний громадянин, народжений тільки у цій країні.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3477522431"/>
                  </a:ext>
                </a:extLst>
              </a:tr>
              <a:tr h="4961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Освітній ценз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(Визначений мінімальний освітній рівень).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Відсутній.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76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Як правило передбачає мінімальні вимоги (грамотність).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540619567"/>
                  </a:ext>
                </a:extLst>
              </a:tr>
              <a:tr h="7342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Ценз статі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(Належність до певної статі).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Не поширений, окремі елементи існують в деяких мусульманських країнах (Об’єднані Арабські Емірати, Саудівська Аравія).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Не поширений. У різних формах характерний для окремих мусульманських країн.</a:t>
                      </a:r>
                      <a:endParaRPr lang="ru-RU" sz="1050" dirty="0">
                        <a:effectLst/>
                      </a:endParaRPr>
                    </a:p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У деяких країнах Європи існують норми, спрямовані на забезпечення представництва жінок у виборних органах (див. позитивна дискримінація).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2033538253"/>
                  </a:ext>
                </a:extLst>
              </a:tr>
              <a:tr h="8391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Майновий ценз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(Наявність певної власності).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Відсутній.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Широко розповсюджений в минулому, проте на сьогодні майже повсюдно скасований.</a:t>
                      </a:r>
                      <a:endParaRPr lang="ru-RU" sz="1050" dirty="0">
                        <a:effectLst/>
                      </a:endParaRPr>
                    </a:p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(Серед винятків: Аргентина, Канада. У Верхню Палату Парламенту Канади може бути обраний громадянин, який має нерухомість вартістю мінімум в 4 тисячі доларів).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285955754"/>
                  </a:ext>
                </a:extLst>
              </a:tr>
              <a:tr h="1153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Моральні та релігійні цензи</a:t>
                      </a:r>
                      <a:endParaRPr lang="ru-RU" sz="105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(Наявність моральних якостей, або сповідання певної релігії).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>
                          <a:effectLst/>
                        </a:rPr>
                        <a:t>Як правило, відсутній.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tc>
                  <a:txBody>
                    <a:bodyPr/>
                    <a:lstStyle/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У більшості держав існує у вигляді заборони обиратися на певні посади осіб, які мають судимість, або здійснюють протиправну діяльність.</a:t>
                      </a:r>
                      <a:endParaRPr lang="ru-RU" sz="1050" dirty="0">
                        <a:effectLst/>
                      </a:endParaRPr>
                    </a:p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У деяких штатах США (Алабама, Коннектикут, Луїзіана) на виборні посади може обиратися лише громадянин із «добрим характером» (традиційна норма).</a:t>
                      </a:r>
                      <a:endParaRPr lang="ru-RU" sz="1050" dirty="0">
                        <a:effectLst/>
                      </a:endParaRPr>
                    </a:p>
                    <a:p>
                      <a:pPr indent="1117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1000" dirty="0">
                          <a:effectLst/>
                        </a:rPr>
                        <a:t>В мусульманських країнах поширений релігійний ценз.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40" marR="42540" marT="0" marB="0"/>
                </a:tc>
                <a:extLst>
                  <a:ext uri="{0D108BD9-81ED-4DB2-BD59-A6C34878D82A}">
                    <a16:rowId xmlns:a16="http://schemas.microsoft.com/office/drawing/2014/main" val="1279817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806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0246" y="78987"/>
            <a:ext cx="10722097" cy="1280890"/>
          </a:xfrm>
        </p:spPr>
        <p:txBody>
          <a:bodyPr/>
          <a:lstStyle/>
          <a:p>
            <a:r>
              <a:rPr lang="uk-UA" b="1" dirty="0"/>
              <a:t>Системи народного представництва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398768"/>
              </p:ext>
            </p:extLst>
          </p:nvPr>
        </p:nvGraphicFramePr>
        <p:xfrm>
          <a:off x="1406770" y="799185"/>
          <a:ext cx="10691446" cy="5979265"/>
        </p:xfrm>
        <a:graphic>
          <a:graphicData uri="http://schemas.openxmlformats.org/drawingml/2006/table">
            <a:tbl>
              <a:tblPr firstRow="1" firstCol="1" bandRow="1"/>
              <a:tblGrid>
                <a:gridCol w="931984">
                  <a:extLst>
                    <a:ext uri="{9D8B030D-6E8A-4147-A177-3AD203B41FA5}">
                      <a16:colId xmlns:a16="http://schemas.microsoft.com/office/drawing/2014/main" val="1191460734"/>
                    </a:ext>
                  </a:extLst>
                </a:gridCol>
                <a:gridCol w="2751993">
                  <a:extLst>
                    <a:ext uri="{9D8B030D-6E8A-4147-A177-3AD203B41FA5}">
                      <a16:colId xmlns:a16="http://schemas.microsoft.com/office/drawing/2014/main" val="1045035662"/>
                    </a:ext>
                  </a:extLst>
                </a:gridCol>
                <a:gridCol w="7007469">
                  <a:extLst>
                    <a:ext uri="{9D8B030D-6E8A-4147-A177-3AD203B41FA5}">
                      <a16:colId xmlns:a16="http://schemas.microsoft.com/office/drawing/2014/main" val="323045659"/>
                    </a:ext>
                  </a:extLst>
                </a:gridCol>
              </a:tblGrid>
              <a:tr h="306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Виборча система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Характеристика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Підвиди виборчої системи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165359"/>
                  </a:ext>
                </a:extLst>
              </a:tr>
              <a:tr h="90944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Мажоритарна виборча система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Порядок визначення результатів </a:t>
                      </a:r>
                      <a:r>
                        <a:rPr lang="uk-UA" sz="90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2" tooltip="Голосування"/>
                        </a:rPr>
                        <a:t>голосування</a:t>
                      </a: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коли обраним вважається </a:t>
                      </a:r>
                      <a:r>
                        <a:rPr lang="uk-UA" sz="90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 tooltip="Кандидат (вибори) (ще не написана)"/>
                        </a:rPr>
                        <a:t>кандидат</a:t>
                      </a: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який одержав на</a:t>
                      </a:r>
                      <a:r>
                        <a:rPr lang="uk-UA" sz="90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4" tooltip="Вибори"/>
                        </a:rPr>
                        <a:t>виборах</a:t>
                      </a:r>
                      <a:r>
                        <a:rPr lang="uk-UA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більшість (абсолютну чи відносну) голосів виборців.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Система абсолютної більшості</a:t>
                      </a:r>
                      <a:r>
                        <a:rPr lang="uk-UA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обраним вважається депутат, за якого проголосувало більше половини виборців, що прийшли на вибори, тобто 50 % + 1 голос. У разі, якщо жоден кандидат не набрав необхідної кількості голосів, організовуються повторні вибори, в яких беруть участь 2 кандидати, що набрали найбільшу кількість голосів.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Наприклад:</a:t>
                      </a: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виборча 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система Франції, вибори до Палати представників Австралії.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831409"/>
                  </a:ext>
                </a:extLst>
              </a:tr>
              <a:tr h="707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Система відносної більшості</a:t>
                      </a:r>
                      <a:r>
                        <a:rPr lang="uk-UA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обраним вважається депутат, який отримав найбільшу кількість голосів виборців, що взяли участь у голосуванні, а у випадку рівності голосів питання вирішується шляхом жеребкування або проведенням повторних виборів.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Система характерна для більшості держав світу.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625816"/>
                  </a:ext>
                </a:extLst>
              </a:tr>
              <a:tr h="613349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Пропорційна виборча система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олосування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за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кандидатів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проводиться за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партійними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списками.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Розподіл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мандатів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між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партіями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здійснюється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пропорційно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до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кількості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голосів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виборців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поданих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за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кожний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партійний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список.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багатьох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державах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з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пропорційною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виборчою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системою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використовують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прохідний</a:t>
                      </a:r>
                      <a:r>
                        <a:rPr lang="ru-RU" sz="900" b="1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бар'єр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або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виборчий</a:t>
                      </a:r>
                      <a:r>
                        <a:rPr lang="ru-RU" sz="900" b="1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1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поріг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Він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визначає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найменшу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частку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голосів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яку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має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набрати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політична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партія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щоб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пройти до 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арламенту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Система закритих</a:t>
                      </a:r>
                      <a:r>
                        <a:rPr lang="ru-RU" sz="900" b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списків</a:t>
                      </a: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виборець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голосує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за список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партії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в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цілому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У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виборчому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бюлетені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вказуються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тільки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назви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партій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певна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кількість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перших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кандидатів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за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партійним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списком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Наприклад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виборчі 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системи 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5" tooltip="Іспанія"/>
                        </a:rPr>
                        <a:t>Іспані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ї,</a:t>
                      </a: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6" tooltip="Ізраїль"/>
                        </a:rPr>
                        <a:t>Ізраїл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ю, тощо.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764237"/>
                  </a:ext>
                </a:extLst>
              </a:tr>
              <a:tr h="613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Система преференцій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uk-UA" sz="90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7" tooltip="Латинська мова"/>
                        </a:rPr>
                        <a:t>лат</a:t>
                      </a:r>
                      <a:r>
                        <a:rPr lang="uk-UA" sz="900" u="none" strike="noStrike" dirty="0">
                          <a:solidFill>
                            <a:srgbClr val="0B008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7" tooltip="Латинська мова"/>
                        </a:rPr>
                        <a:t>.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la-Latn" sz="900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praeferre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— перевага) надає можливість виборцю голосувати не лише за конкретну партію, а й робити помітку навпроти номеру того кандидата від цієї партії, якому він віддає свій голос.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Наприклад: виборчі 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системи 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8" tooltip="Фінляндія"/>
                        </a:rPr>
                        <a:t>Фінлянді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ї,</a:t>
                      </a: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9" tooltip="Бельгія"/>
                        </a:rPr>
                        <a:t>Бельгі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ї,</a:t>
                      </a: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10" tooltip="Нідерланди"/>
                        </a:rPr>
                        <a:t>Нідерланд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ів.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394954"/>
                  </a:ext>
                </a:extLst>
              </a:tr>
              <a:tr h="613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Система відкритих списків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передбачає можливість голосування як за списком у цілому, так і визначати преференції, помітивши або вписавши прізвища одного чи кількох кандидатів.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Наприклад:</a:t>
                      </a: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виборчі 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системи 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11" tooltip="Швейцарія"/>
                        </a:rPr>
                        <a:t>Швейцарії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12" tooltip="Австрія"/>
                        </a:rPr>
                        <a:t>Австрії</a:t>
                      </a:r>
                      <a:r>
                        <a:rPr lang="uk-UA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13" tooltip="Італія"/>
                        </a:rPr>
                        <a:t>Італії</a:t>
                      </a:r>
                      <a:r>
                        <a:rPr lang="uk-UA" sz="9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944472"/>
                  </a:ext>
                </a:extLst>
              </a:tr>
              <a:tr h="404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Система голосування з індивідуальною передачею голосу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— виборці відзначають цифрами проти прізвищ кандидатів, в якому порядку за них голосують, </a:t>
                      </a:r>
                      <a:r>
                        <a:rPr lang="uk-UA" sz="900" dirty="0" err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ранжуючи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таким чином свої особисті переваги. Малопоширена система.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9911"/>
                  </a:ext>
                </a:extLst>
              </a:tr>
              <a:tr h="702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0555" algn="l"/>
                        </a:tabLst>
                      </a:pP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Система «</a:t>
                      </a:r>
                      <a:r>
                        <a:rPr lang="uk-UA" sz="900" b="1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панаширування</a:t>
                      </a: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»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— виборець має право висловитися стосовно певної кількості кандидатів незалежно від їхньої партійної належності, «змішуючи» кандидатів від різних партій. 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Дана система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дозволяє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виборцю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проголосувати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за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партію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що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йому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подобається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також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віддати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перевагу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кандидатам з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інших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партій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0555" algn="l"/>
                        </a:tabLst>
                      </a:pP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Наприклад: виборчі </a:t>
                      </a:r>
                      <a:r>
                        <a:rPr lang="uk-UA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системи Швейцарії та </a:t>
                      </a:r>
                      <a:r>
                        <a:rPr lang="uk-UA" sz="9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Люксимбургу</a:t>
                      </a:r>
                      <a:r>
                        <a:rPr lang="uk-UA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562820"/>
                  </a:ext>
                </a:extLst>
              </a:tr>
              <a:tr h="41482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Змішана виборча система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</a:t>
                      </a:r>
                      <a:r>
                        <a:rPr lang="ru-RU" sz="90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астина кандидатів представницького органу обирається за мажоритарною виборчою системою, а інша частина - за пропорційною виборчою системою.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uk-UA" sz="900" i="1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(Німеччина, Польща, Литва, Росія тощо)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0555" algn="l"/>
                        </a:tabLst>
                      </a:pP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Врівноважена</a:t>
                      </a:r>
                      <a:r>
                        <a:rPr lang="ru-RU" sz="900" b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сполучення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мажоритарного та </a:t>
                      </a:r>
                      <a:r>
                        <a:rPr lang="ru-RU" sz="9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пропорційного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компонента— 50/50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0555" algn="l"/>
                        </a:tabLst>
                      </a:pP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Наприклад: виборчі </a:t>
                      </a:r>
                      <a:r>
                        <a:rPr lang="uk-UA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системи Литви, Польщі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019696"/>
                  </a:ext>
                </a:extLst>
              </a:tr>
              <a:tr h="659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0555" algn="l"/>
                        </a:tabLst>
                      </a:pPr>
                      <a:r>
                        <a:rPr lang="uk-UA" sz="900" b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</a:t>
                      </a:r>
                      <a:r>
                        <a:rPr lang="ru-RU" sz="900" b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домінуванням</a:t>
                      </a:r>
                      <a:r>
                        <a:rPr lang="ru-RU" sz="900" b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одного з </a:t>
                      </a:r>
                      <a:r>
                        <a:rPr lang="ru-RU" sz="900" b="1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компонентів</a:t>
                      </a:r>
                      <a:r>
                        <a:rPr lang="ru-RU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uk-UA" sz="9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(як правило, мажоритарного).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30555" algn="l"/>
                        </a:tabLst>
                      </a:pPr>
                      <a:r>
                        <a:rPr lang="uk-UA" sz="900" i="1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Напиклад</a:t>
                      </a:r>
                      <a:r>
                        <a:rPr lang="uk-UA" sz="900" i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виборчі </a:t>
                      </a:r>
                      <a:r>
                        <a:rPr lang="uk-UA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системи </a:t>
                      </a:r>
                      <a:r>
                        <a:rPr lang="ru-RU" sz="900" i="1" u="none" strike="noStrike" dirty="0" err="1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 tooltip="Японія"/>
                        </a:rPr>
                        <a:t>Японі</a:t>
                      </a:r>
                      <a:r>
                        <a:rPr lang="uk-UA" sz="900" i="1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 tooltip="Японія"/>
                        </a:rPr>
                        <a:t>ї</a:t>
                      </a:r>
                      <a:r>
                        <a:rPr lang="ru-RU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uk-UA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Китаю,</a:t>
                      </a:r>
                      <a:r>
                        <a:rPr lang="ru-RU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i="1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5" tooltip="Мексика"/>
                        </a:rPr>
                        <a:t>Мексик</a:t>
                      </a:r>
                      <a:r>
                        <a:rPr lang="uk-UA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5" marR="406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154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51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6600" b="1" dirty="0" smtClean="0">
                <a:solidFill>
                  <a:srgbClr val="C00000"/>
                </a:solidFill>
              </a:rPr>
              <a:t>ДЯКУЮ ЗА УВАГУ!</a:t>
            </a:r>
            <a:endParaRPr lang="ru-RU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4482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1069</Words>
  <Application>Microsoft Office PowerPoint</Application>
  <PresentationFormat>Широкоэкранный</PresentationFormat>
  <Paragraphs>136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Легкий дым</vt:lpstr>
      <vt:lpstr>ПРЯМА ДЕМОКРАТІЯ ТА ВИБОРЧЕ ПРАВО У ЗАРУБІЖНИХ ДЕРЖАВАХ</vt:lpstr>
      <vt:lpstr>ПЛАН</vt:lpstr>
      <vt:lpstr>Поняття та інститути прямої демократії</vt:lpstr>
      <vt:lpstr> Інститути прямої демократії </vt:lpstr>
      <vt:lpstr>Поняття та основні інститути виборчого права </vt:lpstr>
      <vt:lpstr> Системи реєстрації</vt:lpstr>
      <vt:lpstr>Виборчі цензи</vt:lpstr>
      <vt:lpstr>Системи народного представництва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 ДЕМОКРАТІЯ ТА ВИБОРЧЕ ПРАВО У ЗАРУБІЖНИХ ДЕРЖАВАХ</dc:title>
  <dc:creator>Пользователь Windows</dc:creator>
  <cp:lastModifiedBy>Пользователь Windows</cp:lastModifiedBy>
  <cp:revision>2</cp:revision>
  <dcterms:created xsi:type="dcterms:W3CDTF">2021-04-22T06:56:35Z</dcterms:created>
  <dcterms:modified xsi:type="dcterms:W3CDTF">2021-04-22T07:11:38Z</dcterms:modified>
</cp:coreProperties>
</file>