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56" d="100"/>
          <a:sy n="56" d="100"/>
        </p:scale>
        <p:origin x="394" y="-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8977" y="422031"/>
            <a:ext cx="8637072" cy="386340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ПРОЦЕСИ ЯКІСНОГО ОБСЛУГОВУВАННЯ В ІНДУСТРІЇ ГОСТИННОСТІ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8977" y="4783015"/>
            <a:ext cx="8616498" cy="1512277"/>
          </a:xfrm>
        </p:spPr>
        <p:txBody>
          <a:bodyPr/>
          <a:lstStyle/>
          <a:p>
            <a:r>
              <a:rPr lang="uk-UA" dirty="0" smtClean="0"/>
              <a:t>                                         ПРОФЕСОР КАФЕДРИ ТУРИЗМУ, ДОКУМЕНТНИХ ТА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МІЖКУЛЬТУРНИХ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589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ЛІЦЕНЗУВАННЯ ТА СЕРТИФІКАЦІЯ В ІНДУСТРІЇ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sz="3200" dirty="0" smtClean="0"/>
              <a:t>ЛІЦЕНЗУВАННЯ В ПРОЦЕСІ ОРГАНІЗАЦІЇ ЯКІСНОГО ГОТЕЛЬНОГО ОБСЛУГОВУВАННЯ СПРЯМОВАНЕ НА ЗАХИСТ ПРАВ Й ІНТЕРЕСІВ СПОЖИВАЧІВ</a:t>
            </a:r>
          </a:p>
          <a:p>
            <a:r>
              <a:rPr lang="uk-UA" sz="3200" dirty="0" smtClean="0"/>
              <a:t>СЕРТИФІКАЦІЯ ЗАБЕЗПЕЧУЄ ДОКУМЕНТАЛЬНЕ ПІДТВЕРДЖЕННЯ ВІДПОВІДНОСТІ ЯКОСТІ ОБСЛУГОВУВАННЯ КОНКРЕТНИМ СТАНДАРТАМ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1267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СЕРТИФІКАЦІЯ ПОСЛУГ З РОЗМІЩЕННЯ – </a:t>
            </a:r>
            <a:br>
              <a:rPr lang="uk-UA" dirty="0" smtClean="0"/>
            </a:br>
            <a:r>
              <a:rPr lang="uk-UA" dirty="0" smtClean="0"/>
              <a:t>ФУНКЦІЯ ДЕРЖОРГАНУ З СЕРТИФІКАЦІЇ УКРСЕПРО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400" dirty="0" smtClean="0"/>
              <a:t>ПЕРША СХЕМА – ОБСТЕЖЕННЯ ЗДІЙСНЮЄТЬСЯ ЗГІДНО ДСТУ 3957 ТА ПРАВИЛ ГОТЕЛЬНИХ ПОСЛУГ, ПОЖЕЖНОЇ БЕЗПЕКИ</a:t>
            </a:r>
          </a:p>
          <a:p>
            <a:r>
              <a:rPr lang="uk-UA" sz="2400" dirty="0" smtClean="0"/>
              <a:t>ДРУГА СХЕМА – ЗДІЙСНЮЄТЬСЯ ЗА БАЖАННЯМ САМОГО ГОТЕЛЮ З МЕТОЮ ПІДТВЕРДЖЕННЯ КАТЕГОРІЇ</a:t>
            </a:r>
          </a:p>
          <a:p>
            <a:r>
              <a:rPr lang="uk-UA" sz="2400" dirty="0" smtClean="0"/>
              <a:t>ТРЕТЯ СХЕМА – СЕРТИФІКАЦІЯ СИСТЕМИ УПРАВЛІННЯ ЯКІСТЮ ВІДПОВІДНО ВИМОГ ДСТУ І</a:t>
            </a:r>
            <a:r>
              <a:rPr lang="en-US" sz="2400" dirty="0" smtClean="0"/>
              <a:t>SO 9001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78781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НОРМАТИВНО-ПРАВОВІ АКТИ.Ю ЩО РЕГУЛЮЮТЬ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ОРГАНІЗАЦІЮ ГОТЕЛЬНОГО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0270" y="1723292"/>
            <a:ext cx="10475576" cy="5134708"/>
          </a:xfrm>
        </p:spPr>
        <p:txBody>
          <a:bodyPr/>
          <a:lstStyle/>
          <a:p>
            <a:r>
              <a:rPr lang="uk-UA" dirty="0" smtClean="0"/>
              <a:t>ЗУ «ПРО ТУРИЗМ»</a:t>
            </a:r>
          </a:p>
          <a:p>
            <a:r>
              <a:rPr lang="uk-UA" dirty="0" smtClean="0"/>
              <a:t>ДСТУ 2296-93 «НАЦІОНАЛЬНИЙ ЗНАК ВІДПОВІДНОСТІ…»</a:t>
            </a:r>
          </a:p>
          <a:p>
            <a:r>
              <a:rPr lang="uk-UA" dirty="0" smtClean="0"/>
              <a:t>ДСТУ 2462-94 «СЕРТИФІКАЦІЯ. ОСНОВНІ ПОНЯТТЯ. ТЕРМІНИ ТА ВИЗНАЧЕННЯ»</a:t>
            </a:r>
          </a:p>
          <a:p>
            <a:r>
              <a:rPr lang="uk-UA" dirty="0" smtClean="0"/>
              <a:t>ДСТУ З413-96 «СИСТЕМА СЕРТИФІКАЦІЇ УКРСЕПРО. …»</a:t>
            </a:r>
          </a:p>
          <a:p>
            <a:r>
              <a:rPr lang="uk-UA" dirty="0" smtClean="0"/>
              <a:t>ДСТУ 3957- 2000 «ПОРЯДОК ОБСТЕЖЕННЯ ВИРОБНИЦТВА…»</a:t>
            </a:r>
          </a:p>
          <a:p>
            <a:r>
              <a:rPr lang="uk-UA" dirty="0" smtClean="0"/>
              <a:t>ДСТУ 4268-2003 «ПОСЛУГИ ТУРИСТИЧНІ. СПОСОБИ РОЗМІЩЕННЯ…»</a:t>
            </a:r>
          </a:p>
          <a:p>
            <a:r>
              <a:rPr lang="uk-UA" dirty="0" smtClean="0"/>
              <a:t>ДСТУ 4269-2003 «ПОСЛУГИ ТУРИСТИЧНІ. КЛАСИФІКАЦІЯ ГОТЕЛІВ»</a:t>
            </a:r>
          </a:p>
          <a:p>
            <a:r>
              <a:rPr lang="uk-UA" dirty="0" smtClean="0"/>
              <a:t>ДСТУ </a:t>
            </a:r>
            <a:r>
              <a:rPr lang="en-US" dirty="0" smtClean="0"/>
              <a:t>ISO</a:t>
            </a:r>
            <a:r>
              <a:rPr lang="uk-UA" dirty="0" smtClean="0"/>
              <a:t> 9000-2001 «СИСТЕМА УПРАВЛІННЯ ЯКІСТЮ. …»</a:t>
            </a:r>
          </a:p>
          <a:p>
            <a:r>
              <a:rPr lang="uk-UA" dirty="0" smtClean="0"/>
              <a:t>ДК 016-97 «ДЕРЖАВНИЙ КЛАСИФІКАТОР ПРОДУКЦІЇ ТА ПОСЛУГ (ДКПП)» ТА ІНШІ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871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ВИТРАТИ НА ПІДВИЩЕННЯ ЯКОСТІ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ОБСЛУГОВУВАННЯ В ГОТЕЛІ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28048" y="2171768"/>
            <a:ext cx="9805497" cy="4686231"/>
          </a:xfrm>
        </p:spPr>
        <p:txBody>
          <a:bodyPr>
            <a:normAutofit/>
          </a:bodyPr>
          <a:lstStyle/>
          <a:p>
            <a:r>
              <a:rPr lang="uk-UA" dirty="0" smtClean="0"/>
              <a:t>ПРОГРАМИ РОЗВИТКУ СИСТЕМИ ЗАБЕЗПЕЧЕННЯ ЯКОСТІ МОЖУТЬ ФІНАНСУВАТИСЯ ЗА РАХУНОК ПРИЗОВИХ ФОНДІВ, ПРЕМІЙ СПЕЦІАЛЬНИХ КОНКУРСІВ </a:t>
            </a:r>
          </a:p>
          <a:p>
            <a:r>
              <a:rPr lang="uk-UA" dirty="0" smtClean="0"/>
              <a:t>СПРЯМУВАННЯ ЧАСТИНИ  ПРИБУТКУ НА РОЗРОБКУ, ОСВОЄННЯ НОВИХ ГОТЕЛЬНИХ ПОСЛУГ – МОДИФІКОВАНИХ ТА ПОЛІПШЕНИХ</a:t>
            </a:r>
          </a:p>
          <a:p>
            <a:r>
              <a:rPr lang="uk-UA" dirty="0" smtClean="0"/>
              <a:t>ДОСЯГНЕННЯ ЕФЕКТУ ШЛЯХОМ РОЗРОБКИ ДОВГОСТРОКОВИХ ПРОГРАМ ІЗ ЗАПОБІГАННЯ ПОМИЛОК ПРИ ОБСЛУГОВУВАННІ ГОСТЕЙ – В ГОТЕЛЯХ, ДЕ МАЛО ПРИДІЛЯЮТЬ УВАГИ ЯКОСТІ, ДО 60% ЧАСУ МОЖЕ ЙТИ НА УСУНЕННЯ НАСЛІДКІВ НЕЯКІСНОГО ОБСЛУГОВУВАННЯ (МІЖНАРОДНІ ДОСЛІДЖЕННЯ)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276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РЕЗУЛЬТАТИ ВКЛАДЕНЬ КАПІТАЛУ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УПРАВЛІННЯ ЯКІСТЮ ОБСЛУГОВУВАННЯ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983371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ДІЯ ЧИННИКІВ. ЩО СПРИЧИНЯЮТЬ ЗРОСТАННЯ ДОХОДІВ:</a:t>
            </a:r>
          </a:p>
          <a:p>
            <a:r>
              <a:rPr lang="uk-UA" dirty="0" smtClean="0"/>
              <a:t>ЗАПОБІГАННЯ ПРОБЛЕМАМ, ПОВ’ЯЗАНИМ З НЕЯКІСНИМ ОБСЛУГОВУВАННЯМ І ПОЯВОЮ ПРЕТЕНЗІЙ ГОСТЕЙ</a:t>
            </a:r>
          </a:p>
          <a:p>
            <a:r>
              <a:rPr lang="uk-UA" dirty="0" smtClean="0"/>
              <a:t>ПІДВИЩЕННЯ РІВНЯ ЗАДОВОЛЕНОСТІ ГОСТЕЙ</a:t>
            </a:r>
          </a:p>
          <a:p>
            <a:r>
              <a:rPr lang="uk-UA" dirty="0" smtClean="0"/>
              <a:t>ПІДВИЩЕННЯ РІВНЯ ЗАДОВОЛЕНОСТІ СЛУЖБОВЦІВ</a:t>
            </a:r>
          </a:p>
          <a:p>
            <a:r>
              <a:rPr lang="uk-UA" dirty="0" smtClean="0"/>
              <a:t>ПІДВИЩЕННЯ РІВНЯ ЕФЕКТИВНОСТІ УПРАВЛІННЯ ТА РОБОТИ В ЦІЛОМУ</a:t>
            </a:r>
          </a:p>
          <a:p>
            <a:r>
              <a:rPr lang="uk-UA" dirty="0" smtClean="0"/>
              <a:t>ЗНИЖЕННЯ КІЛЬКОСТІ ВНУТРІШНІХ І ЗОВНІШНІХ НЕВДАЧ ТА КОНКУРЕНТОСПРОМОЖНОСТІ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65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29166" y="4339988"/>
            <a:ext cx="8619059" cy="479136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/>
              <a:t>УПРАВЛІННЯ ЯКІСТЮ ОБСЛУГОВУВАННЯ</a:t>
            </a:r>
          </a:p>
          <a:p>
            <a:r>
              <a:rPr lang="uk-UA" sz="3200" dirty="0" smtClean="0"/>
              <a:t>ЛІЦЕНЗУВАННЯ, СТАНДАРТИЗАЦІЯ, СЕРТИФІКАЦІЯ В ІНДУСТРІЇ ГОСТИННОСТІ</a:t>
            </a:r>
          </a:p>
          <a:p>
            <a:r>
              <a:rPr lang="uk-UA" sz="3200" dirty="0" smtClean="0"/>
              <a:t>ВИТРАТИ НА ПІДВИЩЕННЯ ЯКОСТІ ОБСЛУГОВУВАННЯ</a:t>
            </a:r>
          </a:p>
          <a:p>
            <a:pPr marL="0" indent="0">
              <a:buNone/>
            </a:pPr>
            <a:endParaRPr lang="uk-UA" sz="4000" dirty="0" smtClean="0"/>
          </a:p>
          <a:p>
            <a:endParaRPr lang="uk-UA" sz="40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390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ГОТЕЛЬНИХ ПІДПРИЄМСТВ 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РОЗТАШУВАННЯМ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4250052"/>
          </a:xfrm>
        </p:spPr>
        <p:txBody>
          <a:bodyPr/>
          <a:lstStyle/>
          <a:p>
            <a:r>
              <a:rPr lang="uk-UA" dirty="0" smtClean="0"/>
              <a:t>ГОТЕЛІ В ЦЕНТРІ МІСТА – ВИСОТНІ СПОРУДИ, КРИТА СТОЯНКА</a:t>
            </a:r>
          </a:p>
          <a:p>
            <a:r>
              <a:rPr lang="uk-UA" dirty="0" smtClean="0"/>
              <a:t>ПРИДОРОЖНІ ГОТЕЛІ – МАЛА ПОВЕРХОВІСТЬ, ВІДКРИТІ СТОЯНКИ, РЕСТОРАНИ, ПЛАВАЛЬНИЙ ВІДКРИТИЙ БАСЕЙН</a:t>
            </a:r>
          </a:p>
          <a:p>
            <a:r>
              <a:rPr lang="uk-UA" dirty="0" smtClean="0"/>
              <a:t>ГОТЕЛІ В ОКОЛИЦЯХ МІСТ ТА АЄРОПОРТАХ – МАЛА І СЕРЕДНЯ ПОВЕРХОВІСТЬ,ВІДКРИТІ АВТОСТОЯНКИ, БАНКЕТНІ ЗАЛИ</a:t>
            </a:r>
          </a:p>
          <a:p>
            <a:r>
              <a:rPr lang="uk-UA" dirty="0" smtClean="0"/>
              <a:t>ПЛАВУЧІ ГОТЕЛІ – ОБЛАДНАНИЙ ПІД ГОТЕЛЬ ПЛАВЗАСІБ БІЛЯ БЕРЕГА МОРЯ. РІЧКИ, НЕДАЛЕКО ВІД ТУРИСТИЧНИХ АТРАКЦІЙ</a:t>
            </a:r>
          </a:p>
          <a:p>
            <a:r>
              <a:rPr lang="uk-UA" dirty="0" smtClean="0"/>
              <a:t>КУРОРТНІ ГОТЕЛІ – РОЗТАШОВУЮТЬСЯ В КУРОРТНИХ ЗОНАХ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6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КЛАСИФІКАЦІЯ ГОТЕЛІВ ЗА РІВНЕМ, АСОРТИМЕНТОМ ТА ВАРТІСТЮ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61848" y="2171769"/>
            <a:ext cx="9871697" cy="3871679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ДЕШЕВІ ГОТЕЛІ АБО З ОБМЕЖЕНИМ СЕРВІСОМ</a:t>
            </a:r>
          </a:p>
          <a:p>
            <a:r>
              <a:rPr lang="uk-UA" dirty="0" smtClean="0"/>
              <a:t>ГОТЕЛІ «ЛЮКС» -( 100-400 НОМЕРІВ), ВИСОКИЙ РІВЕНЬ ОБСЛУГОВУВАННЯ, ВИСОКА ЦІНА, ОРІЄНТОВАНІ НА БІЗНЕСМЕНІВ</a:t>
            </a:r>
          </a:p>
          <a:p>
            <a:r>
              <a:rPr lang="uk-UA" dirty="0" smtClean="0"/>
              <a:t>ГОТЕЛІ ВИСОКОГО КЛАСУ – (400-2000), РОЗТАШОВАНІ В МЕЖАХ МІСТА, ШИРОКИЙ АСОРТИМЕНТ ПОСЛУГ, ЦІНИ ВИЩЕ СЕРЕДНІХ</a:t>
            </a:r>
          </a:p>
          <a:p>
            <a:r>
              <a:rPr lang="uk-UA" dirty="0" smtClean="0"/>
              <a:t>ГОТЕЛІ СЕРЕДНЬОГО РІВНЯ – РІЗНОГО РОЗМІРУ. </a:t>
            </a:r>
            <a:r>
              <a:rPr lang="en-US" dirty="0" smtClean="0"/>
              <a:t>MAX</a:t>
            </a:r>
            <a:r>
              <a:rPr lang="uk-UA" dirty="0" smtClean="0"/>
              <a:t> ВИКОРИСТОВУЮТЬ СУЧАСНІ ТЕХНОЛОГІЇ, ЦІНИ СЕРЕДНІ</a:t>
            </a:r>
          </a:p>
          <a:p>
            <a:r>
              <a:rPr lang="uk-UA" dirty="0" smtClean="0"/>
              <a:t>АПАРТ-ГОТЕЛІ – (100-400), ВВАРІАНТ САМООБСЛУГОВУВАННЯ</a:t>
            </a:r>
          </a:p>
          <a:p>
            <a:r>
              <a:rPr lang="uk-UA" dirty="0" smtClean="0"/>
              <a:t>ГОТЕЛІ ЕКОНОМ КЛАСУ – (10-150),ОБЛАДНАНІ НОМЕРИ БЕЗ ХАРЧУВАННЯ</a:t>
            </a:r>
          </a:p>
          <a:p>
            <a:r>
              <a:rPr lang="uk-UA" dirty="0" smtClean="0"/>
              <a:t>МОТЕЛІ;     КУРОТНІ ГОТЕЛІ;       ГОТЕЛІ ТИПУ КОНДОМІНІМУМ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27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КЛАСИФІКАЦІЇ ГОТЕЛІВ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ЗА РІВНЕМ ЯКОСТІ ОБСЛУГОВУВАННЯ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956076"/>
          </a:xfrm>
        </p:spPr>
        <p:txBody>
          <a:bodyPr>
            <a:normAutofit/>
          </a:bodyPr>
          <a:lstStyle/>
          <a:p>
            <a:r>
              <a:rPr lang="uk-UA" dirty="0" smtClean="0"/>
              <a:t>СИСТЕМА ЗІРОК – ЗАСТОСОВАНА У ФРАНЦІЇ, В АВСТРІЇ, УГОРЩИНІ, ЄГИПТІ, КИТАЇ. ТА ІНШИХ КРАЇНАХ </a:t>
            </a:r>
          </a:p>
          <a:p>
            <a:r>
              <a:rPr lang="uk-UA" dirty="0" smtClean="0"/>
              <a:t>СИСТЕМА ЛІТЕР, ВИКОРИСТОВУЮТЬ В ГРЕЦІЇ</a:t>
            </a:r>
          </a:p>
          <a:p>
            <a:r>
              <a:rPr lang="uk-UA" dirty="0" smtClean="0"/>
              <a:t>СИСТЕМА «КОРОН» АБО «КЛЮЧІВ», ЩО ХАРАКТЕРНА ДЛЯ ВЕЛИКОБРИТАНІЇ</a:t>
            </a:r>
          </a:p>
          <a:p>
            <a:r>
              <a:rPr lang="uk-UA" dirty="0" smtClean="0"/>
              <a:t>СИСТЕМА РОЗРЯДІВ</a:t>
            </a:r>
          </a:p>
          <a:p>
            <a:r>
              <a:rPr lang="uk-UA" dirty="0" smtClean="0"/>
              <a:t>ЯКІСТЬ ГОТЕЛЬНОЇ ПОСЛУГИ – ЦЕ СУКУПНІСТЬ ЇЇ ОСОБЛИВОСТЕЙ,ОЗНАК  І ХАРАКТЕРИСТИК, ЩОДО ЗДАТНОСТІ ЗАДОВОЛЬНИТИ ЗАЯВЛЕНУ АБО ОЧІКУВАНУ ПОТРЕБУ КЛІЄНТА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0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ФАКТОРИ ВПЛИВУ НА ЯКІСТЬ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ОБСЛУГОВУВАННЯ В ГОТЕЛІ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СТАН МТБ : ЗРУЧНЕ ПЛАНУВАННЯ, ЯКІСНЕ ОБЛАШТУВАННЯ НОМЕРІВ, ПРИМІЩЕНЬ ГОТЕЛЮ, ВИСОКОЯКІСНА БІЛИЗНА І КУХНЯ, ЛІФТИ</a:t>
            </a:r>
          </a:p>
          <a:p>
            <a:r>
              <a:rPr lang="uk-UA" dirty="0" smtClean="0"/>
              <a:t>ПРОГРЕСИВНА ТЕХНОЛОГІЯ ОБСЛУГОВУВАННЯ – ПОРЯДОК І СПОСОБИ ПРИБИРАННЯ, РЕЄСТРАЦІЇ І РОЗРАХУНКУ З КЛІЄНТАМИ</a:t>
            </a:r>
          </a:p>
          <a:p>
            <a:r>
              <a:rPr lang="uk-UA" dirty="0" smtClean="0"/>
              <a:t>ВИСОКИЙ ПРОФЕСІОНАЛІЗМ І КОМПЕТЕНТНІСТЬ ОБСЛУГОВУВАННЯ</a:t>
            </a:r>
          </a:p>
          <a:p>
            <a:r>
              <a:rPr lang="uk-UA" dirty="0" smtClean="0"/>
              <a:t>СИСТЕМА УПРАВЛІННЯ ЯКІСТЮ ОБСЛУГОВУВАННЯ, ЩО ПЕРЕДБАЧАЄ РОЗРОБКУ І ВПРОВАДЖЕННЯ СТАНДАРТІВ ЯКОСТІ, НАВЧАННЯ ПЕРСОНАЛУ, КОНТРОЛЬ, ВДОСКОНАЛЕННЯ ОБСЛУГОВУВАННЯ НА ВСІХ ДІЛЯНКАХ ГОТЕЛЮ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03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ОСНОВНІ ПРИНЦИПИ СИСТЕМИ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МЕНЕДЖМЕНТУ ЯКОСТІ (СМЯ) ЗА ІСО 9000-2001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82640" y="2171769"/>
            <a:ext cx="9750906" cy="4297270"/>
          </a:xfrm>
        </p:spPr>
        <p:txBody>
          <a:bodyPr/>
          <a:lstStyle/>
          <a:p>
            <a:r>
              <a:rPr lang="uk-UA" dirty="0" smtClean="0"/>
              <a:t>ОРІЄНТАЦІЯ НА СПОЖИВАЧА ПОСЛУГИ</a:t>
            </a:r>
          </a:p>
          <a:p>
            <a:r>
              <a:rPr lang="uk-UA" dirty="0" smtClean="0"/>
              <a:t>ЛІДЕРСТВО КЕРІВНИЦТВА</a:t>
            </a:r>
          </a:p>
          <a:p>
            <a:r>
              <a:rPr lang="uk-UA" dirty="0" smtClean="0"/>
              <a:t>ЗАЛУЧЕННЯ СПІВРОБІТНИКІВ (ДО ПЛАНУВАННЯ, ПРЙНЯТТЯ РІШЕНЬ)</a:t>
            </a:r>
            <a:endParaRPr lang="ru-RU" dirty="0"/>
          </a:p>
          <a:p>
            <a:r>
              <a:rPr lang="uk-UA" dirty="0" smtClean="0"/>
              <a:t>ПРОЦЕСНО-ОРІЄНТОВАНИЙ ПІДХІД</a:t>
            </a:r>
          </a:p>
          <a:p>
            <a:r>
              <a:rPr lang="uk-UA" dirty="0" smtClean="0"/>
              <a:t>СИСТЕМНИЙ ПІДХІД ДО МЕНЕДЖМЕНТУ</a:t>
            </a:r>
          </a:p>
          <a:p>
            <a:r>
              <a:rPr lang="uk-UA" dirty="0" smtClean="0"/>
              <a:t>БЕЗПЕРЕРВНІ ПОКРАЩЕННЯ</a:t>
            </a:r>
          </a:p>
          <a:p>
            <a:r>
              <a:rPr lang="uk-UA" dirty="0" smtClean="0"/>
              <a:t>ПРИЙНЯТТЯ РІШЕНЬ, ЩО БАЗУЮТЬСЯ НА ФАКТАХ ТА ДАНИХ</a:t>
            </a:r>
          </a:p>
          <a:p>
            <a:r>
              <a:rPr lang="uk-UA" dirty="0" smtClean="0"/>
              <a:t>ВЗАЄМОВИГІДНІ ВІДНОСИНИ З ПАРТНЕРАМИ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89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     ВИМОГИ ДО ОБСЛУГОВУЮЧОГО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ПЕРСОНАЛУ ГОТЕЛІВ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0270" y="2169994"/>
            <a:ext cx="10361145" cy="3296351"/>
          </a:xfrm>
        </p:spPr>
        <p:txBody>
          <a:bodyPr/>
          <a:lstStyle/>
          <a:p>
            <a:r>
              <a:rPr lang="uk-UA" dirty="0" smtClean="0"/>
              <a:t>КВАЛІФІКАЦІЯ – МАТИ ПРОФЕСІЙНУ ПІДГОТОВКУ, ЗНАННЯ ІНОЗЕМНИХ МОВ, ДЛЯ ГОТЕЛІВ 3 ЗІРКИ ТА ВИЩЕ ВЕСЬ ПЕРСОНАЛ ПОВИНЕН ВОЛОДІТИ МОВОЮ МІЖНАРОДНОГО СПІЛКУВАННЯ; 5 ЗІРОК – ТРИ МОВИ ДЛЯ ВСІХ ПРАЦЮЮЧИХ</a:t>
            </a:r>
          </a:p>
          <a:p>
            <a:r>
              <a:rPr lang="uk-UA" dirty="0" smtClean="0"/>
              <a:t>ПОВЕДІНКА – ВМІТИ СТВОРЮВАТИ АТМОСФЕРУ ГОСТИННОСТІ, ПРОЯВЛЯТИ ТЕРПІННЯ ТА СТРИМАНІСТЬ</a:t>
            </a:r>
          </a:p>
          <a:p>
            <a:r>
              <a:rPr lang="uk-UA" dirty="0" smtClean="0"/>
              <a:t>МЕДИЧНІ ВИМОГИ – ПЕРІОДИЧНО ПРОХОДИТИ МЕДИЧНИЙ ОГЛЯД</a:t>
            </a:r>
          </a:p>
          <a:p>
            <a:r>
              <a:rPr lang="uk-UA" dirty="0" smtClean="0"/>
              <a:t>УНІФОРМА – МОЖЕ ВКЛЮЧАТИ ОСОБИСТИЙ ЗНАЧОК З ІМЕНЕМ І ПРІЗВИЩЕМ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65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575225"/>
          </a:xfrm>
        </p:spPr>
        <p:txBody>
          <a:bodyPr/>
          <a:lstStyle/>
          <a:p>
            <a:r>
              <a:rPr lang="uk-UA" dirty="0" smtClean="0"/>
              <a:t>           ІНФОРМАЦІЙНІ СИСТЕМИ В ГОТЕЛЯХ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0270" y="1637731"/>
            <a:ext cx="9603275" cy="382861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ІС ДОЗВОЛЯЄ ЗБИРАТИ, НАКОПИЧУВАТИ ТА ЗБЕРІГАТИ І ВИКОРИСТОВУВАТИ ДАНІ, ІНФОРАЦІЮ ТА ЗНАННЯ</a:t>
            </a:r>
          </a:p>
          <a:p>
            <a:r>
              <a:rPr lang="uk-UA" dirty="0" smtClean="0"/>
              <a:t>ІС ВИКОРИСТОВУЮТЬ ДЛЯ  ЗАБЕЗПЕЧЕННЯ УПРАВЛІННЯ ГОТЕЛЕМ, ЙОГО ПЛАНОВОЇ, ФІНАНСОВОЇ, БУХГАЛТЕРСЬКОЇ ДІЯЛЬНОСТІ, ТАКОЖ ПРОВЕДЕННЯ РЕКЛАМНОЇ КАМПАНІЇ З ЗАСТОСУВАННЯМ МОЖЛИВОСТЕЙ </a:t>
            </a:r>
            <a:r>
              <a:rPr lang="en-US" dirty="0" smtClean="0"/>
              <a:t>INTERNET</a:t>
            </a:r>
          </a:p>
          <a:p>
            <a:r>
              <a:rPr lang="uk-UA" dirty="0" smtClean="0"/>
              <a:t>ІС ЗАСТОСОВУЮТЬ ДЛЯ ПІДВИЩЕННЯ ЯКОСТІ ОБСЛУГОВУВАННЯ КЛІЄНТІВ: НАДАННЯ ДОСТУПУ ДО </a:t>
            </a:r>
            <a:r>
              <a:rPr lang="en-US" dirty="0" smtClean="0"/>
              <a:t>INTERNET</a:t>
            </a:r>
            <a:r>
              <a:rPr lang="uk-UA" dirty="0"/>
              <a:t> </a:t>
            </a:r>
            <a:r>
              <a:rPr lang="uk-UA" dirty="0" smtClean="0"/>
              <a:t>У НОМЕРАХ І ХОЛАХ ГОТЕЛІВ, ЗАМОВЛЕННЯ І БРОНЮВАННЯ НОМЕРІВ ЧЕРЕЗ </a:t>
            </a:r>
            <a:r>
              <a:rPr lang="en-US" dirty="0" smtClean="0"/>
              <a:t>INTERNET</a:t>
            </a:r>
            <a:r>
              <a:rPr lang="uk-UA" dirty="0" smtClean="0"/>
              <a:t>, ІНШІ ІНФОРМАЦІЙНІ ПОСЛУГИ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0755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219</TotalTime>
  <Words>786</Words>
  <Application>Microsoft Office PowerPoint</Application>
  <PresentationFormat>Широкий екран</PresentationFormat>
  <Paragraphs>81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Gallery</vt:lpstr>
      <vt:lpstr>ПРОЦЕСИ ЯКІСНОГО ОБСЛУГОВУВАННЯ В ІНДУСТРІЇ ГОСТИННОСТІ</vt:lpstr>
      <vt:lpstr>                 ПРОБЛЕМИ ДО ОБГОВОРЕННЯ</vt:lpstr>
      <vt:lpstr>КЛАСИФІКАЦІЯ ГОТЕЛЬНИХ ПІДПРИЄМСТВ ЗА                            РОЗТАШУВАННЯМ</vt:lpstr>
      <vt:lpstr>       КЛАСИФІКАЦІЯ ГОТЕЛІВ ЗА РІВНЕМ, АСОРТИМЕНТОМ ТА ВАРТІСТЮ ПОСЛУГ</vt:lpstr>
      <vt:lpstr>                    КЛАСИФІКАЦІЇ ГОТЕЛІВ          ЗА РІВНЕМ ЯКОСТІ ОБСЛУГОВУВАННЯ</vt:lpstr>
      <vt:lpstr>                ФАКТОРИ ВПЛИВУ НА ЯКІСТЬ                 ОБСЛУГОВУВАННЯ В ГОТЕЛІ</vt:lpstr>
      <vt:lpstr>           ОСНОВНІ ПРИНЦИПИ СИСТЕМИ    МЕНЕДЖМЕНТУ ЯКОСТІ (СМЯ) ЗА ІСО 9000-2001</vt:lpstr>
      <vt:lpstr>                ВИМОГИ ДО ОБСЛУГОВУЮЧОГО                         ПЕРСОНАЛУ ГОТЕЛІВ</vt:lpstr>
      <vt:lpstr>           ІНФОРМАЦІЙНІ СИСТЕМИ В ГОТЕЛЯХ</vt:lpstr>
      <vt:lpstr>ЛІЦЕНЗУВАННЯ ТА СЕРТИФІКАЦІЯ В ІНДУСТРІЇ                            ГОСТИННОСТІ</vt:lpstr>
      <vt:lpstr>        СЕРТИФІКАЦІЯ ПОСЛУГ З РОЗМІЩЕННЯ –  ФУНКЦІЯ ДЕРЖОРГАНУ З СЕРТИФІКАЦІЇ УКРСЕПРО</vt:lpstr>
      <vt:lpstr>НОРМАТИВНО-ПРАВОВІ АКТИ.Ю ЩО РЕГУЛЮЮТЬ              ОРГАНІЗАЦІЮ ГОТЕЛЬНОГО БІЗНЕСУ</vt:lpstr>
      <vt:lpstr>           ВИТРАТИ НА ПІДВИЩЕННЯ ЯКОСТІ                 ОБСЛУГОВУВАННЯ В ГОТЕЛІ</vt:lpstr>
      <vt:lpstr>          РЕЗУЛЬТАТИ ВКЛАДЕНЬ КАПІТАЛУ В         УПРАВЛІННЯ ЯКІСТЮ ОБСЛУГОВУВАННЯ</vt:lpstr>
      <vt:lpstr>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ПРОЦЕСИ ЯКІСНОГО ОБСЛУГОВУВАННЯ В ІНДУСТРІЇ ГОСТИННОСТІ</dc:title>
  <dc:creator>Пользователь</dc:creator>
  <cp:lastModifiedBy>Пользователь</cp:lastModifiedBy>
  <cp:revision>19</cp:revision>
  <dcterms:created xsi:type="dcterms:W3CDTF">2021-02-09T09:07:37Z</dcterms:created>
  <dcterms:modified xsi:type="dcterms:W3CDTF">2021-02-09T12:47:21Z</dcterms:modified>
</cp:coreProperties>
</file>