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1" r:id="rId9"/>
    <p:sldId id="264" r:id="rId10"/>
    <p:sldId id="265" r:id="rId11"/>
    <p:sldId id="266" r:id="rId12"/>
    <p:sldId id="267" r:id="rId13"/>
    <p:sldId id="268" r:id="rId14"/>
    <p:sldId id="269" r:id="rId15"/>
    <p:sldId id="270" r:id="rId16"/>
    <p:sldId id="271" r:id="rId17"/>
    <p:sldId id="272" r:id="rId18"/>
    <p:sldId id="273" r:id="rId19"/>
    <p:sldId id="278" r:id="rId20"/>
    <p:sldId id="274" r:id="rId21"/>
    <p:sldId id="275" r:id="rId22"/>
    <p:sldId id="277" r:id="rId23"/>
    <p:sldId id="276" r:id="rId24"/>
    <p:sldId id="284" r:id="rId25"/>
    <p:sldId id="279" r:id="rId26"/>
    <p:sldId id="280" r:id="rId27"/>
    <p:sldId id="281" r:id="rId28"/>
    <p:sldId id="282" r:id="rId29"/>
    <p:sldId id="283" r:id="rId30"/>
    <p:sldId id="285" r:id="rId31"/>
    <p:sldId id="286" r:id="rId32"/>
    <p:sldId id="288" r:id="rId33"/>
    <p:sldId id="289" r:id="rId34"/>
    <p:sldId id="290" r:id="rId35"/>
    <p:sldId id="287"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B106E36-FD25-4E2D-B0AA-010F637433A0}" type="datetimeFigureOut">
              <a:rPr lang="ru-RU" smtClean="0"/>
              <a:pPr/>
              <a:t>08.03.2021</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B106E36-FD25-4E2D-B0AA-010F637433A0}" type="datetimeFigureOut">
              <a:rPr lang="ru-RU" smtClean="0"/>
              <a:pPr/>
              <a:t>08.03.2021</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B106E36-FD25-4E2D-B0AA-010F637433A0}" type="datetimeFigureOut">
              <a:rPr lang="ru-RU" smtClean="0"/>
              <a:pPr/>
              <a:t>08.03.2021</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B106E36-FD25-4E2D-B0AA-010F637433A0}" type="datetimeFigureOut">
              <a:rPr lang="ru-RU" smtClean="0"/>
              <a:pPr/>
              <a:t>08.03.2021</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B106E36-FD25-4E2D-B0AA-010F637433A0}" type="datetimeFigureOut">
              <a:rPr lang="ru-RU" smtClean="0"/>
              <a:pPr/>
              <a:t>08.03.2021</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08.03.2021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B106E36-FD25-4E2D-B0AA-010F637433A0}" type="datetimeFigureOut">
              <a:rPr lang="ru-RU" smtClean="0"/>
              <a:pPr/>
              <a:t>08.03.2021</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B106E36-FD25-4E2D-B0AA-010F637433A0}" type="datetimeFigureOut">
              <a:rPr lang="ru-RU" smtClean="0"/>
              <a:pPr/>
              <a:t>08.03.2021</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B106E36-FD25-4E2D-B0AA-010F637433A0}" type="datetimeFigureOut">
              <a:rPr lang="ru-RU" smtClean="0"/>
              <a:pPr/>
              <a:t>08.03.2021</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B106E36-FD25-4E2D-B0AA-010F637433A0}" type="datetimeFigureOut">
              <a:rPr lang="ru-RU" smtClean="0"/>
              <a:pPr/>
              <a:t>08.03.2021</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143116"/>
            <a:ext cx="7239000" cy="1362075"/>
          </a:xfrm>
        </p:spPr>
        <p:txBody>
          <a:bodyPr/>
          <a:lstStyle/>
          <a:p>
            <a:r>
              <a:rPr lang="ru-RU" dirty="0" err="1" smtClean="0">
                <a:solidFill>
                  <a:schemeClr val="tx1"/>
                </a:solidFill>
                <a:latin typeface="Times New Roman" pitchFamily="18" charset="0"/>
                <a:cs typeface="Times New Roman" pitchFamily="18" charset="0"/>
              </a:rPr>
              <a:t>Лекц</a:t>
            </a:r>
            <a:r>
              <a:rPr lang="uk-UA" dirty="0" err="1" smtClean="0">
                <a:solidFill>
                  <a:schemeClr val="tx1"/>
                </a:solidFill>
                <a:latin typeface="Times New Roman" pitchFamily="18" charset="0"/>
                <a:cs typeface="Times New Roman" pitchFamily="18" charset="0"/>
              </a:rPr>
              <a:t>ія</a:t>
            </a:r>
            <a:r>
              <a:rPr lang="uk-UA" dirty="0" smtClean="0">
                <a:solidFill>
                  <a:schemeClr val="tx1"/>
                </a:solidFill>
                <a:latin typeface="Times New Roman" pitchFamily="18" charset="0"/>
                <a:cs typeface="Times New Roman" pitchFamily="18" charset="0"/>
              </a:rPr>
              <a:t> 12: Сприймання</a:t>
            </a:r>
            <a:endParaRPr lang="ru-RU" dirty="0">
              <a:solidFill>
                <a:schemeClr val="tx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875490"/>
          </a:xfrm>
        </p:spPr>
        <p:txBody>
          <a:bodyPr>
            <a:normAutofit/>
          </a:bodyPr>
          <a:lstStyle/>
          <a:p>
            <a:pPr algn="ctr"/>
            <a:r>
              <a:rPr lang="uk-UA" sz="2800" b="1" dirty="0" smtClean="0">
                <a:solidFill>
                  <a:srgbClr val="FFFF00"/>
                </a:solidFill>
                <a:latin typeface="Times New Roman" pitchFamily="18" charset="0"/>
                <a:cs typeface="Times New Roman" pitchFamily="18" charset="0"/>
              </a:rPr>
              <a:t>Конвергенція та дивергенція очей</a:t>
            </a:r>
            <a:endParaRPr lang="ru-RU" sz="2800" b="1" dirty="0">
              <a:solidFill>
                <a:srgbClr val="FFFF00"/>
              </a:solidFill>
              <a:latin typeface="Times New Roman" pitchFamily="18" charset="0"/>
              <a:cs typeface="Times New Roman" pitchFamily="18" charset="0"/>
            </a:endParaRPr>
          </a:p>
        </p:txBody>
      </p:sp>
      <p:pic>
        <p:nvPicPr>
          <p:cNvPr id="4098" name="Picture 2" descr="D:\Виктория\Навчальні предмети\1111 Скачане\Сприймання\199.png"/>
          <p:cNvPicPr>
            <a:picLocks noGrp="1" noChangeAspect="1" noChangeArrowheads="1"/>
          </p:cNvPicPr>
          <p:nvPr>
            <p:ph idx="1"/>
          </p:nvPr>
        </p:nvPicPr>
        <p:blipFill>
          <a:blip r:embed="rId2"/>
          <a:srcRect/>
          <a:stretch>
            <a:fillRect/>
          </a:stretch>
        </p:blipFill>
        <p:spPr bwMode="auto">
          <a:xfrm>
            <a:off x="500034" y="1500174"/>
            <a:ext cx="8115128" cy="500264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290"/>
            <a:ext cx="8929718" cy="6643710"/>
          </a:xfrm>
        </p:spPr>
        <p:txBody>
          <a:bodyPr>
            <a:noAutofit/>
          </a:bodyPr>
          <a:lstStyle/>
          <a:p>
            <a:pPr algn="just">
              <a:buNone/>
            </a:pPr>
            <a:r>
              <a:rPr lang="uk-UA" sz="2400" dirty="0" smtClean="0">
                <a:latin typeface="Times New Roman" pitchFamily="18" charset="0"/>
                <a:cs typeface="Times New Roman" pitchFamily="18" charset="0"/>
              </a:rPr>
              <a:t>             У </a:t>
            </a:r>
            <a:r>
              <a:rPr lang="uk-UA" sz="2400" dirty="0" smtClean="0">
                <a:latin typeface="Times New Roman" pitchFamily="18" charset="0"/>
                <a:cs typeface="Times New Roman" pitchFamily="18" charset="0"/>
              </a:rPr>
              <a:t>сприйманні простору важливу роль відіграє сприймання розміщення предметів відносно один одного. Тому часто буває, що про віддаленість людина робить висновок за непрямими ознаками: один предмет закриває інший, контури одного предмета більш помітні, ніж контури іншого тощо.</a:t>
            </a:r>
            <a:endParaRPr lang="ru-RU" sz="2400" dirty="0" smtClean="0">
              <a:latin typeface="Times New Roman" pitchFamily="18" charset="0"/>
              <a:cs typeface="Times New Roman" pitchFamily="18" charset="0"/>
            </a:endParaRPr>
          </a:p>
          <a:p>
            <a:pPr algn="just">
              <a:buNone/>
            </a:pPr>
            <a:r>
              <a:rPr lang="uk-UA" sz="2400" dirty="0" smtClean="0">
                <a:latin typeface="Times New Roman" pitchFamily="18" charset="0"/>
                <a:cs typeface="Times New Roman" pitchFamily="18" charset="0"/>
              </a:rPr>
              <a:t>            Різне </a:t>
            </a:r>
            <a:r>
              <a:rPr lang="uk-UA" sz="2400" dirty="0" smtClean="0">
                <a:latin typeface="Times New Roman" pitchFamily="18" charset="0"/>
                <a:cs typeface="Times New Roman" pitchFamily="18" charset="0"/>
              </a:rPr>
              <a:t>положення предметів у просторі часто має першочергове значення для людини порівняно із сприйманням віддаленості предмета та глибини простору. Адже людина не просто сприймає простір чи оцінює положення предметів, а орієнтується у просторі, що передбачає одержання певної інформації про розміщення предметів. Однак бувають ситуації, коли людині недостатньо інформації про розміщення речей, а необхідні додаткові механізми. </a:t>
            </a:r>
            <a:endParaRPr lang="ru-RU" sz="2400" dirty="0" smtClean="0">
              <a:latin typeface="Times New Roman" pitchFamily="18" charset="0"/>
              <a:cs typeface="Times New Roman" pitchFamily="18" charset="0"/>
            </a:endParaRPr>
          </a:p>
          <a:p>
            <a:pPr algn="just">
              <a:buNone/>
            </a:pPr>
            <a:r>
              <a:rPr lang="uk-UA" sz="2400" dirty="0" smtClean="0">
                <a:latin typeface="Times New Roman" pitchFamily="18" charset="0"/>
                <a:cs typeface="Times New Roman" pitchFamily="18" charset="0"/>
              </a:rPr>
              <a:t>           Центральним </a:t>
            </a:r>
            <a:r>
              <a:rPr lang="uk-UA" sz="2400" dirty="0" smtClean="0">
                <a:latin typeface="Times New Roman" pitchFamily="18" charset="0"/>
                <a:cs typeface="Times New Roman" pitchFamily="18" charset="0"/>
              </a:rPr>
              <a:t>апаратом, який забезпечує сприймання простору, є третинні зони головного мозку, які об'єднують роботу зорового, </a:t>
            </a:r>
            <a:r>
              <a:rPr lang="uk-UA" sz="2400" dirty="0" err="1" smtClean="0">
                <a:latin typeface="Times New Roman" pitchFamily="18" charset="0"/>
                <a:cs typeface="Times New Roman" pitchFamily="18" charset="0"/>
              </a:rPr>
              <a:t>тактильно-кінестезичного</a:t>
            </a:r>
            <a:r>
              <a:rPr lang="uk-UA" sz="2400" dirty="0" smtClean="0">
                <a:latin typeface="Times New Roman" pitchFamily="18" charset="0"/>
                <a:cs typeface="Times New Roman" pitchFamily="18" charset="0"/>
              </a:rPr>
              <a:t> та вестибулярного апаратів.</a:t>
            </a:r>
            <a:endParaRPr lang="ru-RU" sz="2400" dirty="0" smtClean="0">
              <a:latin typeface="Times New Roman" pitchFamily="18" charset="0"/>
              <a:cs typeface="Times New Roman" pitchFamily="18" charset="0"/>
            </a:endParaRPr>
          </a:p>
          <a:p>
            <a:pPr algn="just"/>
            <a:endParaRPr lang="ru-RU" sz="24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346" y="214290"/>
            <a:ext cx="9144064" cy="6643710"/>
          </a:xfrm>
        </p:spPr>
        <p:txBody>
          <a:bodyPr>
            <a:noAutofit/>
          </a:bodyPr>
          <a:lstStyle/>
          <a:p>
            <a:pPr>
              <a:buNone/>
            </a:pPr>
            <a:r>
              <a:rPr lang="uk-UA" sz="2400" b="1" i="1" dirty="0" smtClean="0">
                <a:latin typeface="Times New Roman" pitchFamily="18" charset="0"/>
                <a:cs typeface="Times New Roman" pitchFamily="18" charset="0"/>
              </a:rPr>
              <a:t>             Сприймання </a:t>
            </a:r>
            <a:r>
              <a:rPr lang="uk-UA" sz="2400" b="1" i="1" dirty="0" smtClean="0">
                <a:latin typeface="Times New Roman" pitchFamily="18" charset="0"/>
                <a:cs typeface="Times New Roman" pitchFamily="18" charset="0"/>
              </a:rPr>
              <a:t>руху.</a:t>
            </a:r>
            <a:endParaRPr lang="ru-RU" sz="2400" b="1" dirty="0" smtClean="0">
              <a:latin typeface="Times New Roman" pitchFamily="18" charset="0"/>
              <a:cs typeface="Times New Roman" pitchFamily="18" charset="0"/>
            </a:endParaRPr>
          </a:p>
          <a:p>
            <a:pPr algn="just">
              <a:buNone/>
            </a:pPr>
            <a:r>
              <a:rPr lang="uk-UA" sz="2400" dirty="0" smtClean="0">
                <a:latin typeface="Times New Roman" pitchFamily="18" charset="0"/>
                <a:cs typeface="Times New Roman" pitchFamily="18" charset="0"/>
              </a:rPr>
              <a:t>             Сприймання </a:t>
            </a:r>
            <a:r>
              <a:rPr lang="uk-UA" sz="2400" dirty="0" smtClean="0">
                <a:latin typeface="Times New Roman" pitchFamily="18" charset="0"/>
                <a:cs typeface="Times New Roman" pitchFamily="18" charset="0"/>
              </a:rPr>
              <a:t>руху здійснюється завдяки дуже складному механізму, природа якого ще не зовсім вивчена. Можна допустити, що сприймання руху предметів зумовлене переміщенням зображення по сітківці ока. Однак це не зовсім так.</a:t>
            </a:r>
            <a:endParaRPr lang="ru-RU" sz="2400" dirty="0" smtClean="0">
              <a:latin typeface="Times New Roman" pitchFamily="18" charset="0"/>
              <a:cs typeface="Times New Roman" pitchFamily="18" charset="0"/>
            </a:endParaRPr>
          </a:p>
          <a:p>
            <a:pPr>
              <a:buNone/>
            </a:pPr>
            <a:r>
              <a:rPr lang="uk-UA" sz="2400" dirty="0" smtClean="0">
                <a:latin typeface="Times New Roman" pitchFamily="18" charset="0"/>
                <a:cs typeface="Times New Roman" pitchFamily="18" charset="0"/>
              </a:rPr>
              <a:t>              Якщо </a:t>
            </a:r>
            <a:r>
              <a:rPr lang="uk-UA" sz="2400" dirty="0" smtClean="0">
                <a:latin typeface="Times New Roman" pitchFamily="18" charset="0"/>
                <a:cs typeface="Times New Roman" pitchFamily="18" charset="0"/>
              </a:rPr>
              <a:t>предмет рухається у просторі, то людина сприймає його рух внаслідок того, що він виходить із зони найкращого бачення і цим змушує її рухати очима або головою, щоб знову зафіксувати на ньому погляд. При цьому відбуваються два явища. По-перше, зміщення об'єкта відносно положення нашого тіла вказує нам на його пересування у просторі. По-друге, мозок фіксує рух очей, які стежать за предметом. Це особливо важливо для сприймання руху, але механізм обробки інформації про рух очей досить складний і суперечливий. </a:t>
            </a:r>
            <a:endParaRPr lang="ru-RU" sz="2400"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Виктория\Навчальні предмети\1111 Скачане\Сприймання\Без названия.jpg"/>
          <p:cNvPicPr>
            <a:picLocks noGrp="1" noChangeAspect="1" noChangeArrowheads="1"/>
          </p:cNvPicPr>
          <p:nvPr>
            <p:ph idx="1"/>
          </p:nvPr>
        </p:nvPicPr>
        <p:blipFill>
          <a:blip r:embed="rId2"/>
          <a:srcRect/>
          <a:stretch>
            <a:fillRect/>
          </a:stretch>
        </p:blipFill>
        <p:spPr bwMode="auto">
          <a:xfrm>
            <a:off x="1142976" y="285728"/>
            <a:ext cx="7072362" cy="632633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85728"/>
            <a:ext cx="8786842" cy="6572272"/>
          </a:xfrm>
        </p:spPr>
        <p:txBody>
          <a:bodyPr>
            <a:noAutofit/>
          </a:bodyPr>
          <a:lstStyle/>
          <a:p>
            <a:pPr algn="just">
              <a:buNone/>
            </a:pPr>
            <a:r>
              <a:rPr lang="uk-UA" sz="2400" dirty="0" smtClean="0">
                <a:latin typeface="Times New Roman" pitchFamily="18" charset="0"/>
                <a:cs typeface="Times New Roman" pitchFamily="18" charset="0"/>
              </a:rPr>
              <a:t>           Однак </a:t>
            </a:r>
            <a:r>
              <a:rPr lang="uk-UA" sz="2400" dirty="0" smtClean="0">
                <a:latin typeface="Times New Roman" pitchFamily="18" charset="0"/>
                <a:cs typeface="Times New Roman" pitchFamily="18" charset="0"/>
              </a:rPr>
              <a:t>сприймання руху не можна пояснити лише рухом очей, адже людина може сприймати рух одночасно у двох напрямах, хоча рухати очима у двох напрямах одночасно вона не може. Водночас враження руху може виникати при його відсутності в реальності, тобто у випадку стробоскопічного ефекту, який лежить в основі кінематографа. Для його виникнення окремі подразники повинні бути віддалені один від одного певними проміжками часу, пауза між суміжними подразниками не повинна перевищувати 0,06 сек.</a:t>
            </a:r>
            <a:endParaRPr lang="ru-RU" sz="2400" dirty="0" smtClean="0">
              <a:latin typeface="Times New Roman" pitchFamily="18" charset="0"/>
              <a:cs typeface="Times New Roman" pitchFamily="18" charset="0"/>
            </a:endParaRPr>
          </a:p>
          <a:p>
            <a:pPr algn="just">
              <a:buNone/>
            </a:pPr>
            <a:r>
              <a:rPr lang="uk-UA" sz="2400" dirty="0" smtClean="0">
                <a:latin typeface="Times New Roman" pitchFamily="18" charset="0"/>
                <a:cs typeface="Times New Roman" pitchFamily="18" charset="0"/>
              </a:rPr>
              <a:t>           У </a:t>
            </a:r>
            <a:r>
              <a:rPr lang="uk-UA" sz="2400" dirty="0" smtClean="0">
                <a:latin typeface="Times New Roman" pitchFamily="18" charset="0"/>
                <a:cs typeface="Times New Roman" pitchFamily="18" charset="0"/>
              </a:rPr>
              <a:t>сприйманні руху значну роль відіграють непрямі ознаки, які створюють опосередковане враження руху. Механізм використання непрямих ознак полягає в тому, що при виявленні деяких ознак руху здійснюється їх інтелектуальна обробка, внаслідок чого виноситься судження про те, що предмет рухається.</a:t>
            </a:r>
            <a:endParaRPr lang="ru-RU" sz="2400" dirty="0" smtClean="0">
              <a:latin typeface="Times New Roman" pitchFamily="18" charset="0"/>
              <a:cs typeface="Times New Roman" pitchFamily="18" charset="0"/>
            </a:endParaRPr>
          </a:p>
          <a:p>
            <a:pPr algn="just"/>
            <a:endParaRPr lang="ru-RU" sz="24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346" y="0"/>
            <a:ext cx="9144064" cy="6858000"/>
          </a:xfrm>
        </p:spPr>
        <p:txBody>
          <a:bodyPr>
            <a:noAutofit/>
          </a:bodyPr>
          <a:lstStyle/>
          <a:p>
            <a:pPr algn="just">
              <a:buNone/>
            </a:pPr>
            <a:r>
              <a:rPr lang="uk-UA" sz="2400" b="1" i="1" dirty="0" smtClean="0">
                <a:latin typeface="Times New Roman" pitchFamily="18" charset="0"/>
                <a:cs typeface="Times New Roman" pitchFamily="18" charset="0"/>
              </a:rPr>
              <a:t>           Сприймання </a:t>
            </a:r>
            <a:r>
              <a:rPr lang="uk-UA" sz="2400" b="1" i="1" dirty="0" smtClean="0">
                <a:latin typeface="Times New Roman" pitchFamily="18" charset="0"/>
                <a:cs typeface="Times New Roman" pitchFamily="18" charset="0"/>
              </a:rPr>
              <a:t>часу. </a:t>
            </a:r>
            <a:endParaRPr lang="ru-RU" sz="2400" dirty="0" smtClean="0">
              <a:latin typeface="Times New Roman" pitchFamily="18" charset="0"/>
              <a:cs typeface="Times New Roman" pitchFamily="18" charset="0"/>
            </a:endParaRPr>
          </a:p>
          <a:p>
            <a:pPr algn="just">
              <a:buNone/>
            </a:pPr>
            <a:r>
              <a:rPr lang="uk-UA" sz="2400" dirty="0" smtClean="0">
                <a:latin typeface="Times New Roman" pitchFamily="18" charset="0"/>
                <a:cs typeface="Times New Roman" pitchFamily="18" charset="0"/>
              </a:rPr>
              <a:t>           Сприймання </a:t>
            </a:r>
            <a:r>
              <a:rPr lang="uk-UA" sz="2400" dirty="0" smtClean="0">
                <a:latin typeface="Times New Roman" pitchFamily="18" charset="0"/>
                <a:cs typeface="Times New Roman" pitchFamily="18" charset="0"/>
              </a:rPr>
              <a:t>часу є одним з найменш досліджених серед складних форм сприймання. Складність вивчення цієї проблеми полягає втому, що час не сприймається людиною як явище матеріального світу. Про його перебіг людина робить висновок лише за певними ознаками.</a:t>
            </a:r>
            <a:endParaRPr lang="ru-RU" sz="2400" dirty="0" smtClean="0">
              <a:latin typeface="Times New Roman" pitchFamily="18" charset="0"/>
              <a:cs typeface="Times New Roman" pitchFamily="18" charset="0"/>
            </a:endParaRPr>
          </a:p>
          <a:p>
            <a:pPr algn="just">
              <a:buNone/>
            </a:pPr>
            <a:r>
              <a:rPr lang="uk-UA" sz="2400" dirty="0" smtClean="0">
                <a:latin typeface="Times New Roman" pitchFamily="18" charset="0"/>
                <a:cs typeface="Times New Roman" pitchFamily="18" charset="0"/>
              </a:rPr>
              <a:t>           Найелементарнішими </a:t>
            </a:r>
            <a:r>
              <a:rPr lang="uk-UA" sz="2400" dirty="0" smtClean="0">
                <a:latin typeface="Times New Roman" pitchFamily="18" charset="0"/>
                <a:cs typeface="Times New Roman" pitchFamily="18" charset="0"/>
              </a:rPr>
              <a:t>формами є процеси сприймання тривалості та послідовності, їх підґрунтям є елементарні ритмічні явища, відомі під назвою «біологічного годинника». До них належать ритмічні процеси, які протікають у нейронах кори і підкоркових утвореннях. Це зокрема чергування сну та неспання. З іншого боку, людина сприймає час при виконанні певної роботи, тобто відбуваються певні нервові процеси, які забезпечують цю роботу. Залежно від тривалості цих процесів, чергування збудження і гальмування, людина одержує певну інформацію про час. Таким чином, у дослідженні сприймання часу необхідно враховувати два аспекти: сприймання часової тривалості і сприймання часової послідовності.</a:t>
            </a:r>
            <a:endParaRPr lang="ru-RU" sz="2400" dirty="0" smtClean="0">
              <a:latin typeface="Times New Roman" pitchFamily="18" charset="0"/>
              <a:cs typeface="Times New Roman" pitchFamily="18" charset="0"/>
            </a:endParaRPr>
          </a:p>
          <a:p>
            <a:pPr algn="just">
              <a:buNone/>
            </a:pPr>
            <a:endParaRPr lang="ru-RU" sz="24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28604"/>
            <a:ext cx="8686800" cy="6026204"/>
          </a:xfrm>
        </p:spPr>
        <p:txBody>
          <a:bodyPr>
            <a:noAutofit/>
          </a:bodyPr>
          <a:lstStyle/>
          <a:p>
            <a:pPr algn="just">
              <a:buNone/>
            </a:pPr>
            <a:r>
              <a:rPr lang="uk-UA" sz="2400" dirty="0" smtClean="0">
                <a:latin typeface="Times New Roman" pitchFamily="18" charset="0"/>
                <a:cs typeface="Times New Roman" pitchFamily="18" charset="0"/>
              </a:rPr>
              <a:t>             На </a:t>
            </a:r>
            <a:r>
              <a:rPr lang="uk-UA" sz="2400" dirty="0" smtClean="0">
                <a:latin typeface="Times New Roman" pitchFamily="18" charset="0"/>
                <a:cs typeface="Times New Roman" pitchFamily="18" charset="0"/>
              </a:rPr>
              <a:t>відміну від сприймання простору, у якому всі точки рівноправні, сприймання часу має постійну відправну точку, від якої ведеться відлік. Відправною точкою часу є теперішнє, яке розподіляє час на попереднє минуле та наступне майбутнє.</a:t>
            </a:r>
            <a:endParaRPr lang="ru-RU" sz="2400" dirty="0" smtClean="0">
              <a:latin typeface="Times New Roman" pitchFamily="18" charset="0"/>
              <a:cs typeface="Times New Roman" pitchFamily="18" charset="0"/>
            </a:endParaRPr>
          </a:p>
          <a:p>
            <a:pPr algn="just">
              <a:buNone/>
            </a:pPr>
            <a:r>
              <a:rPr lang="uk-UA" sz="2400" dirty="0" smtClean="0">
                <a:latin typeface="Times New Roman" pitchFamily="18" charset="0"/>
                <a:cs typeface="Times New Roman" pitchFamily="18" charset="0"/>
              </a:rPr>
              <a:t>            Таким </a:t>
            </a:r>
            <a:r>
              <a:rPr lang="uk-UA" sz="2400" dirty="0" smtClean="0">
                <a:latin typeface="Times New Roman" pitchFamily="18" charset="0"/>
                <a:cs typeface="Times New Roman" pitchFamily="18" charset="0"/>
              </a:rPr>
              <a:t>чином, у сприйманні часу людиною можна виокремити два аспекти: суб'єктивний і об'єктивно-умовний. Суб'єктивний аспект пов'язаний з особистою оцінкою подій, що відбуваються, і залежать від </a:t>
            </a:r>
            <a:r>
              <a:rPr lang="uk-UA" sz="2400" dirty="0" err="1" smtClean="0">
                <a:latin typeface="Times New Roman" pitchFamily="18" charset="0"/>
                <a:cs typeface="Times New Roman" pitchFamily="18" charset="0"/>
              </a:rPr>
              <a:t>заповненості</a:t>
            </a:r>
            <a:r>
              <a:rPr lang="uk-UA" sz="2400" dirty="0" smtClean="0">
                <a:latin typeface="Times New Roman" pitchFamily="18" charset="0"/>
                <a:cs typeface="Times New Roman" pitchFamily="18" charset="0"/>
              </a:rPr>
              <a:t> даного часу подіями, їх емоційним забарвленням. Об'єктивно-умовний аспект пов'язаний з об'єктивним перебігом подій та їх послідовністю. Якщо перший аспект відображає особисте відчуття часу, то другий допомагає людині орієнтуватися в часі.</a:t>
            </a:r>
            <a:endParaRPr lang="ru-RU" sz="24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589738"/>
          </a:xfrm>
        </p:spPr>
        <p:txBody>
          <a:bodyPr>
            <a:normAutofit fontScale="90000"/>
          </a:bodyPr>
          <a:lstStyle/>
          <a:p>
            <a:r>
              <a:rPr lang="uk-UA" b="1" dirty="0" smtClean="0">
                <a:solidFill>
                  <a:srgbClr val="FFFF00"/>
                </a:solidFill>
              </a:rPr>
              <a:t>Ілюзії сприймання</a:t>
            </a:r>
            <a:endParaRPr lang="ru-RU" b="1" dirty="0">
              <a:solidFill>
                <a:srgbClr val="FFFF00"/>
              </a:solidFill>
            </a:endParaRPr>
          </a:p>
        </p:txBody>
      </p:sp>
      <p:sp>
        <p:nvSpPr>
          <p:cNvPr id="3" name="Содержимое 2"/>
          <p:cNvSpPr>
            <a:spLocks noGrp="1"/>
          </p:cNvSpPr>
          <p:nvPr>
            <p:ph idx="1"/>
          </p:nvPr>
        </p:nvSpPr>
        <p:spPr>
          <a:xfrm>
            <a:off x="0" y="1071546"/>
            <a:ext cx="8686800" cy="5383262"/>
          </a:xfrm>
        </p:spPr>
        <p:txBody>
          <a:bodyPr>
            <a:noAutofit/>
          </a:bodyPr>
          <a:lstStyle/>
          <a:p>
            <a:pPr algn="just">
              <a:buNone/>
            </a:pPr>
            <a:r>
              <a:rPr lang="uk-UA" sz="2400" dirty="0" smtClean="0">
                <a:latin typeface="Times New Roman" pitchFamily="18" charset="0"/>
                <a:cs typeface="Times New Roman" pitchFamily="18" charset="0"/>
              </a:rPr>
              <a:t>             Відомо</a:t>
            </a:r>
            <a:r>
              <a:rPr lang="uk-UA" sz="2400" dirty="0" smtClean="0">
                <a:latin typeface="Times New Roman" pitchFamily="18" charset="0"/>
                <a:cs typeface="Times New Roman" pitchFamily="18" charset="0"/>
              </a:rPr>
              <a:t>, що наш зір недосконалий, і іноді ми бачимо не те, що існує в дійсності. </a:t>
            </a:r>
            <a:r>
              <a:rPr lang="uk-UA" sz="2400" dirty="0" smtClean="0">
                <a:latin typeface="Times New Roman" pitchFamily="18" charset="0"/>
                <a:cs typeface="Times New Roman" pitchFamily="18" charset="0"/>
              </a:rPr>
              <a:t>Велика </a:t>
            </a:r>
            <a:r>
              <a:rPr lang="uk-UA" sz="2400" dirty="0" smtClean="0">
                <a:latin typeface="Times New Roman" pitchFamily="18" charset="0"/>
                <a:cs typeface="Times New Roman" pitchFamily="18" charset="0"/>
              </a:rPr>
              <a:t>кількість людей одержує іноді однакові помилкові зорові </a:t>
            </a:r>
            <a:r>
              <a:rPr lang="uk-UA" sz="2400" dirty="0" smtClean="0">
                <a:latin typeface="Times New Roman" pitchFamily="18" charset="0"/>
                <a:cs typeface="Times New Roman" pitchFamily="18" charset="0"/>
              </a:rPr>
              <a:t>враження, ы це свідчить </a:t>
            </a:r>
            <a:r>
              <a:rPr lang="uk-UA" sz="2400" dirty="0" smtClean="0">
                <a:latin typeface="Times New Roman" pitchFamily="18" charset="0"/>
                <a:cs typeface="Times New Roman" pitchFamily="18" charset="0"/>
              </a:rPr>
              <a:t>про об'єктивність нашого зору і про те, що він, доповнюваний мисленням і практикою, дає нам відносно точні відомості про предмети зовнішнього світу. З іншого боку, той факт, що різні люди в процесі зорового сприймання характеризуються різною здатністю помилятися, іноді бачать у предметах те, чого інші не помічають, говорить про суб'єктивність наших зорових відчуттів та про їх відносність</a:t>
            </a:r>
            <a:r>
              <a:rPr lang="uk-UA" sz="2400" dirty="0" smtClean="0">
                <a:latin typeface="Times New Roman" pitchFamily="18" charset="0"/>
                <a:cs typeface="Times New Roman" pitchFamily="18" charset="0"/>
              </a:rPr>
              <a:t>.</a:t>
            </a:r>
            <a:endParaRPr lang="ru-RU" sz="2400" dirty="0" smtClean="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500042"/>
            <a:ext cx="8686800" cy="5954766"/>
          </a:xfrm>
        </p:spPr>
        <p:txBody>
          <a:bodyPr>
            <a:normAutofit/>
          </a:bodyPr>
          <a:lstStyle/>
          <a:p>
            <a:pPr algn="just">
              <a:buNone/>
            </a:pPr>
            <a:r>
              <a:rPr lang="uk-UA" sz="2400" dirty="0" smtClean="0">
                <a:latin typeface="Times New Roman" pitchFamily="18" charset="0"/>
                <a:cs typeface="Times New Roman" pitchFamily="18" charset="0"/>
              </a:rPr>
              <a:t>            До </a:t>
            </a:r>
            <a:r>
              <a:rPr lang="uk-UA" sz="2400" dirty="0" smtClean="0">
                <a:latin typeface="Times New Roman" pitchFamily="18" charset="0"/>
                <a:cs typeface="Times New Roman" pitchFamily="18" charset="0"/>
              </a:rPr>
              <a:t>ілюзій зору не відносяться оптичні фокуси і загадкові привиди, які створюються за допомогою дзеркал, проекційних апаратів та інших технічних пристроїв, а також оптичні явища, що спостерігаються в природі (міражі, північне сяйво). Поява останніх зумовлена оптичними властивостями земної атмосфери. Також не є ілюзіями сприймання обмани зору, які виникають у деяких людей у темряві, а також викривлення відчуттів у результаті короткозорості, далекозорості, дальтонізму та інших дефектів зорового аналізатора, не характерних для більшості людей.</a:t>
            </a:r>
            <a:endParaRPr lang="ru-RU" sz="2400"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42" name="Picture 2" descr="D:\Виктория\Навчальні предмети\1111 Скачане\Сприймання\image004_298.jpg"/>
          <p:cNvPicPr>
            <a:picLocks noGrp="1" noChangeAspect="1" noChangeArrowheads="1"/>
          </p:cNvPicPr>
          <p:nvPr>
            <p:ph idx="1"/>
          </p:nvPr>
        </p:nvPicPr>
        <p:blipFill>
          <a:blip r:embed="rId2"/>
          <a:srcRect t="30150"/>
          <a:stretch>
            <a:fillRect/>
          </a:stretch>
        </p:blipFill>
        <p:spPr bwMode="auto">
          <a:xfrm>
            <a:off x="-319213" y="2714620"/>
            <a:ext cx="9463213" cy="192882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1428728" y="785794"/>
            <a:ext cx="7258072" cy="5669014"/>
          </a:xfrm>
        </p:spPr>
        <p:txBody>
          <a:bodyPr/>
          <a:lstStyle/>
          <a:p>
            <a:pPr>
              <a:buNone/>
            </a:pPr>
            <a:r>
              <a:rPr lang="ru-RU" dirty="0" smtClean="0">
                <a:latin typeface="Times New Roman" pitchFamily="18" charset="0"/>
                <a:cs typeface="Times New Roman" pitchFamily="18" charset="0"/>
              </a:rPr>
              <a:t>             План:</a:t>
            </a:r>
          </a:p>
          <a:p>
            <a:pPr>
              <a:buNone/>
            </a:pPr>
            <a:r>
              <a:rPr lang="ru-RU" dirty="0" smtClean="0">
                <a:latin typeface="Times New Roman" pitchFamily="18" charset="0"/>
                <a:cs typeface="Times New Roman" pitchFamily="18" charset="0"/>
              </a:rPr>
              <a:t>1. </a:t>
            </a:r>
            <a:r>
              <a:rPr lang="uk-UA" dirty="0" smtClean="0">
                <a:latin typeface="Times New Roman" pitchFamily="18" charset="0"/>
                <a:cs typeface="Times New Roman" pitchFamily="18" charset="0"/>
              </a:rPr>
              <a:t>Поняття сприймання.</a:t>
            </a:r>
            <a:endParaRPr lang="ru-RU" dirty="0" smtClean="0">
              <a:latin typeface="Times New Roman" pitchFamily="18" charset="0"/>
              <a:cs typeface="Times New Roman" pitchFamily="18" charset="0"/>
            </a:endParaRPr>
          </a:p>
          <a:p>
            <a:pPr>
              <a:buNone/>
            </a:pPr>
            <a:r>
              <a:rPr lang="uk-UA" dirty="0" smtClean="0">
                <a:latin typeface="Times New Roman" pitchFamily="18" charset="0"/>
                <a:cs typeface="Times New Roman" pitchFamily="18" charset="0"/>
              </a:rPr>
              <a:t>2. Фізіологічні основи сприймання.</a:t>
            </a:r>
            <a:endParaRPr lang="ru-RU" b="1" dirty="0" smtClean="0">
              <a:latin typeface="Times New Roman" pitchFamily="18" charset="0"/>
              <a:cs typeface="Times New Roman" pitchFamily="18" charset="0"/>
            </a:endParaRPr>
          </a:p>
          <a:p>
            <a:pPr>
              <a:buNone/>
            </a:pPr>
            <a:r>
              <a:rPr lang="uk-UA" dirty="0" smtClean="0">
                <a:latin typeface="Times New Roman" pitchFamily="18" charset="0"/>
                <a:cs typeface="Times New Roman" pitchFamily="18" charset="0"/>
              </a:rPr>
              <a:t>3. Властивості сприймання.</a:t>
            </a:r>
            <a:endParaRPr lang="ru-RU" b="1" dirty="0" smtClean="0">
              <a:latin typeface="Times New Roman" pitchFamily="18" charset="0"/>
              <a:cs typeface="Times New Roman" pitchFamily="18" charset="0"/>
            </a:endParaRPr>
          </a:p>
          <a:p>
            <a:pPr>
              <a:buNone/>
            </a:pPr>
            <a:r>
              <a:rPr lang="uk-UA" dirty="0" smtClean="0">
                <a:latin typeface="Times New Roman" pitchFamily="18" charset="0"/>
                <a:cs typeface="Times New Roman" pitchFamily="18" charset="0"/>
              </a:rPr>
              <a:t>4. Класифікація сприймання.</a:t>
            </a:r>
            <a:endParaRPr lang="ru-RU" b="1" dirty="0" smtClean="0">
              <a:latin typeface="Times New Roman" pitchFamily="18" charset="0"/>
              <a:cs typeface="Times New Roman" pitchFamily="18" charset="0"/>
            </a:endParaRPr>
          </a:p>
          <a:p>
            <a:pPr>
              <a:buNone/>
            </a:pPr>
            <a:r>
              <a:rPr lang="uk-UA" dirty="0" smtClean="0">
                <a:latin typeface="Times New Roman" pitchFamily="18" charset="0"/>
                <a:cs typeface="Times New Roman" pitchFamily="18" charset="0"/>
              </a:rPr>
              <a:t>5. Складні форми сприймання</a:t>
            </a:r>
            <a:endParaRPr lang="ru-RU" b="1" dirty="0" smtClean="0">
              <a:latin typeface="Times New Roman" pitchFamily="18" charset="0"/>
              <a:cs typeface="Times New Roman" pitchFamily="18" charset="0"/>
            </a:endParaRPr>
          </a:p>
          <a:p>
            <a:pPr>
              <a:buNone/>
            </a:pPr>
            <a:r>
              <a:rPr lang="uk-UA" dirty="0" smtClean="0">
                <a:latin typeface="Times New Roman" pitchFamily="18" charset="0"/>
                <a:cs typeface="Times New Roman" pitchFamily="18" charset="0"/>
              </a:rPr>
              <a:t>6. Ілюзії сприймання.</a:t>
            </a:r>
            <a:endParaRPr lang="ru-RU" b="1"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7" name="Picture 3" descr="D:\Виктория\Навчальні предмети\1111 Скачане\Сприймання\bio7ranokukr-72.jpg"/>
          <p:cNvPicPr>
            <a:picLocks noGrp="1" noChangeAspect="1" noChangeArrowheads="1"/>
          </p:cNvPicPr>
          <p:nvPr>
            <p:ph idx="1"/>
          </p:nvPr>
        </p:nvPicPr>
        <p:blipFill>
          <a:blip r:embed="rId2"/>
          <a:srcRect r="47402" b="33248"/>
          <a:stretch>
            <a:fillRect/>
          </a:stretch>
        </p:blipFill>
        <p:spPr bwMode="auto">
          <a:xfrm>
            <a:off x="428596" y="1285860"/>
            <a:ext cx="8508166" cy="442915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p:cNvPicPr>
            <a:picLocks noGrp="1" noChangeAspect="1" noChangeArrowheads="1"/>
          </p:cNvPicPr>
          <p:nvPr>
            <p:ph idx="1"/>
          </p:nvPr>
        </p:nvPicPr>
        <p:blipFill>
          <a:blip r:embed="rId2"/>
          <a:srcRect/>
          <a:stretch>
            <a:fillRect/>
          </a:stretch>
        </p:blipFill>
        <p:spPr bwMode="auto">
          <a:xfrm>
            <a:off x="714348" y="1214422"/>
            <a:ext cx="8024557" cy="5149448"/>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p:cNvPicPr>
            <a:picLocks noGrp="1" noChangeAspect="1" noChangeArrowheads="1"/>
          </p:cNvPicPr>
          <p:nvPr>
            <p:ph idx="1"/>
          </p:nvPr>
        </p:nvPicPr>
        <p:blipFill>
          <a:blip r:embed="rId2"/>
          <a:srcRect/>
          <a:stretch>
            <a:fillRect/>
          </a:stretch>
        </p:blipFill>
        <p:spPr bwMode="auto">
          <a:xfrm>
            <a:off x="714348" y="1643050"/>
            <a:ext cx="7858178" cy="3929089"/>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p:cNvPicPr>
            <a:picLocks noGrp="1" noChangeAspect="1" noChangeArrowheads="1"/>
          </p:cNvPicPr>
          <p:nvPr>
            <p:ph idx="1"/>
          </p:nvPr>
        </p:nvPicPr>
        <p:blipFill>
          <a:blip r:embed="rId2"/>
          <a:srcRect/>
          <a:stretch>
            <a:fillRect/>
          </a:stretch>
        </p:blipFill>
        <p:spPr bwMode="auto">
          <a:xfrm>
            <a:off x="-6048" y="2285992"/>
            <a:ext cx="9150047" cy="2357454"/>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Picture 3" descr="D:\Виктория\Навчальні предмети\1111 Скачане\Сприймання\image074.jpg"/>
          <p:cNvPicPr>
            <a:picLocks noGrp="1" noChangeAspect="1" noChangeArrowheads="1"/>
          </p:cNvPicPr>
          <p:nvPr>
            <p:ph idx="1"/>
          </p:nvPr>
        </p:nvPicPr>
        <p:blipFill>
          <a:blip r:embed="rId2"/>
          <a:srcRect/>
          <a:stretch>
            <a:fillRect/>
          </a:stretch>
        </p:blipFill>
        <p:spPr bwMode="auto">
          <a:xfrm>
            <a:off x="25695" y="1643050"/>
            <a:ext cx="8689709" cy="482761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266" name="Picture 2" descr="D:\Виктория\Навчальні предмети\1111 Скачане\Сприймання\images (2).jpg"/>
          <p:cNvPicPr>
            <a:picLocks noGrp="1" noChangeAspect="1" noChangeArrowheads="1"/>
          </p:cNvPicPr>
          <p:nvPr>
            <p:ph idx="1"/>
          </p:nvPr>
        </p:nvPicPr>
        <p:blipFill>
          <a:blip r:embed="rId2"/>
          <a:srcRect l="5208" t="7692" r="4765" b="7692"/>
          <a:stretch>
            <a:fillRect/>
          </a:stretch>
        </p:blipFill>
        <p:spPr bwMode="auto">
          <a:xfrm>
            <a:off x="285720" y="2357430"/>
            <a:ext cx="8643998" cy="235745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2290" name="Picture 2" descr="D:\Виктория\Навчальні предмети\1111 Скачане\Сприймання\images (1).jpg"/>
          <p:cNvPicPr>
            <a:picLocks noGrp="1" noChangeAspect="1" noChangeArrowheads="1"/>
          </p:cNvPicPr>
          <p:nvPr>
            <p:ph idx="1"/>
          </p:nvPr>
        </p:nvPicPr>
        <p:blipFill>
          <a:blip r:embed="rId2"/>
          <a:srcRect/>
          <a:stretch>
            <a:fillRect/>
          </a:stretch>
        </p:blipFill>
        <p:spPr bwMode="auto">
          <a:xfrm>
            <a:off x="-704259" y="2857496"/>
            <a:ext cx="9848259" cy="245112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3314" name="Picture 2" descr="D:\Виктория\Навчальні предмети\1111 Скачане\Сприймання\unnamed (1).jpg"/>
          <p:cNvPicPr>
            <a:picLocks noGrp="1" noChangeAspect="1" noChangeArrowheads="1"/>
          </p:cNvPicPr>
          <p:nvPr>
            <p:ph idx="1"/>
          </p:nvPr>
        </p:nvPicPr>
        <p:blipFill>
          <a:blip r:embed="rId2"/>
          <a:srcRect/>
          <a:stretch>
            <a:fillRect/>
          </a:stretch>
        </p:blipFill>
        <p:spPr bwMode="auto">
          <a:xfrm>
            <a:off x="1214414" y="960047"/>
            <a:ext cx="6072230" cy="580301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4338" name="Picture 2" descr="D:\Виктория\Навчальні предмети\1111 Скачане\Сприймання\30.jpg"/>
          <p:cNvPicPr>
            <a:picLocks noGrp="1" noChangeAspect="1" noChangeArrowheads="1"/>
          </p:cNvPicPr>
          <p:nvPr>
            <p:ph idx="1"/>
          </p:nvPr>
        </p:nvPicPr>
        <p:blipFill>
          <a:blip r:embed="rId2"/>
          <a:srcRect l="23214" t="26091" r="24173" b="10022"/>
          <a:stretch>
            <a:fillRect/>
          </a:stretch>
        </p:blipFill>
        <p:spPr bwMode="auto">
          <a:xfrm>
            <a:off x="1571604" y="713080"/>
            <a:ext cx="6286544" cy="572524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5362" name="Picture 2" descr="D:\Виктория\Навчальні предмети\1111 Скачане\Сприймання\images (3).jpg"/>
          <p:cNvPicPr>
            <a:picLocks noGrp="1" noChangeAspect="1" noChangeArrowheads="1"/>
          </p:cNvPicPr>
          <p:nvPr>
            <p:ph idx="1"/>
          </p:nvPr>
        </p:nvPicPr>
        <p:blipFill>
          <a:blip r:embed="rId2"/>
          <a:srcRect/>
          <a:stretch>
            <a:fillRect/>
          </a:stretch>
        </p:blipFill>
        <p:spPr bwMode="auto">
          <a:xfrm>
            <a:off x="285720" y="1714488"/>
            <a:ext cx="8530538" cy="450059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804052"/>
          </a:xfrm>
        </p:spPr>
        <p:txBody>
          <a:bodyPr>
            <a:normAutofit/>
          </a:bodyPr>
          <a:lstStyle/>
          <a:p>
            <a:r>
              <a:rPr lang="uk-UA" sz="2400" b="1" dirty="0" smtClean="0">
                <a:solidFill>
                  <a:srgbClr val="FFFF00"/>
                </a:solidFill>
                <a:latin typeface="Times New Roman" pitchFamily="18" charset="0"/>
                <a:cs typeface="Times New Roman" pitchFamily="18" charset="0"/>
              </a:rPr>
              <a:t>Класифікація сприймання</a:t>
            </a:r>
            <a:endParaRPr lang="ru-RU" sz="2400" b="1" dirty="0">
              <a:solidFill>
                <a:srgbClr val="FFFF00"/>
              </a:solidFill>
              <a:latin typeface="Times New Roman" pitchFamily="18" charset="0"/>
              <a:cs typeface="Times New Roman" pitchFamily="18" charset="0"/>
            </a:endParaRPr>
          </a:p>
        </p:txBody>
      </p:sp>
      <p:pic>
        <p:nvPicPr>
          <p:cNvPr id="1026" name="Picture 2" descr="D:\Виктория\Навчальні предмети\1111 Скачане\image031.jpg"/>
          <p:cNvPicPr>
            <a:picLocks noGrp="1" noChangeAspect="1" noChangeArrowheads="1"/>
          </p:cNvPicPr>
          <p:nvPr>
            <p:ph idx="1"/>
          </p:nvPr>
        </p:nvPicPr>
        <p:blipFill>
          <a:blip r:embed="rId2"/>
          <a:srcRect/>
          <a:stretch>
            <a:fillRect/>
          </a:stretch>
        </p:blipFill>
        <p:spPr bwMode="auto">
          <a:xfrm>
            <a:off x="0" y="1071546"/>
            <a:ext cx="9144000" cy="5443024"/>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6386" name="Picture 2" descr="D:\Виктория\Навчальні предмети\1111 Скачане\Сприймання\images (2).png"/>
          <p:cNvPicPr>
            <a:picLocks noGrp="1" noChangeAspect="1" noChangeArrowheads="1"/>
          </p:cNvPicPr>
          <p:nvPr>
            <p:ph idx="1"/>
          </p:nvPr>
        </p:nvPicPr>
        <p:blipFill>
          <a:blip r:embed="rId2"/>
          <a:srcRect l="2378" t="3175" r="1318" b="1587"/>
          <a:stretch>
            <a:fillRect/>
          </a:stretch>
        </p:blipFill>
        <p:spPr bwMode="auto">
          <a:xfrm>
            <a:off x="2143108" y="1214422"/>
            <a:ext cx="5786478" cy="428628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7411" name="Picture 3" descr="D:\Виктория\Навчальні предмети\1111 Скачане\Сприймання\043c13e84e17f38a46f9e7ea4f2ae447.jpg"/>
          <p:cNvPicPr>
            <a:picLocks noGrp="1" noChangeAspect="1" noChangeArrowheads="1"/>
          </p:cNvPicPr>
          <p:nvPr>
            <p:ph idx="1"/>
          </p:nvPr>
        </p:nvPicPr>
        <p:blipFill>
          <a:blip r:embed="rId2"/>
          <a:srcRect/>
          <a:stretch>
            <a:fillRect/>
          </a:stretch>
        </p:blipFill>
        <p:spPr bwMode="auto">
          <a:xfrm>
            <a:off x="1142976" y="114253"/>
            <a:ext cx="6715172" cy="6743747"/>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9458" name="Picture 2" descr="D:\Виктория\Навчальні предмети\1111 Скачане\Сприймання\images (4).jpg"/>
          <p:cNvPicPr>
            <a:picLocks noGrp="1" noChangeAspect="1" noChangeArrowheads="1"/>
          </p:cNvPicPr>
          <p:nvPr>
            <p:ph idx="1"/>
          </p:nvPr>
        </p:nvPicPr>
        <p:blipFill>
          <a:blip r:embed="rId2"/>
          <a:srcRect/>
          <a:stretch>
            <a:fillRect/>
          </a:stretch>
        </p:blipFill>
        <p:spPr bwMode="auto">
          <a:xfrm>
            <a:off x="714348" y="785794"/>
            <a:ext cx="7468980" cy="559452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482" name="Picture 2" descr="D:\Виктория\Навчальні предмети\1111 Скачане\Сприймання\magic-realism-paintings-rob-gonsalves-17__880.jpg"/>
          <p:cNvPicPr>
            <a:picLocks noChangeAspect="1" noChangeArrowheads="1"/>
          </p:cNvPicPr>
          <p:nvPr/>
        </p:nvPicPr>
        <p:blipFill>
          <a:blip r:embed="rId2"/>
          <a:srcRect/>
          <a:stretch>
            <a:fillRect/>
          </a:stretch>
        </p:blipFill>
        <p:spPr bwMode="auto">
          <a:xfrm>
            <a:off x="2143108" y="0"/>
            <a:ext cx="5704196" cy="6858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1506" name="Picture 2" descr="D:\Виктория\Навчальні предмети\1111 Скачане\Сприймання\magic-realism-paintings-rob-gonsalves-21__880.jpg"/>
          <p:cNvPicPr>
            <a:picLocks noGrp="1" noChangeAspect="1" noChangeArrowheads="1"/>
          </p:cNvPicPr>
          <p:nvPr>
            <p:ph idx="1"/>
          </p:nvPr>
        </p:nvPicPr>
        <p:blipFill>
          <a:blip r:embed="rId2"/>
          <a:srcRect/>
          <a:stretch>
            <a:fillRect/>
          </a:stretch>
        </p:blipFill>
        <p:spPr bwMode="auto">
          <a:xfrm>
            <a:off x="1857356" y="0"/>
            <a:ext cx="4600778" cy="6571793"/>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8434" name="Picture 2" descr="D:\Виктория\Навчальні предмети\1111 Скачане\Сприймання\images (5).jpg"/>
          <p:cNvPicPr>
            <a:picLocks noGrp="1" noChangeAspect="1" noChangeArrowheads="1"/>
          </p:cNvPicPr>
          <p:nvPr>
            <p:ph idx="1"/>
          </p:nvPr>
        </p:nvPicPr>
        <p:blipFill>
          <a:blip r:embed="rId2"/>
          <a:srcRect/>
          <a:stretch>
            <a:fillRect/>
          </a:stretch>
        </p:blipFill>
        <p:spPr bwMode="auto">
          <a:xfrm>
            <a:off x="1857356" y="89393"/>
            <a:ext cx="4357718" cy="654848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732614"/>
          </a:xfrm>
        </p:spPr>
        <p:txBody>
          <a:bodyPr>
            <a:normAutofit/>
          </a:bodyPr>
          <a:lstStyle/>
          <a:p>
            <a:r>
              <a:rPr lang="uk-UA" sz="2400" b="1" dirty="0" smtClean="0">
                <a:solidFill>
                  <a:srgbClr val="FFFF00"/>
                </a:solidFill>
                <a:effectLst/>
                <a:latin typeface="Times New Roman" pitchFamily="18" charset="0"/>
                <a:cs typeface="Times New Roman" pitchFamily="18" charset="0"/>
              </a:rPr>
              <a:t>Складні форми сприймання</a:t>
            </a:r>
            <a:endParaRPr lang="ru-RU" sz="2400" b="1" dirty="0">
              <a:solidFill>
                <a:srgbClr val="FFFF00"/>
              </a:solidFill>
              <a:effectLst/>
              <a:latin typeface="Times New Roman" pitchFamily="18" charset="0"/>
              <a:cs typeface="Times New Roman" pitchFamily="18" charset="0"/>
            </a:endParaRPr>
          </a:p>
        </p:txBody>
      </p:sp>
      <p:sp>
        <p:nvSpPr>
          <p:cNvPr id="3" name="Содержимое 2"/>
          <p:cNvSpPr>
            <a:spLocks noGrp="1"/>
          </p:cNvSpPr>
          <p:nvPr>
            <p:ph idx="1"/>
          </p:nvPr>
        </p:nvSpPr>
        <p:spPr>
          <a:xfrm>
            <a:off x="-214346" y="642918"/>
            <a:ext cx="9072626" cy="6215082"/>
          </a:xfrm>
        </p:spPr>
        <p:txBody>
          <a:bodyPr>
            <a:noAutofit/>
          </a:bodyPr>
          <a:lstStyle/>
          <a:p>
            <a:pPr algn="just">
              <a:buNone/>
            </a:pPr>
            <a:r>
              <a:rPr lang="uk-UA" sz="2400" b="1" i="1" dirty="0" smtClean="0">
                <a:latin typeface="Times New Roman" pitchFamily="18" charset="0"/>
                <a:cs typeface="Times New Roman" pitchFamily="18" charset="0"/>
              </a:rPr>
              <a:t>           Сприймання </a:t>
            </a:r>
            <a:r>
              <a:rPr lang="uk-UA" sz="2400" b="1" i="1" dirty="0" smtClean="0">
                <a:latin typeface="Times New Roman" pitchFamily="18" charset="0"/>
                <a:cs typeface="Times New Roman" pitchFamily="18" charset="0"/>
              </a:rPr>
              <a:t>простору.</a:t>
            </a:r>
            <a:endParaRPr lang="ru-RU" sz="2400" b="1" dirty="0" smtClean="0">
              <a:latin typeface="Times New Roman" pitchFamily="18" charset="0"/>
              <a:cs typeface="Times New Roman" pitchFamily="18" charset="0"/>
            </a:endParaRPr>
          </a:p>
          <a:p>
            <a:pPr algn="just">
              <a:buNone/>
            </a:pPr>
            <a:r>
              <a:rPr lang="uk-UA" sz="2400" dirty="0" smtClean="0">
                <a:latin typeface="Times New Roman" pitchFamily="18" charset="0"/>
                <a:cs typeface="Times New Roman" pitchFamily="18" charset="0"/>
              </a:rPr>
              <a:t>           Сприймання </a:t>
            </a:r>
            <a:r>
              <a:rPr lang="uk-UA" sz="2400" dirty="0" smtClean="0">
                <a:latin typeface="Times New Roman" pitchFamily="18" charset="0"/>
                <a:cs typeface="Times New Roman" pitchFamily="18" charset="0"/>
              </a:rPr>
              <a:t>простору суттєво відрізняється від сприймання форми предмета. Ця відмінність полягає в тому, що воно спирається на інші системи спільно працюючих аналізаторів і може протікати на різних рівнях.</a:t>
            </a:r>
            <a:endParaRPr lang="ru-RU" sz="2400" dirty="0" smtClean="0">
              <a:latin typeface="Times New Roman" pitchFamily="18" charset="0"/>
              <a:cs typeface="Times New Roman" pitchFamily="18" charset="0"/>
            </a:endParaRPr>
          </a:p>
          <a:p>
            <a:pPr algn="just">
              <a:buNone/>
            </a:pPr>
            <a:r>
              <a:rPr lang="uk-UA" sz="2400" dirty="0" smtClean="0">
                <a:latin typeface="Times New Roman" pitchFamily="18" charset="0"/>
                <a:cs typeface="Times New Roman" pitchFamily="18" charset="0"/>
              </a:rPr>
              <a:t>            До </a:t>
            </a:r>
            <a:r>
              <a:rPr lang="uk-UA" sz="2400" dirty="0" smtClean="0">
                <a:latin typeface="Times New Roman" pitchFamily="18" charset="0"/>
                <a:cs typeface="Times New Roman" pitchFamily="18" charset="0"/>
              </a:rPr>
              <a:t>просторових властивостей предметів належать: величина, форма, положення у просторі. У сприйманні величини предмета істотне значення має його зображення на сітківці. Чим більшим є зображення на сітківці, тим більшим здається предмет. Можна припустити, що величина зображення предмета сприймання на сітківці ока залежить від величини зорового кута: чим більша його величина, тим більше зображення на сітківці ока. Вважається, що закон зорового кута як закон сприймання розміру відкрив Евклід. Згідно з цим законом розмір предмета сприймання змінюється прямо пропорційно розміру його зображення на сітківці.</a:t>
            </a:r>
            <a:endParaRPr lang="ru-RU" sz="2400" dirty="0" smtClean="0">
              <a:latin typeface="Times New Roman" pitchFamily="18" charset="0"/>
              <a:cs typeface="Times New Roman" pitchFamily="18" charset="0"/>
            </a:endParaRPr>
          </a:p>
          <a:p>
            <a:pPr algn="just"/>
            <a:endParaRPr lang="ru-RU" sz="2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346" y="214290"/>
            <a:ext cx="9144064" cy="6643710"/>
          </a:xfrm>
        </p:spPr>
        <p:txBody>
          <a:bodyPr>
            <a:noAutofit/>
          </a:bodyPr>
          <a:lstStyle/>
          <a:p>
            <a:pPr algn="just">
              <a:buNone/>
            </a:pPr>
            <a:r>
              <a:rPr lang="uk-UA" sz="2400" dirty="0" smtClean="0">
                <a:latin typeface="Times New Roman" pitchFamily="18" charset="0"/>
                <a:cs typeface="Times New Roman" pitchFamily="18" charset="0"/>
              </a:rPr>
              <a:t>             Досить </a:t>
            </a:r>
            <a:r>
              <a:rPr lang="uk-UA" sz="2400" dirty="0" smtClean="0">
                <a:latin typeface="Times New Roman" pitchFamily="18" charset="0"/>
                <a:cs typeface="Times New Roman" pitchFamily="18" charset="0"/>
              </a:rPr>
              <a:t>логічним є те, що ця закономірність зберігається при однаковій віддаленості предметів. Але сприймання величини предмета визначається не тільки величиною його зображення на сітківці, а й сприйманням віддалі, на якій предмет знаходиться від нас. Цю закономірність можна виразити так:</a:t>
            </a:r>
            <a:endParaRPr lang="ru-RU" sz="2400" dirty="0" smtClean="0">
              <a:latin typeface="Times New Roman" pitchFamily="18" charset="0"/>
              <a:cs typeface="Times New Roman" pitchFamily="18" charset="0"/>
            </a:endParaRPr>
          </a:p>
          <a:p>
            <a:pPr algn="just">
              <a:buNone/>
            </a:pPr>
            <a:r>
              <a:rPr lang="uk-UA" sz="2400" i="1" dirty="0" smtClean="0">
                <a:latin typeface="Times New Roman" pitchFamily="18" charset="0"/>
                <a:cs typeface="Times New Roman" pitchFamily="18" charset="0"/>
              </a:rPr>
              <a:t>             Розмір</a:t>
            </a:r>
            <a:r>
              <a:rPr lang="uk-UA" sz="2400" i="1" dirty="0" smtClean="0">
                <a:latin typeface="Times New Roman" pitchFamily="18" charset="0"/>
                <a:cs typeface="Times New Roman" pitchFamily="18" charset="0"/>
              </a:rPr>
              <a:t>, що сприймається = Зоровий кут х Віддаль</a:t>
            </a:r>
            <a:endParaRPr lang="ru-RU" sz="2400" dirty="0" smtClean="0">
              <a:latin typeface="Times New Roman" pitchFamily="18" charset="0"/>
              <a:cs typeface="Times New Roman" pitchFamily="18" charset="0"/>
            </a:endParaRPr>
          </a:p>
          <a:p>
            <a:pPr algn="just">
              <a:buNone/>
            </a:pPr>
            <a:r>
              <a:rPr lang="uk-UA" sz="2400" dirty="0" smtClean="0">
                <a:latin typeface="Times New Roman" pitchFamily="18" charset="0"/>
                <a:cs typeface="Times New Roman" pitchFamily="18" charset="0"/>
              </a:rPr>
              <a:t>             Врахування </a:t>
            </a:r>
            <a:r>
              <a:rPr lang="uk-UA" sz="2400" dirty="0" smtClean="0">
                <a:latin typeface="Times New Roman" pitchFamily="18" charset="0"/>
                <a:cs typeface="Times New Roman" pitchFamily="18" charset="0"/>
              </a:rPr>
              <a:t>віддаленості предметів здійснюється переважно за рахунок нашого досвіду сприймання предметів при зміні віддалі до них. Істотним є знання про приблизну величину предмета. Як тільки людина знайомиться з предметом, вона відразу сприймає його величину такою, якою вона є насправді. Слід відзначити, що константність сприймання значно зростає, коли людина бачить знайомі предмети, і значно зменшується при сприйманні абстрактних геометричних форм. Крім цього, константність сприймання зберігається лише у відомих межах. Якщо людина знаходиться дуже далеко від предмета, він здається їй меншим, ніж насправді.</a:t>
            </a:r>
            <a:endParaRPr lang="ru-RU" sz="2400" dirty="0" smtClean="0">
              <a:latin typeface="Times New Roman" pitchFamily="18" charset="0"/>
              <a:cs typeface="Times New Roman" pitchFamily="18" charset="0"/>
            </a:endParaRPr>
          </a:p>
          <a:p>
            <a:pPr algn="just"/>
            <a:endParaRPr lang="ru-RU" sz="24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346" y="214290"/>
            <a:ext cx="9072626" cy="6643710"/>
          </a:xfrm>
        </p:spPr>
        <p:txBody>
          <a:bodyPr>
            <a:noAutofit/>
          </a:bodyPr>
          <a:lstStyle/>
          <a:p>
            <a:pPr algn="just">
              <a:buNone/>
            </a:pPr>
            <a:r>
              <a:rPr lang="uk-UA" sz="2400" dirty="0" smtClean="0">
                <a:latin typeface="Times New Roman" pitchFamily="18" charset="0"/>
                <a:cs typeface="Times New Roman" pitchFamily="18" charset="0"/>
              </a:rPr>
              <a:t>             Іншою </a:t>
            </a:r>
            <a:r>
              <a:rPr lang="uk-UA" sz="2400" dirty="0" smtClean="0">
                <a:latin typeface="Times New Roman" pitchFamily="18" charset="0"/>
                <a:cs typeface="Times New Roman" pitchFamily="18" charset="0"/>
              </a:rPr>
              <a:t>особливістю сприймання простору є контраст предметів. Оточення, у якому знаходиться предмет сприймання, впливає на його сприймання. Наприклад, людина низького зросту здається ще нижчою, якщо знаходиться у товаристві баскетболістів. Інші особливості сприймання контрасту, які пов'язані з ілюзіями сприймання, розглядатимуться пізніше.</a:t>
            </a:r>
            <a:endParaRPr lang="ru-RU" sz="2400" dirty="0" smtClean="0">
              <a:latin typeface="Times New Roman" pitchFamily="18" charset="0"/>
              <a:cs typeface="Times New Roman" pitchFamily="18" charset="0"/>
            </a:endParaRPr>
          </a:p>
          <a:p>
            <a:pPr algn="just">
              <a:buNone/>
            </a:pPr>
            <a:r>
              <a:rPr lang="uk-UA" sz="2400" dirty="0" smtClean="0">
                <a:latin typeface="Times New Roman" pitchFamily="18" charset="0"/>
                <a:cs typeface="Times New Roman" pitchFamily="18" charset="0"/>
              </a:rPr>
              <a:t>              Під </a:t>
            </a:r>
            <a:r>
              <a:rPr lang="uk-UA" sz="2400" dirty="0" smtClean="0">
                <a:latin typeface="Times New Roman" pitchFamily="18" charset="0"/>
                <a:cs typeface="Times New Roman" pitchFamily="18" charset="0"/>
              </a:rPr>
              <a:t>час сприймання форми предмета явище константності сприймання зберігається. Коли людина дивиться на предмет певної форми, що знаходиться збоку від неї, то його проекція на сітківці буде виглядати неадекватною предмету. При цьому людина завжди бачить один, той самий предмет однаковим, таким, що має одну й ту саму форму. Таким чином, сприймання форми виявляється постійним та стійким, тобто константним, а його підґрунтям є досвід людини.</a:t>
            </a:r>
            <a:endParaRPr lang="ru-RU" sz="2400" dirty="0" smtClean="0">
              <a:latin typeface="Times New Roman" pitchFamily="18" charset="0"/>
              <a:cs typeface="Times New Roman" pitchFamily="18" charset="0"/>
            </a:endParaRPr>
          </a:p>
          <a:p>
            <a:pPr algn="just">
              <a:buNone/>
            </a:pPr>
            <a:r>
              <a:rPr lang="uk-UA" sz="2400" dirty="0" smtClean="0">
                <a:latin typeface="Times New Roman" pitchFamily="18" charset="0"/>
                <a:cs typeface="Times New Roman" pitchFamily="18" charset="0"/>
              </a:rPr>
              <a:t>             Сприймання </a:t>
            </a:r>
            <a:r>
              <a:rPr lang="uk-UA" sz="2400" dirty="0" smtClean="0">
                <a:latin typeface="Times New Roman" pitchFamily="18" charset="0"/>
                <a:cs typeface="Times New Roman" pitchFamily="18" charset="0"/>
              </a:rPr>
              <a:t>форми предмета, який знаходиться на значній віддалі від нас, може змінюватися: дрібні деталі можуть зникати, форма набуває спрощеного вигляду.</a:t>
            </a:r>
            <a:endParaRPr lang="ru-RU" sz="2400" dirty="0" smtClean="0">
              <a:latin typeface="Times New Roman" pitchFamily="18" charset="0"/>
              <a:cs typeface="Times New Roman" pitchFamily="18" charset="0"/>
            </a:endParaRPr>
          </a:p>
          <a:p>
            <a:pPr algn="just"/>
            <a:endParaRPr lang="ru-RU" sz="24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290"/>
            <a:ext cx="8929718" cy="6643710"/>
          </a:xfrm>
        </p:spPr>
        <p:txBody>
          <a:bodyPr>
            <a:noAutofit/>
          </a:bodyPr>
          <a:lstStyle/>
          <a:p>
            <a:pPr algn="just">
              <a:buNone/>
            </a:pPr>
            <a:r>
              <a:rPr lang="uk-UA" sz="2400" dirty="0" smtClean="0">
                <a:latin typeface="Times New Roman" pitchFamily="18" charset="0"/>
                <a:cs typeface="Times New Roman" pitchFamily="18" charset="0"/>
              </a:rPr>
              <a:t>               Завдяки </a:t>
            </a:r>
            <a:r>
              <a:rPr lang="uk-UA" sz="2400" dirty="0" smtClean="0">
                <a:latin typeface="Times New Roman" pitchFamily="18" charset="0"/>
                <a:cs typeface="Times New Roman" pitchFamily="18" charset="0"/>
              </a:rPr>
              <a:t>тому, що людське око має здатність бінокулярного зору, людина може сприймати об'ємні форми. Суть бінокулярного ефекту улягає в тому, що коли обидва ока дивляться на один і той самий предмет, зображення цього предмета на сітківці правого та лівого ока буде різним. Але при бінокулярному зорі зміщення зображень на сітківці очей викликає враження одного, але об'ємного, рельєфного предмета. При цьому велике значення має розподіл світла і тіні на об'ємному предметі</a:t>
            </a:r>
            <a:r>
              <a:rPr lang="uk-UA" sz="2400" dirty="0" smtClean="0">
                <a:latin typeface="Times New Roman" pitchFamily="18" charset="0"/>
                <a:cs typeface="Times New Roman" pitchFamily="18" charset="0"/>
              </a:rPr>
              <a:t>. Сприймання </a:t>
            </a:r>
            <a:r>
              <a:rPr lang="uk-UA" sz="2400" dirty="0" smtClean="0">
                <a:latin typeface="Times New Roman" pitchFamily="18" charset="0"/>
                <a:cs typeface="Times New Roman" pitchFamily="18" charset="0"/>
              </a:rPr>
              <a:t>людиною простору має певні особливості. Це зумовлено тим, що простір тривимірний, а тому для його сприймання необхідна спільна робота цілої низки аналізаторів. </a:t>
            </a:r>
            <a:endParaRPr lang="ru-RU" sz="2400" dirty="0" smtClean="0">
              <a:latin typeface="Times New Roman" pitchFamily="18" charset="0"/>
              <a:cs typeface="Times New Roman" pitchFamily="18" charset="0"/>
            </a:endParaRPr>
          </a:p>
          <a:p>
            <a:pPr algn="just">
              <a:buNone/>
            </a:pPr>
            <a:r>
              <a:rPr lang="uk-UA" sz="2400" dirty="0" smtClean="0">
                <a:latin typeface="Times New Roman" pitchFamily="18" charset="0"/>
                <a:cs typeface="Times New Roman" pitchFamily="18" charset="0"/>
              </a:rPr>
              <a:t>              Сприймання </a:t>
            </a:r>
            <a:r>
              <a:rPr lang="uk-UA" sz="2400" dirty="0" smtClean="0">
                <a:latin typeface="Times New Roman" pitchFamily="18" charset="0"/>
                <a:cs typeface="Times New Roman" pitchFamily="18" charset="0"/>
              </a:rPr>
              <a:t>тривимірного простору передбачає роботу спеціального вестибулярного апарату, розмішеного у внутрішньому вусі. Цей апарат має вигляд заповнених рідиною зігнутих трубок, розміщених у вертикальній, горизонтальній і сагітальній площинах. </a:t>
            </a:r>
            <a:endParaRPr lang="ru-RU" sz="2400" dirty="0" smtClean="0">
              <a:latin typeface="Times New Roman" pitchFamily="18" charset="0"/>
              <a:cs typeface="Times New Roman" pitchFamily="18" charset="0"/>
            </a:endParaRPr>
          </a:p>
          <a:p>
            <a:pPr algn="just"/>
            <a:endParaRPr lang="ru-RU" sz="24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Виктория\Навчальні предмети\1111 Скачане\Сприймання\animals-could-help-reveal-why-humans-fall_1.jpg"/>
          <p:cNvPicPr>
            <a:picLocks noGrp="1" noChangeAspect="1" noChangeArrowheads="1"/>
          </p:cNvPicPr>
          <p:nvPr>
            <p:ph idx="1"/>
          </p:nvPr>
        </p:nvPicPr>
        <p:blipFill>
          <a:blip r:embed="rId2"/>
          <a:srcRect/>
          <a:stretch>
            <a:fillRect/>
          </a:stretch>
        </p:blipFill>
        <p:spPr bwMode="auto">
          <a:xfrm>
            <a:off x="4572000" y="3786190"/>
            <a:ext cx="3929071" cy="2506110"/>
          </a:xfrm>
          <a:prstGeom prst="rect">
            <a:avLst/>
          </a:prstGeom>
          <a:noFill/>
        </p:spPr>
      </p:pic>
      <p:pic>
        <p:nvPicPr>
          <p:cNvPr id="2051" name="Picture 3" descr="D:\Виктория\Навчальні предмети\1111 Скачане\Сприймання\image020.jpg"/>
          <p:cNvPicPr>
            <a:picLocks noChangeAspect="1" noChangeArrowheads="1"/>
          </p:cNvPicPr>
          <p:nvPr/>
        </p:nvPicPr>
        <p:blipFill>
          <a:blip r:embed="rId3"/>
          <a:srcRect/>
          <a:stretch>
            <a:fillRect/>
          </a:stretch>
        </p:blipFill>
        <p:spPr bwMode="auto">
          <a:xfrm>
            <a:off x="357158" y="3786190"/>
            <a:ext cx="3863732" cy="2214578"/>
          </a:xfrm>
          <a:prstGeom prst="rect">
            <a:avLst/>
          </a:prstGeom>
          <a:noFill/>
        </p:spPr>
      </p:pic>
      <p:pic>
        <p:nvPicPr>
          <p:cNvPr id="2052" name="Picture 4" descr="D:\Виктория\Навчальні предмети\1111 Скачане\Сприймання\images.jpg"/>
          <p:cNvPicPr>
            <a:picLocks noChangeAspect="1" noChangeArrowheads="1"/>
          </p:cNvPicPr>
          <p:nvPr/>
        </p:nvPicPr>
        <p:blipFill>
          <a:blip r:embed="rId4"/>
          <a:srcRect/>
          <a:stretch>
            <a:fillRect/>
          </a:stretch>
        </p:blipFill>
        <p:spPr bwMode="auto">
          <a:xfrm>
            <a:off x="4714876" y="357166"/>
            <a:ext cx="3071834" cy="3071834"/>
          </a:xfrm>
          <a:prstGeom prst="rect">
            <a:avLst/>
          </a:prstGeom>
          <a:noFill/>
        </p:spPr>
      </p:pic>
      <p:pic>
        <p:nvPicPr>
          <p:cNvPr id="2053" name="Picture 5" descr="D:\Виктория\Навчальні предмети\1111 Скачане\Сприймання\image032.jpg"/>
          <p:cNvPicPr>
            <a:picLocks noChangeAspect="1" noChangeArrowheads="1"/>
          </p:cNvPicPr>
          <p:nvPr/>
        </p:nvPicPr>
        <p:blipFill>
          <a:blip r:embed="rId5"/>
          <a:srcRect/>
          <a:stretch>
            <a:fillRect/>
          </a:stretch>
        </p:blipFill>
        <p:spPr bwMode="auto">
          <a:xfrm>
            <a:off x="428596" y="357166"/>
            <a:ext cx="3733212" cy="257176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929718" cy="6858000"/>
          </a:xfrm>
        </p:spPr>
        <p:txBody>
          <a:bodyPr>
            <a:noAutofit/>
          </a:bodyPr>
          <a:lstStyle/>
          <a:p>
            <a:pPr>
              <a:buNone/>
            </a:pPr>
            <a:r>
              <a:rPr lang="uk-UA" sz="2400" dirty="0" smtClean="0">
                <a:latin typeface="Times New Roman" pitchFamily="18" charset="0"/>
                <a:cs typeface="Times New Roman" pitchFamily="18" charset="0"/>
              </a:rPr>
              <a:t>             Істотну </a:t>
            </a:r>
            <a:r>
              <a:rPr lang="uk-UA" sz="2400" dirty="0" smtClean="0">
                <a:latin typeface="Times New Roman" pitchFamily="18" charset="0"/>
                <a:cs typeface="Times New Roman" pitchFamily="18" charset="0"/>
              </a:rPr>
              <a:t>роль у сприйманні віддаленості предметів або просторової глибини відіграють конвергенція та дивергенція очей. Під конвергенцією розуміють зведення зорових осей очей за рахунок зведення зорових осей назустріч одна одній, що відбувається при переведенні погляду з далекого предмета на близький. Дивергенція спостерігається у протилежному випадку, коли людина переводить погляд з близьких предметів на далекі, у результаті чого зорові осі розводяться. При цьому імпульси, що виникають внаслідок відносного напруження м'язів очей, є важливим джерелом інформації для сенсорних і </a:t>
            </a:r>
            <a:r>
              <a:rPr lang="uk-UA" sz="2400" dirty="0" err="1" smtClean="0">
                <a:latin typeface="Times New Roman" pitchFamily="18" charset="0"/>
                <a:cs typeface="Times New Roman" pitchFamily="18" charset="0"/>
              </a:rPr>
              <a:t>перцептивних</a:t>
            </a:r>
            <a:r>
              <a:rPr lang="uk-UA" sz="2400" dirty="0" smtClean="0">
                <a:latin typeface="Times New Roman" pitchFamily="18" charset="0"/>
                <a:cs typeface="Times New Roman" pitchFamily="18" charset="0"/>
              </a:rPr>
              <a:t> зон кори головного мозку і другим компонентом механізму сприймання простору.</a:t>
            </a:r>
            <a:endParaRPr lang="ru-RU" sz="2400" dirty="0" smtClean="0">
              <a:latin typeface="Times New Roman" pitchFamily="18" charset="0"/>
              <a:cs typeface="Times New Roman" pitchFamily="18" charset="0"/>
            </a:endParaRPr>
          </a:p>
          <a:p>
            <a:pPr>
              <a:buNone/>
            </a:pPr>
            <a:r>
              <a:rPr lang="uk-UA" sz="2400" dirty="0" smtClean="0">
                <a:latin typeface="Times New Roman" pitchFamily="18" charset="0"/>
                <a:cs typeface="Times New Roman" pitchFamily="18" charset="0"/>
              </a:rPr>
              <a:t>             Поряд </a:t>
            </a:r>
            <a:r>
              <a:rPr lang="uk-UA" sz="2400" dirty="0" smtClean="0">
                <a:latin typeface="Times New Roman" pitchFamily="18" charset="0"/>
                <a:cs typeface="Times New Roman" pitchFamily="18" charset="0"/>
              </a:rPr>
              <a:t>з цим людина одержує відчуття від акомодації ока. Явище акомодації полягає в тому, що форма кришталика при віддаленні та приближенні предметів змінюється. Це досягається скороченням або розслабленням м'язів ока, що тягне за собою виникнення певних відчуттів напруження або розслаблення.</a:t>
            </a:r>
            <a:endParaRPr lang="ru-RU" sz="2400"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Другая 14">
      <a:dk1>
        <a:srgbClr val="0042C7"/>
      </a:dk1>
      <a:lt1>
        <a:srgbClr val="FFFF00"/>
      </a:lt1>
      <a:dk2>
        <a:srgbClr val="002060"/>
      </a:dk2>
      <a:lt2>
        <a:srgbClr val="FFFFFF"/>
      </a:lt2>
      <a:accent1>
        <a:srgbClr val="062328"/>
      </a:accent1>
      <a:accent2>
        <a:srgbClr val="003A51"/>
      </a:accent2>
      <a:accent3>
        <a:srgbClr val="FFFF00"/>
      </a:accent3>
      <a:accent4>
        <a:srgbClr val="003195"/>
      </a:accent4>
      <a:accent5>
        <a:srgbClr val="FFFF00"/>
      </a:accent5>
      <a:accent6>
        <a:srgbClr val="B0DFA0"/>
      </a:accent6>
      <a:hlink>
        <a:srgbClr val="E2D700"/>
      </a:hlink>
      <a:folHlink>
        <a:srgbClr val="85DFD0"/>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168</TotalTime>
  <Words>1609</Words>
  <PresentationFormat>Экран (4:3)</PresentationFormat>
  <Paragraphs>40</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Яркая</vt:lpstr>
      <vt:lpstr>Лекція 12: Сприймання</vt:lpstr>
      <vt:lpstr>Слайд 2</vt:lpstr>
      <vt:lpstr>Класифікація сприймання</vt:lpstr>
      <vt:lpstr>Складні форми сприймання</vt:lpstr>
      <vt:lpstr>Слайд 5</vt:lpstr>
      <vt:lpstr>Слайд 6</vt:lpstr>
      <vt:lpstr>Слайд 7</vt:lpstr>
      <vt:lpstr>Слайд 8</vt:lpstr>
      <vt:lpstr>Слайд 9</vt:lpstr>
      <vt:lpstr>Конвергенція та дивергенція очей</vt:lpstr>
      <vt:lpstr>Слайд 11</vt:lpstr>
      <vt:lpstr>Слайд 12</vt:lpstr>
      <vt:lpstr>Слайд 13</vt:lpstr>
      <vt:lpstr>Слайд 14</vt:lpstr>
      <vt:lpstr>Слайд 15</vt:lpstr>
      <vt:lpstr>Слайд 16</vt:lpstr>
      <vt:lpstr>Ілюзії сприймання</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12: Сприймання</dc:title>
  <dc:creator>1</dc:creator>
  <cp:lastModifiedBy>1</cp:lastModifiedBy>
  <cp:revision>28</cp:revision>
  <dcterms:created xsi:type="dcterms:W3CDTF">2021-03-08T09:33:10Z</dcterms:created>
  <dcterms:modified xsi:type="dcterms:W3CDTF">2021-03-08T12:56:44Z</dcterms:modified>
</cp:coreProperties>
</file>