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FF"/>
    <a:srgbClr val="7030A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37066A-21C3-4334-BC12-6A2A0E1529FA}" type="doc">
      <dgm:prSet loTypeId="urn:microsoft.com/office/officeart/2005/8/layout/orgChart1" loCatId="hierarchy" qsTypeId="urn:microsoft.com/office/officeart/2005/8/quickstyle/simple3" qsCatId="simple" csTypeId="urn:microsoft.com/office/officeart/2005/8/colors/colorful4" csCatId="colorful" phldr="1"/>
      <dgm:spPr/>
    </dgm:pt>
    <dgm:pt modelId="{7536F129-58F1-4402-94F0-591E950D1743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2200" b="1" i="0" u="none" strike="noStrike" cap="none" normalizeH="0" baseline="0" smtClean="0">
              <a:ln/>
              <a:effectLst/>
              <a:latin typeface="+mn-lt"/>
            </a:rPr>
            <a:t>Класи пін</a:t>
          </a:r>
          <a:endParaRPr kumimoji="0" lang="ru-RU" sz="2200" b="1" i="0" u="none" strike="noStrike" cap="none" normalizeH="0" baseline="0" smtClean="0">
            <a:ln/>
            <a:effectLst/>
            <a:latin typeface="+mn-lt"/>
          </a:endParaRPr>
        </a:p>
      </dgm:t>
    </dgm:pt>
    <dgm:pt modelId="{AA16BB00-3E32-4AA7-820E-569B66B1F3FB}" type="parTrans" cxnId="{C64B6A22-7C5A-43EA-84D0-FCCD147BA0F0}">
      <dgm:prSet/>
      <dgm:spPr/>
      <dgm:t>
        <a:bodyPr/>
        <a:lstStyle/>
        <a:p>
          <a:endParaRPr lang="ru-RU"/>
        </a:p>
      </dgm:t>
    </dgm:pt>
    <dgm:pt modelId="{510163F4-351B-4064-AF07-57AEDE4E6D0D}" type="sibTrans" cxnId="{C64B6A22-7C5A-43EA-84D0-FCCD147BA0F0}">
      <dgm:prSet/>
      <dgm:spPr/>
      <dgm:t>
        <a:bodyPr/>
        <a:lstStyle/>
        <a:p>
          <a:endParaRPr lang="ru-RU"/>
        </a:p>
      </dgm:t>
    </dgm:pt>
    <dgm:pt modelId="{56C4C8ED-B853-4059-9148-F196D8E696C9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2200" b="0" i="0" u="sng" strike="noStrike" cap="none" normalizeH="0" baseline="0" smtClean="0">
              <a:ln/>
              <a:effectLst/>
              <a:latin typeface="+mn-lt"/>
            </a:rPr>
            <a:t>Водні: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2200" b="0" i="0" u="none" strike="noStrike" cap="none" normalizeH="0" baseline="0" smtClean="0">
              <a:ln/>
              <a:effectLst/>
              <a:latin typeface="+mn-lt"/>
            </a:rPr>
            <a:t>водна фаза,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2200" b="0" i="0" u="none" strike="noStrike" cap="none" normalizeH="0" baseline="0" smtClean="0">
              <a:ln/>
              <a:effectLst/>
              <a:latin typeface="+mn-lt"/>
            </a:rPr>
            <a:t>ПАР,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2200" b="0" i="0" u="none" strike="noStrike" cap="none" normalizeH="0" baseline="0" smtClean="0">
              <a:ln/>
              <a:effectLst/>
              <a:latin typeface="+mn-lt"/>
            </a:rPr>
            <a:t>пропелент.</a:t>
          </a:r>
          <a:endParaRPr kumimoji="0" lang="ru-RU" sz="2200" b="0" i="0" u="none" strike="noStrike" cap="none" normalizeH="0" baseline="0" smtClean="0">
            <a:ln/>
            <a:effectLst/>
            <a:latin typeface="+mn-lt"/>
          </a:endParaRPr>
        </a:p>
      </dgm:t>
    </dgm:pt>
    <dgm:pt modelId="{638D8329-3947-4C61-9CA5-38F49DFF1285}" type="parTrans" cxnId="{4DBE2F53-4611-48C8-B7BB-6E1E12AF917C}">
      <dgm:prSet/>
      <dgm:spPr/>
      <dgm:t>
        <a:bodyPr/>
        <a:lstStyle/>
        <a:p>
          <a:endParaRPr lang="ru-RU"/>
        </a:p>
      </dgm:t>
    </dgm:pt>
    <dgm:pt modelId="{605F4BB9-1F00-4A5A-B571-96E1F3A8F155}" type="sibTrans" cxnId="{4DBE2F53-4611-48C8-B7BB-6E1E12AF917C}">
      <dgm:prSet/>
      <dgm:spPr/>
      <dgm:t>
        <a:bodyPr/>
        <a:lstStyle/>
        <a:p>
          <a:endParaRPr lang="ru-RU"/>
        </a:p>
      </dgm:t>
    </dgm:pt>
    <dgm:pt modelId="{AD4DEF58-EC40-4A7A-9065-520CC5D914FC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2200" b="0" i="0" u="sng" strike="noStrike" cap="none" normalizeH="0" baseline="0" smtClean="0">
              <a:ln/>
              <a:effectLst/>
              <a:latin typeface="+mn-lt"/>
            </a:rPr>
            <a:t>Водно-спиртові: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2200" b="0" i="0" u="none" strike="noStrike" cap="none" normalizeH="0" baseline="0" smtClean="0">
              <a:ln/>
              <a:effectLst/>
              <a:latin typeface="+mn-lt"/>
            </a:rPr>
            <a:t>вода,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2200" b="0" i="0" u="none" strike="noStrike" cap="none" normalizeH="0" baseline="0" smtClean="0">
              <a:ln/>
              <a:effectLst/>
              <a:latin typeface="+mn-lt"/>
            </a:rPr>
            <a:t>спирт етиловий,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2200" b="0" i="0" u="none" strike="noStrike" cap="none" normalizeH="0" baseline="0" smtClean="0">
              <a:ln/>
              <a:effectLst/>
              <a:latin typeface="+mn-lt"/>
            </a:rPr>
            <a:t>піноутворювач,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2200" b="0" i="0" u="none" strike="noStrike" cap="none" normalizeH="0" baseline="0" smtClean="0">
              <a:ln/>
              <a:effectLst/>
              <a:latin typeface="+mn-lt"/>
            </a:rPr>
            <a:t>пропелент.</a:t>
          </a:r>
          <a:endParaRPr kumimoji="0" lang="ru-RU" sz="2200" b="0" i="0" u="none" strike="noStrike" cap="none" normalizeH="0" baseline="0" smtClean="0">
            <a:ln/>
            <a:effectLst/>
            <a:latin typeface="+mn-lt"/>
          </a:endParaRPr>
        </a:p>
      </dgm:t>
    </dgm:pt>
    <dgm:pt modelId="{5B75964F-EEE0-402D-A2E1-B271242583CD}" type="parTrans" cxnId="{E77A85AB-44D0-4DC9-A823-819F3749262A}">
      <dgm:prSet/>
      <dgm:spPr/>
      <dgm:t>
        <a:bodyPr/>
        <a:lstStyle/>
        <a:p>
          <a:endParaRPr lang="ru-RU"/>
        </a:p>
      </dgm:t>
    </dgm:pt>
    <dgm:pt modelId="{8E478B49-4348-4EDB-9F3B-3A2F16DCBD23}" type="sibTrans" cxnId="{E77A85AB-44D0-4DC9-A823-819F3749262A}">
      <dgm:prSet/>
      <dgm:spPr/>
      <dgm:t>
        <a:bodyPr/>
        <a:lstStyle/>
        <a:p>
          <a:endParaRPr lang="ru-RU"/>
        </a:p>
      </dgm:t>
    </dgm:pt>
    <dgm:pt modelId="{BD5F8289-C54E-4E19-982F-9159C2798207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2200" b="0" i="0" u="sng" strike="noStrike" cap="none" normalizeH="0" baseline="0" dirty="0" smtClean="0">
              <a:ln/>
              <a:effectLst/>
              <a:latin typeface="+mn-lt"/>
            </a:rPr>
            <a:t>Неводні: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2200" b="0" i="0" u="none" strike="noStrike" cap="none" normalizeH="0" baseline="0" dirty="0" smtClean="0">
              <a:ln/>
              <a:effectLst/>
              <a:latin typeface="+mn-lt"/>
            </a:rPr>
            <a:t>рослинні олії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2200" b="0" i="0" u="none" strike="noStrike" cap="none" normalizeH="0" baseline="0" dirty="0" smtClean="0">
              <a:ln/>
              <a:effectLst/>
              <a:latin typeface="+mn-lt"/>
            </a:rPr>
            <a:t>або мінеральні масла,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2200" b="0" i="0" u="none" strike="noStrike" cap="none" normalizeH="0" baseline="0" dirty="0" smtClean="0">
              <a:ln/>
              <a:effectLst/>
              <a:latin typeface="+mn-lt"/>
            </a:rPr>
            <a:t>ПАР,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2200" b="0" i="0" u="none" strike="noStrike" cap="none" normalizeH="0" baseline="0" dirty="0" err="1" smtClean="0">
              <a:ln/>
              <a:effectLst/>
              <a:latin typeface="+mn-lt"/>
            </a:rPr>
            <a:t>пропелент</a:t>
          </a:r>
          <a:r>
            <a:rPr kumimoji="0" lang="uk-UA" sz="2200" b="0" i="0" u="none" strike="noStrike" cap="none" normalizeH="0" baseline="0" dirty="0" smtClean="0">
              <a:ln/>
              <a:effectLst/>
              <a:latin typeface="+mn-lt"/>
            </a:rPr>
            <a:t>,</a:t>
          </a:r>
          <a:endParaRPr kumimoji="0" lang="ru-RU" sz="2200" b="0" i="0" u="none" strike="noStrike" cap="none" normalizeH="0" baseline="0" dirty="0" smtClean="0">
            <a:ln/>
            <a:effectLst/>
            <a:latin typeface="+mn-lt"/>
          </a:endParaRPr>
        </a:p>
      </dgm:t>
    </dgm:pt>
    <dgm:pt modelId="{E66EF4C9-5614-4C25-A7DE-A1D7E0F8D83A}" type="parTrans" cxnId="{086E89DA-561A-4DF2-B003-4869457AAA29}">
      <dgm:prSet/>
      <dgm:spPr/>
      <dgm:t>
        <a:bodyPr/>
        <a:lstStyle/>
        <a:p>
          <a:endParaRPr lang="ru-RU"/>
        </a:p>
      </dgm:t>
    </dgm:pt>
    <dgm:pt modelId="{36A4D680-41B8-4CBB-85B0-2C310BEB4E83}" type="sibTrans" cxnId="{086E89DA-561A-4DF2-B003-4869457AAA29}">
      <dgm:prSet/>
      <dgm:spPr/>
      <dgm:t>
        <a:bodyPr/>
        <a:lstStyle/>
        <a:p>
          <a:endParaRPr lang="ru-RU"/>
        </a:p>
      </dgm:t>
    </dgm:pt>
    <dgm:pt modelId="{5E78A0BB-3ACD-4FD5-8798-E505B3A4365D}" type="pres">
      <dgm:prSet presAssocID="{8A37066A-21C3-4334-BC12-6A2A0E1529F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C5BC5ED-D150-4F92-A043-92BE0CEF2808}" type="pres">
      <dgm:prSet presAssocID="{7536F129-58F1-4402-94F0-591E950D1743}" presName="hierRoot1" presStyleCnt="0">
        <dgm:presLayoutVars>
          <dgm:hierBranch/>
        </dgm:presLayoutVars>
      </dgm:prSet>
      <dgm:spPr/>
    </dgm:pt>
    <dgm:pt modelId="{75BAB3DF-4A45-446B-AD6A-0828829EF537}" type="pres">
      <dgm:prSet presAssocID="{7536F129-58F1-4402-94F0-591E950D1743}" presName="rootComposite1" presStyleCnt="0"/>
      <dgm:spPr/>
    </dgm:pt>
    <dgm:pt modelId="{A0D4E7E4-537D-47BE-9D3B-058EE9EBC226}" type="pres">
      <dgm:prSet presAssocID="{7536F129-58F1-4402-94F0-591E950D1743}" presName="rootText1" presStyleLbl="node0" presStyleIdx="0" presStyleCnt="1" custScaleX="148286" custScaleY="43987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F6AF1F3B-A278-4D9B-A450-8E44C893B682}" type="pres">
      <dgm:prSet presAssocID="{7536F129-58F1-4402-94F0-591E950D1743}" presName="rootConnector1" presStyleLbl="node1" presStyleIdx="0" presStyleCnt="0"/>
      <dgm:spPr/>
      <dgm:t>
        <a:bodyPr/>
        <a:lstStyle/>
        <a:p>
          <a:endParaRPr lang="uk-UA"/>
        </a:p>
      </dgm:t>
    </dgm:pt>
    <dgm:pt modelId="{C86C7038-38A3-4875-B27E-D8D5892A95E8}" type="pres">
      <dgm:prSet presAssocID="{7536F129-58F1-4402-94F0-591E950D1743}" presName="hierChild2" presStyleCnt="0"/>
      <dgm:spPr/>
    </dgm:pt>
    <dgm:pt modelId="{12DD254E-7F68-474D-9A46-D4BC5378DCA5}" type="pres">
      <dgm:prSet presAssocID="{638D8329-3947-4C61-9CA5-38F49DFF1285}" presName="Name35" presStyleLbl="parChTrans1D2" presStyleIdx="0" presStyleCnt="3"/>
      <dgm:spPr/>
      <dgm:t>
        <a:bodyPr/>
        <a:lstStyle/>
        <a:p>
          <a:endParaRPr lang="uk-UA"/>
        </a:p>
      </dgm:t>
    </dgm:pt>
    <dgm:pt modelId="{B3ACC8B1-E5CB-4551-AC57-629AEB451F53}" type="pres">
      <dgm:prSet presAssocID="{56C4C8ED-B853-4059-9148-F196D8E696C9}" presName="hierRoot2" presStyleCnt="0">
        <dgm:presLayoutVars>
          <dgm:hierBranch/>
        </dgm:presLayoutVars>
      </dgm:prSet>
      <dgm:spPr/>
    </dgm:pt>
    <dgm:pt modelId="{4ADD68E1-B551-4CE3-849C-9C736569C529}" type="pres">
      <dgm:prSet presAssocID="{56C4C8ED-B853-4059-9148-F196D8E696C9}" presName="rootComposite" presStyleCnt="0"/>
      <dgm:spPr/>
    </dgm:pt>
    <dgm:pt modelId="{90715109-6E1B-4D98-A649-6FBC8E507FFC}" type="pres">
      <dgm:prSet presAssocID="{56C4C8ED-B853-4059-9148-F196D8E696C9}" presName="rootText" presStyleLbl="node2" presStyleIdx="0" presStyleCnt="3" custScaleY="166750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4C371245-0AD6-4B50-8A53-242EE8FE16F2}" type="pres">
      <dgm:prSet presAssocID="{56C4C8ED-B853-4059-9148-F196D8E696C9}" presName="rootConnector" presStyleLbl="node2" presStyleIdx="0" presStyleCnt="3"/>
      <dgm:spPr/>
      <dgm:t>
        <a:bodyPr/>
        <a:lstStyle/>
        <a:p>
          <a:endParaRPr lang="uk-UA"/>
        </a:p>
      </dgm:t>
    </dgm:pt>
    <dgm:pt modelId="{BFC9E127-122A-42A1-870D-878DA8059146}" type="pres">
      <dgm:prSet presAssocID="{56C4C8ED-B853-4059-9148-F196D8E696C9}" presName="hierChild4" presStyleCnt="0"/>
      <dgm:spPr/>
    </dgm:pt>
    <dgm:pt modelId="{8B5D1939-51FE-46A3-A502-9869BFF4A2E5}" type="pres">
      <dgm:prSet presAssocID="{56C4C8ED-B853-4059-9148-F196D8E696C9}" presName="hierChild5" presStyleCnt="0"/>
      <dgm:spPr/>
    </dgm:pt>
    <dgm:pt modelId="{66F5A052-4926-44A7-9E58-447EA30ACD19}" type="pres">
      <dgm:prSet presAssocID="{5B75964F-EEE0-402D-A2E1-B271242583CD}" presName="Name35" presStyleLbl="parChTrans1D2" presStyleIdx="1" presStyleCnt="3"/>
      <dgm:spPr/>
      <dgm:t>
        <a:bodyPr/>
        <a:lstStyle/>
        <a:p>
          <a:endParaRPr lang="uk-UA"/>
        </a:p>
      </dgm:t>
    </dgm:pt>
    <dgm:pt modelId="{7148B6AD-FC10-4AEF-9E69-E850C51984A5}" type="pres">
      <dgm:prSet presAssocID="{AD4DEF58-EC40-4A7A-9065-520CC5D914FC}" presName="hierRoot2" presStyleCnt="0">
        <dgm:presLayoutVars>
          <dgm:hierBranch/>
        </dgm:presLayoutVars>
      </dgm:prSet>
      <dgm:spPr/>
    </dgm:pt>
    <dgm:pt modelId="{959ECF1E-ECC9-4924-BF47-4E381476FF8A}" type="pres">
      <dgm:prSet presAssocID="{AD4DEF58-EC40-4A7A-9065-520CC5D914FC}" presName="rootComposite" presStyleCnt="0"/>
      <dgm:spPr/>
    </dgm:pt>
    <dgm:pt modelId="{1BBD4411-16C0-45F2-BE33-3D0C39176C80}" type="pres">
      <dgm:prSet presAssocID="{AD4DEF58-EC40-4A7A-9065-520CC5D914FC}" presName="rootText" presStyleLbl="node2" presStyleIdx="1" presStyleCnt="3" custScaleY="166750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F44B57AB-7043-4DAC-8B75-073828D76E9D}" type="pres">
      <dgm:prSet presAssocID="{AD4DEF58-EC40-4A7A-9065-520CC5D914FC}" presName="rootConnector" presStyleLbl="node2" presStyleIdx="1" presStyleCnt="3"/>
      <dgm:spPr/>
      <dgm:t>
        <a:bodyPr/>
        <a:lstStyle/>
        <a:p>
          <a:endParaRPr lang="uk-UA"/>
        </a:p>
      </dgm:t>
    </dgm:pt>
    <dgm:pt modelId="{D4605567-FD78-41BC-AB92-32E3FB94CF60}" type="pres">
      <dgm:prSet presAssocID="{AD4DEF58-EC40-4A7A-9065-520CC5D914FC}" presName="hierChild4" presStyleCnt="0"/>
      <dgm:spPr/>
    </dgm:pt>
    <dgm:pt modelId="{FA66D03A-C47A-41E5-A684-558701E85F62}" type="pres">
      <dgm:prSet presAssocID="{AD4DEF58-EC40-4A7A-9065-520CC5D914FC}" presName="hierChild5" presStyleCnt="0"/>
      <dgm:spPr/>
    </dgm:pt>
    <dgm:pt modelId="{47A70C9D-98ED-433C-A8D8-6303CA3EF189}" type="pres">
      <dgm:prSet presAssocID="{E66EF4C9-5614-4C25-A7DE-A1D7E0F8D83A}" presName="Name35" presStyleLbl="parChTrans1D2" presStyleIdx="2" presStyleCnt="3"/>
      <dgm:spPr/>
      <dgm:t>
        <a:bodyPr/>
        <a:lstStyle/>
        <a:p>
          <a:endParaRPr lang="uk-UA"/>
        </a:p>
      </dgm:t>
    </dgm:pt>
    <dgm:pt modelId="{86EDA6B6-E1C9-4445-8759-FFBD4FC93B12}" type="pres">
      <dgm:prSet presAssocID="{BD5F8289-C54E-4E19-982F-9159C2798207}" presName="hierRoot2" presStyleCnt="0">
        <dgm:presLayoutVars>
          <dgm:hierBranch/>
        </dgm:presLayoutVars>
      </dgm:prSet>
      <dgm:spPr/>
    </dgm:pt>
    <dgm:pt modelId="{94F74952-2F2A-4386-A6D9-C409893317D3}" type="pres">
      <dgm:prSet presAssocID="{BD5F8289-C54E-4E19-982F-9159C2798207}" presName="rootComposite" presStyleCnt="0"/>
      <dgm:spPr/>
    </dgm:pt>
    <dgm:pt modelId="{0FCA1152-73D0-4ED6-A40B-43C7DED390AB}" type="pres">
      <dgm:prSet presAssocID="{BD5F8289-C54E-4E19-982F-9159C2798207}" presName="rootText" presStyleLbl="node2" presStyleIdx="2" presStyleCnt="3" custScaleX="124299" custScaleY="149415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8C71934E-4D1C-482B-BCBE-B245A4F43E7E}" type="pres">
      <dgm:prSet presAssocID="{BD5F8289-C54E-4E19-982F-9159C2798207}" presName="rootConnector" presStyleLbl="node2" presStyleIdx="2" presStyleCnt="3"/>
      <dgm:spPr/>
      <dgm:t>
        <a:bodyPr/>
        <a:lstStyle/>
        <a:p>
          <a:endParaRPr lang="uk-UA"/>
        </a:p>
      </dgm:t>
    </dgm:pt>
    <dgm:pt modelId="{BD9B0AA6-98E9-4DA3-A3FF-0FDB5C61A83D}" type="pres">
      <dgm:prSet presAssocID="{BD5F8289-C54E-4E19-982F-9159C2798207}" presName="hierChild4" presStyleCnt="0"/>
      <dgm:spPr/>
    </dgm:pt>
    <dgm:pt modelId="{0CDB1A1D-283B-407C-A243-65D3B8B42B25}" type="pres">
      <dgm:prSet presAssocID="{BD5F8289-C54E-4E19-982F-9159C2798207}" presName="hierChild5" presStyleCnt="0"/>
      <dgm:spPr/>
    </dgm:pt>
    <dgm:pt modelId="{22C1A5CF-0A33-4304-8874-BCF90D2B4472}" type="pres">
      <dgm:prSet presAssocID="{7536F129-58F1-4402-94F0-591E950D1743}" presName="hierChild3" presStyleCnt="0"/>
      <dgm:spPr/>
    </dgm:pt>
  </dgm:ptLst>
  <dgm:cxnLst>
    <dgm:cxn modelId="{BED7480B-4C26-4587-85F3-69F7C9780282}" type="presOf" srcId="{AD4DEF58-EC40-4A7A-9065-520CC5D914FC}" destId="{F44B57AB-7043-4DAC-8B75-073828D76E9D}" srcOrd="1" destOrd="0" presId="urn:microsoft.com/office/officeart/2005/8/layout/orgChart1"/>
    <dgm:cxn modelId="{D40986F2-BC68-4AF3-9CF6-7B1B992883CD}" type="presOf" srcId="{7536F129-58F1-4402-94F0-591E950D1743}" destId="{A0D4E7E4-537D-47BE-9D3B-058EE9EBC226}" srcOrd="0" destOrd="0" presId="urn:microsoft.com/office/officeart/2005/8/layout/orgChart1"/>
    <dgm:cxn modelId="{C392E11D-DCCA-40E0-8F30-739E97290B8B}" type="presOf" srcId="{8A37066A-21C3-4334-BC12-6A2A0E1529FA}" destId="{5E78A0BB-3ACD-4FD5-8798-E505B3A4365D}" srcOrd="0" destOrd="0" presId="urn:microsoft.com/office/officeart/2005/8/layout/orgChart1"/>
    <dgm:cxn modelId="{02FB9721-2DCE-403F-BC5D-1762C06BC55B}" type="presOf" srcId="{56C4C8ED-B853-4059-9148-F196D8E696C9}" destId="{4C371245-0AD6-4B50-8A53-242EE8FE16F2}" srcOrd="1" destOrd="0" presId="urn:microsoft.com/office/officeart/2005/8/layout/orgChart1"/>
    <dgm:cxn modelId="{086E89DA-561A-4DF2-B003-4869457AAA29}" srcId="{7536F129-58F1-4402-94F0-591E950D1743}" destId="{BD5F8289-C54E-4E19-982F-9159C2798207}" srcOrd="2" destOrd="0" parTransId="{E66EF4C9-5614-4C25-A7DE-A1D7E0F8D83A}" sibTransId="{36A4D680-41B8-4CBB-85B0-2C310BEB4E83}"/>
    <dgm:cxn modelId="{B2C2D221-48A1-4570-9951-178E1AE45C85}" type="presOf" srcId="{AD4DEF58-EC40-4A7A-9065-520CC5D914FC}" destId="{1BBD4411-16C0-45F2-BE33-3D0C39176C80}" srcOrd="0" destOrd="0" presId="urn:microsoft.com/office/officeart/2005/8/layout/orgChart1"/>
    <dgm:cxn modelId="{AB66149B-A808-4924-B252-6E19DFA8C659}" type="presOf" srcId="{638D8329-3947-4C61-9CA5-38F49DFF1285}" destId="{12DD254E-7F68-474D-9A46-D4BC5378DCA5}" srcOrd="0" destOrd="0" presId="urn:microsoft.com/office/officeart/2005/8/layout/orgChart1"/>
    <dgm:cxn modelId="{17C1F6EF-1118-4F0E-B2F0-4DF13799F61C}" type="presOf" srcId="{BD5F8289-C54E-4E19-982F-9159C2798207}" destId="{8C71934E-4D1C-482B-BCBE-B245A4F43E7E}" srcOrd="1" destOrd="0" presId="urn:microsoft.com/office/officeart/2005/8/layout/orgChart1"/>
    <dgm:cxn modelId="{DEE1C1B7-B3B3-4B98-9C2D-A5899A09F051}" type="presOf" srcId="{5B75964F-EEE0-402D-A2E1-B271242583CD}" destId="{66F5A052-4926-44A7-9E58-447EA30ACD19}" srcOrd="0" destOrd="0" presId="urn:microsoft.com/office/officeart/2005/8/layout/orgChart1"/>
    <dgm:cxn modelId="{6D55F70B-FE59-461C-A491-1E7A805BA6D1}" type="presOf" srcId="{7536F129-58F1-4402-94F0-591E950D1743}" destId="{F6AF1F3B-A278-4D9B-A450-8E44C893B682}" srcOrd="1" destOrd="0" presId="urn:microsoft.com/office/officeart/2005/8/layout/orgChart1"/>
    <dgm:cxn modelId="{4DBE2F53-4611-48C8-B7BB-6E1E12AF917C}" srcId="{7536F129-58F1-4402-94F0-591E950D1743}" destId="{56C4C8ED-B853-4059-9148-F196D8E696C9}" srcOrd="0" destOrd="0" parTransId="{638D8329-3947-4C61-9CA5-38F49DFF1285}" sibTransId="{605F4BB9-1F00-4A5A-B571-96E1F3A8F155}"/>
    <dgm:cxn modelId="{C64B6A22-7C5A-43EA-84D0-FCCD147BA0F0}" srcId="{8A37066A-21C3-4334-BC12-6A2A0E1529FA}" destId="{7536F129-58F1-4402-94F0-591E950D1743}" srcOrd="0" destOrd="0" parTransId="{AA16BB00-3E32-4AA7-820E-569B66B1F3FB}" sibTransId="{510163F4-351B-4064-AF07-57AEDE4E6D0D}"/>
    <dgm:cxn modelId="{984411A2-FCF4-4D46-BB8C-7F176B6C7738}" type="presOf" srcId="{E66EF4C9-5614-4C25-A7DE-A1D7E0F8D83A}" destId="{47A70C9D-98ED-433C-A8D8-6303CA3EF189}" srcOrd="0" destOrd="0" presId="urn:microsoft.com/office/officeart/2005/8/layout/orgChart1"/>
    <dgm:cxn modelId="{705DCDDB-9417-4B02-9921-9AEB5662F87C}" type="presOf" srcId="{56C4C8ED-B853-4059-9148-F196D8E696C9}" destId="{90715109-6E1B-4D98-A649-6FBC8E507FFC}" srcOrd="0" destOrd="0" presId="urn:microsoft.com/office/officeart/2005/8/layout/orgChart1"/>
    <dgm:cxn modelId="{331B4201-F25A-4962-8B45-FB75A7D0C18C}" type="presOf" srcId="{BD5F8289-C54E-4E19-982F-9159C2798207}" destId="{0FCA1152-73D0-4ED6-A40B-43C7DED390AB}" srcOrd="0" destOrd="0" presId="urn:microsoft.com/office/officeart/2005/8/layout/orgChart1"/>
    <dgm:cxn modelId="{E77A85AB-44D0-4DC9-A823-819F3749262A}" srcId="{7536F129-58F1-4402-94F0-591E950D1743}" destId="{AD4DEF58-EC40-4A7A-9065-520CC5D914FC}" srcOrd="1" destOrd="0" parTransId="{5B75964F-EEE0-402D-A2E1-B271242583CD}" sibTransId="{8E478B49-4348-4EDB-9F3B-3A2F16DCBD23}"/>
    <dgm:cxn modelId="{DF816178-D358-491C-A635-36BEC45748C8}" type="presParOf" srcId="{5E78A0BB-3ACD-4FD5-8798-E505B3A4365D}" destId="{7C5BC5ED-D150-4F92-A043-92BE0CEF2808}" srcOrd="0" destOrd="0" presId="urn:microsoft.com/office/officeart/2005/8/layout/orgChart1"/>
    <dgm:cxn modelId="{8A1A3A7D-615F-41F9-9FEC-1FECD387A84B}" type="presParOf" srcId="{7C5BC5ED-D150-4F92-A043-92BE0CEF2808}" destId="{75BAB3DF-4A45-446B-AD6A-0828829EF537}" srcOrd="0" destOrd="0" presId="urn:microsoft.com/office/officeart/2005/8/layout/orgChart1"/>
    <dgm:cxn modelId="{8D331148-D1C6-49D3-B20A-7F74B4BE9344}" type="presParOf" srcId="{75BAB3DF-4A45-446B-AD6A-0828829EF537}" destId="{A0D4E7E4-537D-47BE-9D3B-058EE9EBC226}" srcOrd="0" destOrd="0" presId="urn:microsoft.com/office/officeart/2005/8/layout/orgChart1"/>
    <dgm:cxn modelId="{8B71FF15-0E94-4AE3-B5D7-5684BB7E83C7}" type="presParOf" srcId="{75BAB3DF-4A45-446B-AD6A-0828829EF537}" destId="{F6AF1F3B-A278-4D9B-A450-8E44C893B682}" srcOrd="1" destOrd="0" presId="urn:microsoft.com/office/officeart/2005/8/layout/orgChart1"/>
    <dgm:cxn modelId="{0E321536-6DD4-4684-A18E-7760EF30628F}" type="presParOf" srcId="{7C5BC5ED-D150-4F92-A043-92BE0CEF2808}" destId="{C86C7038-38A3-4875-B27E-D8D5892A95E8}" srcOrd="1" destOrd="0" presId="urn:microsoft.com/office/officeart/2005/8/layout/orgChart1"/>
    <dgm:cxn modelId="{5598D521-1F6B-40FE-9F7C-5E5305D53421}" type="presParOf" srcId="{C86C7038-38A3-4875-B27E-D8D5892A95E8}" destId="{12DD254E-7F68-474D-9A46-D4BC5378DCA5}" srcOrd="0" destOrd="0" presId="urn:microsoft.com/office/officeart/2005/8/layout/orgChart1"/>
    <dgm:cxn modelId="{9BE8AEB3-0106-4961-800E-52E0F398386A}" type="presParOf" srcId="{C86C7038-38A3-4875-B27E-D8D5892A95E8}" destId="{B3ACC8B1-E5CB-4551-AC57-629AEB451F53}" srcOrd="1" destOrd="0" presId="urn:microsoft.com/office/officeart/2005/8/layout/orgChart1"/>
    <dgm:cxn modelId="{036E4119-AA10-4BA8-B84C-01C5268CFC28}" type="presParOf" srcId="{B3ACC8B1-E5CB-4551-AC57-629AEB451F53}" destId="{4ADD68E1-B551-4CE3-849C-9C736569C529}" srcOrd="0" destOrd="0" presId="urn:microsoft.com/office/officeart/2005/8/layout/orgChart1"/>
    <dgm:cxn modelId="{0B792820-9A66-47BE-9C0C-4020325CAAFA}" type="presParOf" srcId="{4ADD68E1-B551-4CE3-849C-9C736569C529}" destId="{90715109-6E1B-4D98-A649-6FBC8E507FFC}" srcOrd="0" destOrd="0" presId="urn:microsoft.com/office/officeart/2005/8/layout/orgChart1"/>
    <dgm:cxn modelId="{A6FCAC78-11EC-4077-B30D-45CDB6774A4F}" type="presParOf" srcId="{4ADD68E1-B551-4CE3-849C-9C736569C529}" destId="{4C371245-0AD6-4B50-8A53-242EE8FE16F2}" srcOrd="1" destOrd="0" presId="urn:microsoft.com/office/officeart/2005/8/layout/orgChart1"/>
    <dgm:cxn modelId="{09E88052-255E-4532-A032-DE0C81E03939}" type="presParOf" srcId="{B3ACC8B1-E5CB-4551-AC57-629AEB451F53}" destId="{BFC9E127-122A-42A1-870D-878DA8059146}" srcOrd="1" destOrd="0" presId="urn:microsoft.com/office/officeart/2005/8/layout/orgChart1"/>
    <dgm:cxn modelId="{A7FBEE34-5FCE-4DDD-A1D3-7D0D9F4A1399}" type="presParOf" srcId="{B3ACC8B1-E5CB-4551-AC57-629AEB451F53}" destId="{8B5D1939-51FE-46A3-A502-9869BFF4A2E5}" srcOrd="2" destOrd="0" presId="urn:microsoft.com/office/officeart/2005/8/layout/orgChart1"/>
    <dgm:cxn modelId="{277B25EB-0029-419F-99D1-B8612AB78AFE}" type="presParOf" srcId="{C86C7038-38A3-4875-B27E-D8D5892A95E8}" destId="{66F5A052-4926-44A7-9E58-447EA30ACD19}" srcOrd="2" destOrd="0" presId="urn:microsoft.com/office/officeart/2005/8/layout/orgChart1"/>
    <dgm:cxn modelId="{458FAB76-884A-40E7-B525-F5B7EB115B61}" type="presParOf" srcId="{C86C7038-38A3-4875-B27E-D8D5892A95E8}" destId="{7148B6AD-FC10-4AEF-9E69-E850C51984A5}" srcOrd="3" destOrd="0" presId="urn:microsoft.com/office/officeart/2005/8/layout/orgChart1"/>
    <dgm:cxn modelId="{62AB2B72-FC80-459A-AD3D-C7C21C9ACDFC}" type="presParOf" srcId="{7148B6AD-FC10-4AEF-9E69-E850C51984A5}" destId="{959ECF1E-ECC9-4924-BF47-4E381476FF8A}" srcOrd="0" destOrd="0" presId="urn:microsoft.com/office/officeart/2005/8/layout/orgChart1"/>
    <dgm:cxn modelId="{5A4DDFF3-5589-4A0C-B26A-AC2B4E1D6757}" type="presParOf" srcId="{959ECF1E-ECC9-4924-BF47-4E381476FF8A}" destId="{1BBD4411-16C0-45F2-BE33-3D0C39176C80}" srcOrd="0" destOrd="0" presId="urn:microsoft.com/office/officeart/2005/8/layout/orgChart1"/>
    <dgm:cxn modelId="{0A3C38DD-6FB0-45F4-B37B-0AB00141EE16}" type="presParOf" srcId="{959ECF1E-ECC9-4924-BF47-4E381476FF8A}" destId="{F44B57AB-7043-4DAC-8B75-073828D76E9D}" srcOrd="1" destOrd="0" presId="urn:microsoft.com/office/officeart/2005/8/layout/orgChart1"/>
    <dgm:cxn modelId="{6DF2CE6C-95CD-45F0-A250-D11D65FA31CA}" type="presParOf" srcId="{7148B6AD-FC10-4AEF-9E69-E850C51984A5}" destId="{D4605567-FD78-41BC-AB92-32E3FB94CF60}" srcOrd="1" destOrd="0" presId="urn:microsoft.com/office/officeart/2005/8/layout/orgChart1"/>
    <dgm:cxn modelId="{2D5FA421-AB1E-4D3F-AA30-D45E87DC9BB3}" type="presParOf" srcId="{7148B6AD-FC10-4AEF-9E69-E850C51984A5}" destId="{FA66D03A-C47A-41E5-A684-558701E85F62}" srcOrd="2" destOrd="0" presId="urn:microsoft.com/office/officeart/2005/8/layout/orgChart1"/>
    <dgm:cxn modelId="{7D7369EF-2213-4D70-A9FF-F67C940C65A7}" type="presParOf" srcId="{C86C7038-38A3-4875-B27E-D8D5892A95E8}" destId="{47A70C9D-98ED-433C-A8D8-6303CA3EF189}" srcOrd="4" destOrd="0" presId="urn:microsoft.com/office/officeart/2005/8/layout/orgChart1"/>
    <dgm:cxn modelId="{BB0418F8-6E15-41F3-9222-891C2D2CD120}" type="presParOf" srcId="{C86C7038-38A3-4875-B27E-D8D5892A95E8}" destId="{86EDA6B6-E1C9-4445-8759-FFBD4FC93B12}" srcOrd="5" destOrd="0" presId="urn:microsoft.com/office/officeart/2005/8/layout/orgChart1"/>
    <dgm:cxn modelId="{603119B7-2BF6-4A34-B9FA-421EEA8C0373}" type="presParOf" srcId="{86EDA6B6-E1C9-4445-8759-FFBD4FC93B12}" destId="{94F74952-2F2A-4386-A6D9-C409893317D3}" srcOrd="0" destOrd="0" presId="urn:microsoft.com/office/officeart/2005/8/layout/orgChart1"/>
    <dgm:cxn modelId="{4CC3F5A3-9F35-4CCF-9481-BFEFCE4B1632}" type="presParOf" srcId="{94F74952-2F2A-4386-A6D9-C409893317D3}" destId="{0FCA1152-73D0-4ED6-A40B-43C7DED390AB}" srcOrd="0" destOrd="0" presId="urn:microsoft.com/office/officeart/2005/8/layout/orgChart1"/>
    <dgm:cxn modelId="{DAA62709-B5F0-4DCE-B5FE-11C07DA1D93C}" type="presParOf" srcId="{94F74952-2F2A-4386-A6D9-C409893317D3}" destId="{8C71934E-4D1C-482B-BCBE-B245A4F43E7E}" srcOrd="1" destOrd="0" presId="urn:microsoft.com/office/officeart/2005/8/layout/orgChart1"/>
    <dgm:cxn modelId="{98886C88-0894-4B69-96CD-313C5008BC0D}" type="presParOf" srcId="{86EDA6B6-E1C9-4445-8759-FFBD4FC93B12}" destId="{BD9B0AA6-98E9-4DA3-A3FF-0FDB5C61A83D}" srcOrd="1" destOrd="0" presId="urn:microsoft.com/office/officeart/2005/8/layout/orgChart1"/>
    <dgm:cxn modelId="{22901AD1-F41F-4586-B309-6D83E9523451}" type="presParOf" srcId="{86EDA6B6-E1C9-4445-8759-FFBD4FC93B12}" destId="{0CDB1A1D-283B-407C-A243-65D3B8B42B25}" srcOrd="2" destOrd="0" presId="urn:microsoft.com/office/officeart/2005/8/layout/orgChart1"/>
    <dgm:cxn modelId="{4B021ECD-D190-48FC-A485-B90B9F6288DA}" type="presParOf" srcId="{7C5BC5ED-D150-4F92-A043-92BE0CEF2808}" destId="{22C1A5CF-0A33-4304-8874-BCF90D2B447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A70C9D-98ED-433C-A8D8-6303CA3EF189}">
      <dsp:nvSpPr>
        <dsp:cNvPr id="0" name=""/>
        <dsp:cNvSpPr/>
      </dsp:nvSpPr>
      <dsp:spPr>
        <a:xfrm>
          <a:off x="4176463" y="1149533"/>
          <a:ext cx="2757475" cy="4785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9285"/>
              </a:lnTo>
              <a:lnTo>
                <a:pt x="2757475" y="239285"/>
              </a:lnTo>
              <a:lnTo>
                <a:pt x="2757475" y="478570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F5A052-4926-44A7-9E58-447EA30ACD19}">
      <dsp:nvSpPr>
        <dsp:cNvPr id="0" name=""/>
        <dsp:cNvSpPr/>
      </dsp:nvSpPr>
      <dsp:spPr>
        <a:xfrm>
          <a:off x="3899588" y="1149533"/>
          <a:ext cx="276875" cy="478570"/>
        </a:xfrm>
        <a:custGeom>
          <a:avLst/>
          <a:gdLst/>
          <a:ahLst/>
          <a:cxnLst/>
          <a:rect l="0" t="0" r="0" b="0"/>
          <a:pathLst>
            <a:path>
              <a:moveTo>
                <a:pt x="276875" y="0"/>
              </a:moveTo>
              <a:lnTo>
                <a:pt x="276875" y="239285"/>
              </a:lnTo>
              <a:lnTo>
                <a:pt x="0" y="239285"/>
              </a:lnTo>
              <a:lnTo>
                <a:pt x="0" y="478570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DD254E-7F68-474D-9A46-D4BC5378DCA5}">
      <dsp:nvSpPr>
        <dsp:cNvPr id="0" name=""/>
        <dsp:cNvSpPr/>
      </dsp:nvSpPr>
      <dsp:spPr>
        <a:xfrm>
          <a:off x="1142112" y="1149533"/>
          <a:ext cx="3034351" cy="478570"/>
        </a:xfrm>
        <a:custGeom>
          <a:avLst/>
          <a:gdLst/>
          <a:ahLst/>
          <a:cxnLst/>
          <a:rect l="0" t="0" r="0" b="0"/>
          <a:pathLst>
            <a:path>
              <a:moveTo>
                <a:pt x="3034351" y="0"/>
              </a:moveTo>
              <a:lnTo>
                <a:pt x="3034351" y="239285"/>
              </a:lnTo>
              <a:lnTo>
                <a:pt x="0" y="239285"/>
              </a:lnTo>
              <a:lnTo>
                <a:pt x="0" y="478570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D4E7E4-537D-47BE-9D3B-058EE9EBC226}">
      <dsp:nvSpPr>
        <dsp:cNvPr id="0" name=""/>
        <dsp:cNvSpPr/>
      </dsp:nvSpPr>
      <dsp:spPr>
        <a:xfrm>
          <a:off x="2486815" y="648322"/>
          <a:ext cx="3379297" cy="50121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3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2200" b="1" i="0" u="none" strike="noStrike" kern="1200" cap="none" normalizeH="0" baseline="0" smtClean="0">
              <a:ln/>
              <a:effectLst/>
              <a:latin typeface="+mn-lt"/>
            </a:rPr>
            <a:t>Класи пін</a:t>
          </a:r>
          <a:endParaRPr kumimoji="0" lang="ru-RU" sz="2200" b="1" i="0" u="none" strike="noStrike" kern="1200" cap="none" normalizeH="0" baseline="0" smtClean="0">
            <a:ln/>
            <a:effectLst/>
            <a:latin typeface="+mn-lt"/>
          </a:endParaRPr>
        </a:p>
      </dsp:txBody>
      <dsp:txXfrm>
        <a:off x="2486815" y="648322"/>
        <a:ext cx="3379297" cy="501211"/>
      </dsp:txXfrm>
    </dsp:sp>
    <dsp:sp modelId="{90715109-6E1B-4D98-A649-6FBC8E507FFC}">
      <dsp:nvSpPr>
        <dsp:cNvPr id="0" name=""/>
        <dsp:cNvSpPr/>
      </dsp:nvSpPr>
      <dsp:spPr>
        <a:xfrm>
          <a:off x="2659" y="1628103"/>
          <a:ext cx="2278905" cy="1900037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5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2200" b="0" i="0" u="sng" strike="noStrike" kern="1200" cap="none" normalizeH="0" baseline="0" smtClean="0">
              <a:ln/>
              <a:effectLst/>
              <a:latin typeface="+mn-lt"/>
            </a:rPr>
            <a:t>Водні: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2200" b="0" i="0" u="none" strike="noStrike" kern="1200" cap="none" normalizeH="0" baseline="0" smtClean="0">
              <a:ln/>
              <a:effectLst/>
              <a:latin typeface="+mn-lt"/>
            </a:rPr>
            <a:t>водна фаза,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2200" b="0" i="0" u="none" strike="noStrike" kern="1200" cap="none" normalizeH="0" baseline="0" smtClean="0">
              <a:ln/>
              <a:effectLst/>
              <a:latin typeface="+mn-lt"/>
            </a:rPr>
            <a:t>ПАР,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2200" b="0" i="0" u="none" strike="noStrike" kern="1200" cap="none" normalizeH="0" baseline="0" smtClean="0">
              <a:ln/>
              <a:effectLst/>
              <a:latin typeface="+mn-lt"/>
            </a:rPr>
            <a:t>пропелент.</a:t>
          </a:r>
          <a:endParaRPr kumimoji="0" lang="ru-RU" sz="2200" b="0" i="0" u="none" strike="noStrike" kern="1200" cap="none" normalizeH="0" baseline="0" smtClean="0">
            <a:ln/>
            <a:effectLst/>
            <a:latin typeface="+mn-lt"/>
          </a:endParaRPr>
        </a:p>
      </dsp:txBody>
      <dsp:txXfrm>
        <a:off x="2659" y="1628103"/>
        <a:ext cx="2278905" cy="1900037"/>
      </dsp:txXfrm>
    </dsp:sp>
    <dsp:sp modelId="{1BBD4411-16C0-45F2-BE33-3D0C39176C80}">
      <dsp:nvSpPr>
        <dsp:cNvPr id="0" name=""/>
        <dsp:cNvSpPr/>
      </dsp:nvSpPr>
      <dsp:spPr>
        <a:xfrm>
          <a:off x="2760135" y="1628103"/>
          <a:ext cx="2278905" cy="1900037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5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2200" b="0" i="0" u="sng" strike="noStrike" kern="1200" cap="none" normalizeH="0" baseline="0" smtClean="0">
              <a:ln/>
              <a:effectLst/>
              <a:latin typeface="+mn-lt"/>
            </a:rPr>
            <a:t>Водно-спиртові: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2200" b="0" i="0" u="none" strike="noStrike" kern="1200" cap="none" normalizeH="0" baseline="0" smtClean="0">
              <a:ln/>
              <a:effectLst/>
              <a:latin typeface="+mn-lt"/>
            </a:rPr>
            <a:t>вода,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2200" b="0" i="0" u="none" strike="noStrike" kern="1200" cap="none" normalizeH="0" baseline="0" smtClean="0">
              <a:ln/>
              <a:effectLst/>
              <a:latin typeface="+mn-lt"/>
            </a:rPr>
            <a:t>спирт етиловий,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2200" b="0" i="0" u="none" strike="noStrike" kern="1200" cap="none" normalizeH="0" baseline="0" smtClean="0">
              <a:ln/>
              <a:effectLst/>
              <a:latin typeface="+mn-lt"/>
            </a:rPr>
            <a:t>піноутворювач,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2200" b="0" i="0" u="none" strike="noStrike" kern="1200" cap="none" normalizeH="0" baseline="0" smtClean="0">
              <a:ln/>
              <a:effectLst/>
              <a:latin typeface="+mn-lt"/>
            </a:rPr>
            <a:t>пропелент.</a:t>
          </a:r>
          <a:endParaRPr kumimoji="0" lang="ru-RU" sz="2200" b="0" i="0" u="none" strike="noStrike" kern="1200" cap="none" normalizeH="0" baseline="0" smtClean="0">
            <a:ln/>
            <a:effectLst/>
            <a:latin typeface="+mn-lt"/>
          </a:endParaRPr>
        </a:p>
      </dsp:txBody>
      <dsp:txXfrm>
        <a:off x="2760135" y="1628103"/>
        <a:ext cx="2278905" cy="1900037"/>
      </dsp:txXfrm>
    </dsp:sp>
    <dsp:sp modelId="{0FCA1152-73D0-4ED6-A40B-43C7DED390AB}">
      <dsp:nvSpPr>
        <dsp:cNvPr id="0" name=""/>
        <dsp:cNvSpPr/>
      </dsp:nvSpPr>
      <dsp:spPr>
        <a:xfrm>
          <a:off x="5517611" y="1628103"/>
          <a:ext cx="2832656" cy="1702513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5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2200" b="0" i="0" u="sng" strike="noStrike" kern="1200" cap="none" normalizeH="0" baseline="0" dirty="0" smtClean="0">
              <a:ln/>
              <a:effectLst/>
              <a:latin typeface="+mn-lt"/>
            </a:rPr>
            <a:t>Неводні: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2200" b="0" i="0" u="none" strike="noStrike" kern="1200" cap="none" normalizeH="0" baseline="0" dirty="0" smtClean="0">
              <a:ln/>
              <a:effectLst/>
              <a:latin typeface="+mn-lt"/>
            </a:rPr>
            <a:t>рослинні олії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2200" b="0" i="0" u="none" strike="noStrike" kern="1200" cap="none" normalizeH="0" baseline="0" dirty="0" smtClean="0">
              <a:ln/>
              <a:effectLst/>
              <a:latin typeface="+mn-lt"/>
            </a:rPr>
            <a:t>або мінеральні масла,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2200" b="0" i="0" u="none" strike="noStrike" kern="1200" cap="none" normalizeH="0" baseline="0" dirty="0" smtClean="0">
              <a:ln/>
              <a:effectLst/>
              <a:latin typeface="+mn-lt"/>
            </a:rPr>
            <a:t>ПАР,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2200" b="0" i="0" u="none" strike="noStrike" kern="1200" cap="none" normalizeH="0" baseline="0" dirty="0" err="1" smtClean="0">
              <a:ln/>
              <a:effectLst/>
              <a:latin typeface="+mn-lt"/>
            </a:rPr>
            <a:t>пропелент</a:t>
          </a:r>
          <a:r>
            <a:rPr kumimoji="0" lang="uk-UA" sz="2200" b="0" i="0" u="none" strike="noStrike" kern="1200" cap="none" normalizeH="0" baseline="0" dirty="0" smtClean="0">
              <a:ln/>
              <a:effectLst/>
              <a:latin typeface="+mn-lt"/>
            </a:rPr>
            <a:t>,</a:t>
          </a:r>
          <a:endParaRPr kumimoji="0" lang="ru-RU" sz="2200" b="0" i="0" u="none" strike="noStrike" kern="1200" cap="none" normalizeH="0" baseline="0" dirty="0" smtClean="0">
            <a:ln/>
            <a:effectLst/>
            <a:latin typeface="+mn-lt"/>
          </a:endParaRPr>
        </a:p>
      </dsp:txBody>
      <dsp:txXfrm>
        <a:off x="5517611" y="1628103"/>
        <a:ext cx="2832656" cy="17025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Freeform 28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DE308-8F1D-457B-80FA-2EFC5D27A732}" type="datetimeFigureOut">
              <a:rPr lang="ru-RU" smtClean="0"/>
              <a:t>15.07.2019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DADC7-56D8-4D69-9542-4C7CB815A20F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3041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DE308-8F1D-457B-80FA-2EFC5D27A732}" type="datetimeFigureOut">
              <a:rPr lang="ru-RU" smtClean="0"/>
              <a:t>15.07.2019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DADC7-56D8-4D69-9542-4C7CB815A20F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5201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DE308-8F1D-457B-80FA-2EFC5D27A732}" type="datetimeFigureOut">
              <a:rPr lang="ru-RU" smtClean="0"/>
              <a:t>15.07.2019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DADC7-56D8-4D69-9542-4C7CB815A20F}" type="slidenum">
              <a:rPr lang="ru-RU" smtClean="0"/>
              <a:t>‹№›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958728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DE308-8F1D-457B-80FA-2EFC5D27A732}" type="datetimeFigureOut">
              <a:rPr lang="ru-RU" smtClean="0"/>
              <a:t>15.07.2019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DADC7-56D8-4D69-9542-4C7CB815A20F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69422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DE308-8F1D-457B-80FA-2EFC5D27A732}" type="datetimeFigureOut">
              <a:rPr lang="ru-RU" smtClean="0"/>
              <a:t>15.07.2019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DADC7-56D8-4D69-9542-4C7CB815A20F}" type="slidenum">
              <a:rPr lang="ru-RU" smtClean="0"/>
              <a:t>‹№›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36493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DE308-8F1D-457B-80FA-2EFC5D27A732}" type="datetimeFigureOut">
              <a:rPr lang="ru-RU" smtClean="0"/>
              <a:t>15.07.2019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DADC7-56D8-4D69-9542-4C7CB815A20F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57690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DE308-8F1D-457B-80FA-2EFC5D27A732}" type="datetimeFigureOut">
              <a:rPr lang="ru-RU" smtClean="0"/>
              <a:t>15.07.2019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DADC7-56D8-4D69-9542-4C7CB815A20F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54838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DE308-8F1D-457B-80FA-2EFC5D27A732}" type="datetimeFigureOut">
              <a:rPr lang="ru-RU" smtClean="0"/>
              <a:t>15.07.2019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DADC7-56D8-4D69-9542-4C7CB815A20F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26377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E62823D-E9F9-48BF-AEFD-2B6D9D6C23E2}" type="slidenum">
              <a:rPr lang="ru-RU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75598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C9C25A1-A8D9-4C17-B8A6-167D1F9AEF03}" type="slidenum">
              <a:rPr lang="ru-RU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658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DE308-8F1D-457B-80FA-2EFC5D27A732}" type="datetimeFigureOut">
              <a:rPr lang="ru-RU" smtClean="0"/>
              <a:t>15.07.2019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DADC7-56D8-4D69-9542-4C7CB815A20F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4848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DE308-8F1D-457B-80FA-2EFC5D27A732}" type="datetimeFigureOut">
              <a:rPr lang="ru-RU" smtClean="0"/>
              <a:t>15.07.2019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DADC7-56D8-4D69-9542-4C7CB815A20F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3747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DE308-8F1D-457B-80FA-2EFC5D27A732}" type="datetimeFigureOut">
              <a:rPr lang="ru-RU" smtClean="0"/>
              <a:t>15.07.2019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DADC7-56D8-4D69-9542-4C7CB815A20F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2725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DE308-8F1D-457B-80FA-2EFC5D27A732}" type="datetimeFigureOut">
              <a:rPr lang="ru-RU" smtClean="0"/>
              <a:t>15.07.2019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DADC7-56D8-4D69-9542-4C7CB815A20F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945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DE308-8F1D-457B-80FA-2EFC5D27A732}" type="datetimeFigureOut">
              <a:rPr lang="ru-RU" smtClean="0"/>
              <a:t>15.07.2019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DADC7-56D8-4D69-9542-4C7CB815A20F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2143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DE308-8F1D-457B-80FA-2EFC5D27A732}" type="datetimeFigureOut">
              <a:rPr lang="ru-RU" smtClean="0"/>
              <a:t>15.07.2019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DADC7-56D8-4D69-9542-4C7CB815A20F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9632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DE308-8F1D-457B-80FA-2EFC5D27A732}" type="datetimeFigureOut">
              <a:rPr lang="ru-RU" smtClean="0"/>
              <a:t>15.07.2019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DADC7-56D8-4D69-9542-4C7CB815A20F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1903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DE308-8F1D-457B-80FA-2EFC5D27A732}" type="datetimeFigureOut">
              <a:rPr lang="ru-RU" smtClean="0"/>
              <a:t>15.07.2019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DADC7-56D8-4D69-9542-4C7CB815A20F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4986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DE308-8F1D-457B-80FA-2EFC5D27A732}" type="datetimeFigureOut">
              <a:rPr lang="ru-RU" smtClean="0"/>
              <a:t>15.07.2019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81DADC7-56D8-4D69-9542-4C7CB815A20F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23099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  <p:sldLayoutId id="2147483743" r:id="rId17"/>
    <p:sldLayoutId id="2147483744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708920"/>
            <a:ext cx="7543800" cy="2736304"/>
          </a:xfrm>
          <a:solidFill>
            <a:schemeClr val="accent1">
              <a:lumMod val="50000"/>
              <a:alpha val="46000"/>
            </a:schemeClr>
          </a:solidFill>
          <a:ln w="38100"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uk-UA" i="1" dirty="0">
                <a:latin typeface="AvantGarde Md BT" pitchFamily="34" charset="0"/>
              </a:rPr>
              <a:t>Лікарські засоби, що </a:t>
            </a:r>
            <a:br>
              <a:rPr lang="uk-UA" i="1" dirty="0">
                <a:latin typeface="AvantGarde Md BT" pitchFamily="34" charset="0"/>
              </a:rPr>
            </a:br>
            <a:r>
              <a:rPr lang="uk-UA" i="1" dirty="0">
                <a:latin typeface="AvantGarde Md BT" pitchFamily="34" charset="0"/>
              </a:rPr>
              <a:t>знаходяться під </a:t>
            </a:r>
            <a:r>
              <a:rPr lang="uk-UA" i="1" dirty="0" smtClean="0">
                <a:latin typeface="AvantGarde Md BT" pitchFamily="34" charset="0"/>
              </a:rPr>
              <a:t>тиском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692696"/>
            <a:ext cx="7416824" cy="864096"/>
          </a:xfrm>
          <a:solidFill>
            <a:srgbClr val="7030A0">
              <a:alpha val="57000"/>
            </a:srgb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uk-UA" sz="3600" b="1" dirty="0" smtClean="0">
                <a:solidFill>
                  <a:schemeClr val="tx1"/>
                </a:solidFill>
              </a:rPr>
              <a:t>Фармацевтична біотехнологія</a:t>
            </a:r>
            <a:endParaRPr lang="uk-UA" sz="3600" b="1" dirty="0" smtClean="0">
              <a:solidFill>
                <a:schemeClr val="tx1"/>
              </a:solidFill>
            </a:endParaRPr>
          </a:p>
          <a:p>
            <a:pPr algn="ctr"/>
            <a:endParaRPr lang="ru-RU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66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1752600"/>
          </a:xfrm>
          <a:solidFill>
            <a:srgbClr val="002060">
              <a:alpha val="61000"/>
            </a:srgbClr>
          </a:solidFill>
        </p:spPr>
        <p:txBody>
          <a:bodyPr>
            <a:normAutofit fontScale="90000"/>
          </a:bodyPr>
          <a:lstStyle/>
          <a:p>
            <a:pPr algn="ctr"/>
            <a:r>
              <a:rPr lang="uk-UA" sz="3200" dirty="0" err="1"/>
              <a:t>Пропеленти</a:t>
            </a:r>
            <a:r>
              <a:rPr lang="uk-UA" sz="3200" dirty="0"/>
              <a:t> </a:t>
            </a:r>
            <a:r>
              <a:rPr lang="uk-UA" sz="3200" dirty="0" smtClean="0"/>
              <a:t>– </a:t>
            </a:r>
            <a:br>
              <a:rPr lang="uk-UA" sz="3200" dirty="0" smtClean="0"/>
            </a:br>
            <a:r>
              <a:rPr lang="uk-UA" sz="3200" dirty="0" smtClean="0"/>
              <a:t>розсіювальні </a:t>
            </a:r>
            <a:r>
              <a:rPr lang="uk-UA" sz="3200" dirty="0"/>
              <a:t>або </a:t>
            </a:r>
            <a:r>
              <a:rPr lang="uk-UA" sz="3200" dirty="0" err="1"/>
              <a:t>евакуюючі</a:t>
            </a:r>
            <a:r>
              <a:rPr lang="uk-UA" sz="3200" dirty="0"/>
              <a:t> гази, за допомогою яких усередині ємності створюється тиск.</a:t>
            </a:r>
          </a:p>
        </p:txBody>
      </p:sp>
      <p:sp>
        <p:nvSpPr>
          <p:cNvPr id="307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0" y="1844675"/>
            <a:ext cx="9144000" cy="4679950"/>
          </a:xfrm>
        </p:spPr>
        <p:txBody>
          <a:bodyPr>
            <a:normAutofit fontScale="92500" lnSpcReduction="10000"/>
          </a:bodyPr>
          <a:lstStyle/>
          <a:p>
            <a:pPr marL="0" indent="536575" algn="ctr">
              <a:lnSpc>
                <a:spcPct val="80000"/>
              </a:lnSpc>
              <a:buFont typeface="Wingdings" pitchFamily="2" charset="2"/>
              <a:buNone/>
            </a:pPr>
            <a:r>
              <a:rPr lang="uk-UA" sz="2200" b="1" i="1" dirty="0"/>
              <a:t>Класифікація </a:t>
            </a:r>
            <a:r>
              <a:rPr lang="uk-UA" sz="2200" b="1" i="1" dirty="0" err="1"/>
              <a:t>пропелентів</a:t>
            </a:r>
            <a:r>
              <a:rPr lang="uk-UA" sz="2200" b="1" i="1" dirty="0"/>
              <a:t>:</a:t>
            </a:r>
          </a:p>
          <a:p>
            <a:pPr marL="0" indent="536575">
              <a:lnSpc>
                <a:spcPct val="80000"/>
              </a:lnSpc>
              <a:buFont typeface="Wingdings" pitchFamily="2" charset="2"/>
              <a:buNone/>
            </a:pPr>
            <a:r>
              <a:rPr lang="uk-UA" sz="2200" u="sng" dirty="0"/>
              <a:t>Від тиску насичених парів:</a:t>
            </a:r>
          </a:p>
          <a:p>
            <a:pPr marL="0" indent="536575">
              <a:lnSpc>
                <a:spcPct val="80000"/>
              </a:lnSpc>
              <a:buFont typeface="Wingdings" pitchFamily="2" charset="2"/>
              <a:buNone/>
            </a:pPr>
            <a:r>
              <a:rPr lang="uk-UA" sz="2200" dirty="0"/>
              <a:t>1.  основні, здатні створювати самостійно тиск не менше 0,2 </a:t>
            </a:r>
            <a:r>
              <a:rPr lang="uk-UA" sz="2200" dirty="0" err="1"/>
              <a:t>МПа</a:t>
            </a:r>
            <a:r>
              <a:rPr lang="uk-UA" sz="2200" dirty="0"/>
              <a:t>, </a:t>
            </a:r>
          </a:p>
          <a:p>
            <a:pPr marL="0" indent="536575">
              <a:lnSpc>
                <a:spcPct val="80000"/>
              </a:lnSpc>
              <a:buFont typeface="Wingdings" pitchFamily="2" charset="2"/>
              <a:buNone/>
            </a:pPr>
            <a:r>
              <a:rPr lang="uk-UA" sz="2200" dirty="0"/>
              <a:t>2. допоміжні, що створюють тиск менше 0,1 </a:t>
            </a:r>
            <a:r>
              <a:rPr lang="uk-UA" sz="2200" dirty="0" err="1"/>
              <a:t>МПа</a:t>
            </a:r>
            <a:r>
              <a:rPr lang="uk-UA" sz="2200" dirty="0"/>
              <a:t>.</a:t>
            </a:r>
          </a:p>
          <a:p>
            <a:pPr marL="0" indent="536575">
              <a:lnSpc>
                <a:spcPct val="80000"/>
              </a:lnSpc>
              <a:buFont typeface="Wingdings" pitchFamily="2" charset="2"/>
              <a:buNone/>
            </a:pPr>
            <a:endParaRPr lang="uk-UA" sz="2200" dirty="0"/>
          </a:p>
          <a:p>
            <a:pPr marL="0" indent="536575">
              <a:lnSpc>
                <a:spcPct val="80000"/>
              </a:lnSpc>
              <a:buFont typeface="Wingdings" pitchFamily="2" charset="2"/>
              <a:buNone/>
            </a:pPr>
            <a:r>
              <a:rPr lang="uk-UA" sz="2200" u="sng" dirty="0"/>
              <a:t>За агрегатним станом:</a:t>
            </a:r>
            <a:r>
              <a:rPr lang="uk-UA" sz="2200" dirty="0"/>
              <a:t> </a:t>
            </a:r>
          </a:p>
          <a:p>
            <a:pPr marL="0" indent="536575">
              <a:lnSpc>
                <a:spcPct val="80000"/>
              </a:lnSpc>
              <a:buFont typeface="Wingdings" pitchFamily="2" charset="2"/>
              <a:buNone/>
            </a:pPr>
            <a:r>
              <a:rPr lang="uk-UA" sz="2200" dirty="0"/>
              <a:t>1)  зріджені гази: </a:t>
            </a:r>
          </a:p>
          <a:p>
            <a:pPr marL="0" indent="536575">
              <a:lnSpc>
                <a:spcPct val="80000"/>
              </a:lnSpc>
              <a:buFont typeface="Wingdings" pitchFamily="2" charset="2"/>
              <a:buNone/>
            </a:pPr>
            <a:r>
              <a:rPr lang="uk-UA" sz="2200" dirty="0"/>
              <a:t>                           (хладони або фреони,пропан, бутан,     ізобутан, </a:t>
            </a:r>
            <a:r>
              <a:rPr lang="uk-UA" sz="2200" dirty="0" err="1"/>
              <a:t>вініл-</a:t>
            </a:r>
            <a:r>
              <a:rPr lang="uk-UA" sz="2200" dirty="0"/>
              <a:t> і метилхлорид та ін.);</a:t>
            </a:r>
          </a:p>
          <a:p>
            <a:pPr marL="0" indent="536575">
              <a:lnSpc>
                <a:spcPct val="80000"/>
              </a:lnSpc>
              <a:buFont typeface="Wingdings" pitchFamily="2" charset="2"/>
              <a:buNone/>
            </a:pPr>
            <a:r>
              <a:rPr lang="uk-UA" sz="2200" dirty="0"/>
              <a:t>2)  стиснуті (</a:t>
            </a:r>
            <a:r>
              <a:rPr lang="uk-UA" sz="2200" dirty="0" err="1"/>
              <a:t>важкозріджені</a:t>
            </a:r>
            <a:r>
              <a:rPr lang="uk-UA" sz="2200" dirty="0"/>
              <a:t>) гази </a:t>
            </a:r>
          </a:p>
          <a:p>
            <a:pPr marL="0" indent="536575">
              <a:lnSpc>
                <a:spcPct val="80000"/>
              </a:lnSpc>
              <a:buFont typeface="Wingdings" pitchFamily="2" charset="2"/>
              <a:buNone/>
            </a:pPr>
            <a:r>
              <a:rPr lang="uk-UA" sz="2200" dirty="0"/>
              <a:t>                          (азот, нітрогену (І) оксид, карбону </a:t>
            </a:r>
            <a:r>
              <a:rPr lang="uk-UA" sz="2200" dirty="0" err="1"/>
              <a:t>діоксид</a:t>
            </a:r>
            <a:r>
              <a:rPr lang="uk-UA" sz="2200" dirty="0"/>
              <a:t>);</a:t>
            </a:r>
          </a:p>
          <a:p>
            <a:pPr marL="0" indent="536575">
              <a:lnSpc>
                <a:spcPct val="80000"/>
              </a:lnSpc>
              <a:buFont typeface="Wingdings" pitchFamily="2" charset="2"/>
              <a:buNone/>
            </a:pPr>
            <a:r>
              <a:rPr lang="uk-UA" sz="2200" dirty="0"/>
              <a:t>3) легколеткі органічні розчинники </a:t>
            </a:r>
          </a:p>
          <a:p>
            <a:pPr marL="0" indent="536575">
              <a:lnSpc>
                <a:spcPct val="80000"/>
              </a:lnSpc>
              <a:buFont typeface="Wingdings" pitchFamily="2" charset="2"/>
              <a:buNone/>
            </a:pPr>
            <a:r>
              <a:rPr lang="uk-UA" sz="2200" dirty="0"/>
              <a:t>                          (метиленхлорид</a:t>
            </a:r>
            <a:r>
              <a:rPr lang="uk-UA" sz="2400" dirty="0"/>
              <a:t>, етилен-хлорид та ін.).</a:t>
            </a:r>
          </a:p>
        </p:txBody>
      </p:sp>
    </p:spTree>
    <p:extLst>
      <p:ext uri="{BB962C8B-B14F-4D97-AF65-F5344CB8AC3E}">
        <p14:creationId xmlns:p14="http://schemas.microsoft.com/office/powerpoint/2010/main" val="1856864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08050"/>
          </a:xfrm>
        </p:spPr>
        <p:txBody>
          <a:bodyPr/>
          <a:lstStyle/>
          <a:p>
            <a:r>
              <a:rPr lang="uk-UA"/>
              <a:t>Типи аерозольних систем</a:t>
            </a:r>
            <a:endParaRPr lang="ru-RU"/>
          </a:p>
        </p:txBody>
      </p:sp>
      <p:sp>
        <p:nvSpPr>
          <p:cNvPr id="105476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107950" y="1125538"/>
            <a:ext cx="4387850" cy="5732462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None/>
            </a:pPr>
            <a:r>
              <a:rPr lang="uk-UA" sz="2600" u="sng" dirty="0"/>
              <a:t>Двофазна система</a:t>
            </a:r>
          </a:p>
          <a:p>
            <a:pPr algn="just">
              <a:buFont typeface="Wingdings" pitchFamily="2" charset="2"/>
              <a:buNone/>
            </a:pPr>
            <a:r>
              <a:rPr lang="uk-UA" sz="2600" dirty="0" smtClean="0"/>
              <a:t>1</a:t>
            </a:r>
            <a:r>
              <a:rPr lang="uk-UA" sz="2600" dirty="0"/>
              <a:t>. Розчин, утворений концентратом і рідким </a:t>
            </a:r>
            <a:r>
              <a:rPr lang="uk-UA" sz="2600" dirty="0" err="1"/>
              <a:t>пропелентом</a:t>
            </a:r>
            <a:r>
              <a:rPr lang="uk-UA" sz="2600" dirty="0"/>
              <a:t>.</a:t>
            </a:r>
          </a:p>
          <a:p>
            <a:pPr algn="just">
              <a:buFont typeface="Wingdings" pitchFamily="2" charset="2"/>
              <a:buNone/>
            </a:pPr>
            <a:r>
              <a:rPr lang="uk-UA" sz="2600" dirty="0"/>
              <a:t>2. Газове середовище, яке складається із парів </a:t>
            </a:r>
            <a:r>
              <a:rPr lang="uk-UA" sz="2600" dirty="0" err="1"/>
              <a:t>пропеленту</a:t>
            </a:r>
            <a:r>
              <a:rPr lang="uk-UA" sz="2600" dirty="0"/>
              <a:t>, стиснутого газу і летких компонентів концентрату.</a:t>
            </a:r>
          </a:p>
          <a:p>
            <a:pPr algn="just">
              <a:buFont typeface="Wingdings" pitchFamily="2" charset="2"/>
              <a:buNone/>
            </a:pPr>
            <a:r>
              <a:rPr lang="uk-UA" sz="2600" dirty="0"/>
              <a:t>Виводяться з упаковки у вигляді розчину з подальшим утворенням плівки, піни або крему. </a:t>
            </a:r>
            <a:endParaRPr lang="ru-RU" sz="2600" dirty="0"/>
          </a:p>
        </p:txBody>
      </p:sp>
      <p:sp>
        <p:nvSpPr>
          <p:cNvPr id="105477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5076056" y="1196975"/>
            <a:ext cx="3888433" cy="5328369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None/>
            </a:pPr>
            <a:r>
              <a:rPr lang="uk-UA" u="sng" dirty="0"/>
              <a:t>Трифазна система:</a:t>
            </a:r>
          </a:p>
          <a:p>
            <a:pPr algn="just">
              <a:buFont typeface="Wingdings" pitchFamily="2" charset="2"/>
              <a:buNone/>
            </a:pPr>
            <a:r>
              <a:rPr lang="uk-UA" dirty="0" smtClean="0"/>
              <a:t>1</a:t>
            </a:r>
            <a:r>
              <a:rPr lang="uk-UA" dirty="0"/>
              <a:t>. Емульсія або суспензія ЛР, що не змішуються з рідким </a:t>
            </a:r>
            <a:r>
              <a:rPr lang="uk-UA" dirty="0" err="1"/>
              <a:t>пропелентом</a:t>
            </a:r>
            <a:r>
              <a:rPr lang="uk-UA" dirty="0"/>
              <a:t>.</a:t>
            </a:r>
          </a:p>
          <a:p>
            <a:pPr algn="just">
              <a:buFont typeface="Wingdings" pitchFamily="2" charset="2"/>
              <a:buNone/>
            </a:pPr>
            <a:r>
              <a:rPr lang="uk-UA" dirty="0"/>
              <a:t>2. Концентрат-розчин рідкого </a:t>
            </a:r>
            <a:r>
              <a:rPr lang="uk-UA" dirty="0" err="1"/>
              <a:t>пропеленту</a:t>
            </a:r>
            <a:r>
              <a:rPr lang="uk-UA" dirty="0"/>
              <a:t>. </a:t>
            </a:r>
          </a:p>
          <a:p>
            <a:pPr algn="just">
              <a:buFont typeface="Wingdings" pitchFamily="2" charset="2"/>
              <a:buNone/>
            </a:pPr>
            <a:endParaRPr lang="uk-UA" dirty="0"/>
          </a:p>
          <a:p>
            <a:pPr algn="just">
              <a:buFont typeface="Wingdings" pitchFamily="2" charset="2"/>
              <a:buNone/>
            </a:pPr>
            <a:r>
              <a:rPr lang="uk-UA" dirty="0"/>
              <a:t>3. Газове середовище.</a:t>
            </a:r>
          </a:p>
          <a:p>
            <a:pPr algn="just">
              <a:buFont typeface="Wingdings" pitchFamily="2" charset="2"/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14482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908720"/>
            <a:ext cx="8147050" cy="2287587"/>
          </a:xfrm>
        </p:spPr>
        <p:txBody>
          <a:bodyPr/>
          <a:lstStyle/>
          <a:p>
            <a:r>
              <a:rPr lang="uk-UA" sz="3600" b="1" dirty="0"/>
              <a:t>Поділ ЛЗ залежно від ступеня змішуваності компонентів основної рецептури з </a:t>
            </a:r>
            <a:r>
              <a:rPr lang="uk-UA" sz="3600" b="1" dirty="0" err="1"/>
              <a:t>пропелентом</a:t>
            </a:r>
            <a:r>
              <a:rPr lang="uk-UA" sz="3600" b="1" dirty="0"/>
              <a:t>:</a:t>
            </a:r>
            <a:r>
              <a:rPr lang="ru-RU" sz="4000" dirty="0"/>
              <a:t> 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213100"/>
            <a:ext cx="8229600" cy="2917825"/>
          </a:xfrm>
        </p:spPr>
        <p:txBody>
          <a:bodyPr/>
          <a:lstStyle/>
          <a:p>
            <a:r>
              <a:rPr lang="uk-UA" dirty="0"/>
              <a:t>розчини, </a:t>
            </a:r>
          </a:p>
          <a:p>
            <a:r>
              <a:rPr lang="uk-UA" dirty="0"/>
              <a:t>піни, </a:t>
            </a:r>
          </a:p>
          <a:p>
            <a:r>
              <a:rPr lang="uk-UA" dirty="0"/>
              <a:t>суспензії,</a:t>
            </a:r>
          </a:p>
          <a:p>
            <a:r>
              <a:rPr lang="uk-UA" dirty="0"/>
              <a:t>комбіновані системи.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09232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8459787" cy="1484313"/>
          </a:xfrm>
        </p:spPr>
        <p:txBody>
          <a:bodyPr>
            <a:normAutofit/>
          </a:bodyPr>
          <a:lstStyle/>
          <a:p>
            <a:r>
              <a:rPr lang="uk-UA" b="1"/>
              <a:t>Технологія ЛЗ, що знаходяться </a:t>
            </a:r>
            <a:br>
              <a:rPr lang="uk-UA" b="1"/>
            </a:br>
            <a:r>
              <a:rPr lang="uk-UA" b="1"/>
              <a:t>під тиском: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755650" y="1600200"/>
            <a:ext cx="7931150" cy="4852988"/>
          </a:xfrm>
        </p:spPr>
        <p:txBody>
          <a:bodyPr>
            <a:normAutofit lnSpcReduction="10000"/>
          </a:bodyPr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uk-UA" sz="2500"/>
              <a:t>Санітарна підготовка виробництва,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uk-UA" sz="2500"/>
              <a:t>Приготування концентрату – розчину ЛР,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uk-UA" sz="2500"/>
              <a:t>Звільнення його від нерозчинних домішок, 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uk-UA" sz="2500"/>
              <a:t>Фасування в контейнери,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uk-UA" sz="2500"/>
              <a:t>Герметизація, 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uk-UA" sz="2500"/>
              <a:t>Заповнення пропелентом, 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uk-UA" sz="2500"/>
              <a:t>Перевірка на міцність і герметичність, 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uk-UA" sz="2500"/>
              <a:t>Стандартизація, 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uk-UA" sz="2500"/>
              <a:t>Оформлення упаковки для подальшого транспортування</a:t>
            </a:r>
            <a:r>
              <a:rPr lang="ru-RU" sz="2500"/>
              <a:t> </a:t>
            </a:r>
            <a:endParaRPr lang="uk-UA" sz="2500"/>
          </a:p>
        </p:txBody>
      </p:sp>
    </p:spTree>
    <p:extLst>
      <p:ext uri="{BB962C8B-B14F-4D97-AF65-F5344CB8AC3E}">
        <p14:creationId xmlns:p14="http://schemas.microsoft.com/office/powerpoint/2010/main" val="141705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15888"/>
            <a:ext cx="8640762" cy="936625"/>
          </a:xfrm>
        </p:spPr>
        <p:txBody>
          <a:bodyPr>
            <a:normAutofit fontScale="90000"/>
          </a:bodyPr>
          <a:lstStyle/>
          <a:p>
            <a:r>
              <a:rPr lang="uk-UA" sz="3600" b="1"/>
              <a:t>Переваги емульсійних систем – пін:</a:t>
            </a:r>
            <a:br>
              <a:rPr lang="uk-UA" sz="3600" b="1"/>
            </a:br>
            <a:endParaRPr lang="uk-UA" sz="3600" b="1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908050"/>
            <a:ext cx="8064500" cy="5761038"/>
          </a:xfrm>
        </p:spPr>
        <p:txBody>
          <a:bodyPr/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uk-UA"/>
              <a:t>Забезпечує економічне дозування, </a:t>
            </a:r>
          </a:p>
          <a:p>
            <a:pPr marL="609600" indent="-609600">
              <a:buFont typeface="Wingdings" pitchFamily="2" charset="2"/>
              <a:buAutoNum type="arabicPeriod"/>
            </a:pPr>
            <a:endParaRPr lang="uk-UA"/>
          </a:p>
          <a:p>
            <a:pPr marL="609600" indent="-609600">
              <a:buFont typeface="Wingdings" pitchFamily="2" charset="2"/>
              <a:buAutoNum type="arabicPeriod"/>
            </a:pPr>
            <a:r>
              <a:rPr lang="uk-UA"/>
              <a:t>краще контактує зі слизовою оболонкою, надає ЛР пролонгованої дії, </a:t>
            </a:r>
          </a:p>
          <a:p>
            <a:pPr marL="609600" indent="-609600">
              <a:buFont typeface="Wingdings" pitchFamily="2" charset="2"/>
              <a:buAutoNum type="arabicPeriod"/>
            </a:pPr>
            <a:endParaRPr lang="uk-UA"/>
          </a:p>
          <a:p>
            <a:pPr marL="609600" indent="-609600">
              <a:buFont typeface="Wingdings" pitchFamily="2" charset="2"/>
              <a:buAutoNum type="arabicPeriod"/>
            </a:pPr>
            <a:r>
              <a:rPr lang="uk-UA"/>
              <a:t>під дією температури тіла піна збільшується в об'ємі, заповнює всі вільні місця і канали в прямій кишці або в піхві,</a:t>
            </a:r>
          </a:p>
          <a:p>
            <a:pPr marL="609600" indent="-609600">
              <a:buFont typeface="Wingdings" pitchFamily="2" charset="2"/>
              <a:buAutoNum type="arabicPeriod"/>
            </a:pPr>
            <a:endParaRPr lang="uk-UA"/>
          </a:p>
          <a:p>
            <a:pPr marL="609600" indent="-609600">
              <a:buFont typeface="Wingdings" pitchFamily="2" charset="2"/>
              <a:buAutoNum type="arabicPeriod"/>
            </a:pPr>
            <a:r>
              <a:rPr lang="uk-UA"/>
              <a:t> може переміщатися в проксимальному напрямку і протягом 4 год. забезпечувати високу концентрацію ЛР.</a:t>
            </a:r>
          </a:p>
        </p:txBody>
      </p:sp>
    </p:spTree>
    <p:extLst>
      <p:ext uri="{BB962C8B-B14F-4D97-AF65-F5344CB8AC3E}">
        <p14:creationId xmlns:p14="http://schemas.microsoft.com/office/powerpoint/2010/main" val="665657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"/>
            <a:ext cx="9144000" cy="836712"/>
          </a:xfrm>
        </p:spPr>
        <p:txBody>
          <a:bodyPr>
            <a:normAutofit/>
          </a:bodyPr>
          <a:lstStyle/>
          <a:p>
            <a:r>
              <a:rPr lang="uk-UA" sz="3600" dirty="0">
                <a:solidFill>
                  <a:schemeClr val="accent4">
                    <a:lumMod val="75000"/>
                  </a:schemeClr>
                </a:solidFill>
              </a:rPr>
              <a:t>Чинники від яких залежить стійкість пін:</a:t>
            </a:r>
            <a:endParaRPr lang="ru-RU" sz="36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268760"/>
            <a:ext cx="7704658" cy="4176464"/>
          </a:xfrm>
          <a:gradFill>
            <a:gsLst>
              <a:gs pos="0">
                <a:schemeClr val="accent6">
                  <a:shade val="63000"/>
                  <a:alpha val="37000"/>
                  <a:lumMod val="0"/>
                  <a:lumOff val="100000"/>
                </a:schemeClr>
              </a:gs>
              <a:gs pos="30000">
                <a:schemeClr val="accent6">
                  <a:shade val="90000"/>
                  <a:satMod val="110000"/>
                </a:schemeClr>
              </a:gs>
              <a:gs pos="45000">
                <a:schemeClr val="accent6">
                  <a:shade val="100000"/>
                  <a:satMod val="118000"/>
                </a:schemeClr>
              </a:gs>
              <a:gs pos="55000">
                <a:schemeClr val="accent6">
                  <a:shade val="100000"/>
                  <a:satMod val="118000"/>
                </a:schemeClr>
              </a:gs>
              <a:gs pos="73000">
                <a:schemeClr val="accent6">
                  <a:shade val="90000"/>
                  <a:satMod val="110000"/>
                </a:schemeClr>
              </a:gs>
              <a:gs pos="100000">
                <a:schemeClr val="accent6">
                  <a:shade val="63000"/>
                </a:schemeClr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uk-UA" sz="3600" dirty="0">
                <a:solidFill>
                  <a:schemeClr val="bg2">
                    <a:lumMod val="95000"/>
                    <a:lumOff val="5000"/>
                  </a:schemeClr>
                </a:solidFill>
              </a:rPr>
              <a:t>концентрація піноутворювача, 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uk-UA" sz="3600" dirty="0">
                <a:solidFill>
                  <a:schemeClr val="bg2">
                    <a:lumMod val="95000"/>
                    <a:lumOff val="5000"/>
                  </a:schemeClr>
                </a:solidFill>
              </a:rPr>
              <a:t>наявність електроліту, 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uk-UA" sz="3600" dirty="0" err="1">
                <a:solidFill>
                  <a:schemeClr val="bg2">
                    <a:lumMod val="95000"/>
                    <a:lumOff val="5000"/>
                  </a:schemeClr>
                </a:solidFill>
              </a:rPr>
              <a:t>рН</a:t>
            </a:r>
            <a:r>
              <a:rPr lang="uk-UA" sz="3600" dirty="0">
                <a:solidFill>
                  <a:schemeClr val="bg2">
                    <a:lumMod val="95000"/>
                    <a:lumOff val="5000"/>
                  </a:schemeClr>
                </a:solidFill>
              </a:rPr>
              <a:t> середовища, 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uk-UA" sz="3600" dirty="0">
                <a:solidFill>
                  <a:schemeClr val="bg2">
                    <a:lumMod val="95000"/>
                    <a:lumOff val="5000"/>
                  </a:schemeClr>
                </a:solidFill>
              </a:rPr>
              <a:t>в'язкість розчину, 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uk-UA" sz="3600" dirty="0">
                <a:solidFill>
                  <a:schemeClr val="bg2">
                    <a:lumMod val="95000"/>
                    <a:lumOff val="5000"/>
                  </a:schemeClr>
                </a:solidFill>
              </a:rPr>
              <a:t>концентрація і тип </a:t>
            </a:r>
            <a:r>
              <a:rPr lang="uk-UA" sz="3600" dirty="0" err="1">
                <a:solidFill>
                  <a:schemeClr val="bg2">
                    <a:lumMod val="95000"/>
                    <a:lumOff val="5000"/>
                  </a:schemeClr>
                </a:solidFill>
              </a:rPr>
              <a:t>пропеленту</a:t>
            </a:r>
            <a:r>
              <a:rPr lang="uk-UA" sz="3600" dirty="0">
                <a:solidFill>
                  <a:schemeClr val="bg2">
                    <a:lumMod val="95000"/>
                    <a:lumOff val="5000"/>
                  </a:schemeClr>
                </a:solidFill>
              </a:rPr>
              <a:t>, 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uk-UA" sz="3600" dirty="0">
                <a:solidFill>
                  <a:schemeClr val="bg2">
                    <a:lumMod val="95000"/>
                    <a:lumOff val="5000"/>
                  </a:schemeClr>
                </a:solidFill>
              </a:rPr>
              <a:t>наявність добавок.</a:t>
            </a:r>
          </a:p>
        </p:txBody>
      </p:sp>
    </p:spTree>
    <p:extLst>
      <p:ext uri="{BB962C8B-B14F-4D97-AF65-F5344CB8AC3E}">
        <p14:creationId xmlns:p14="http://schemas.microsoft.com/office/powerpoint/2010/main" val="167973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" y="0"/>
            <a:ext cx="9143999" cy="1457053"/>
          </a:xfrm>
          <a:solidFill>
            <a:srgbClr val="7030A0">
              <a:alpha val="80000"/>
            </a:srgbClr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/>
          <a:lstStyle/>
          <a:p>
            <a:pPr algn="ctr"/>
            <a:r>
              <a:rPr lang="uk-UA" sz="3400" dirty="0">
                <a:solidFill>
                  <a:schemeClr val="tx2"/>
                </a:solidFill>
              </a:rPr>
              <a:t>Показники, за якими оцінюють піни, отримані під тиском: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556792"/>
            <a:ext cx="7344047" cy="4824413"/>
          </a:xfrm>
          <a:solidFill>
            <a:srgbClr val="6600FF">
              <a:alpha val="38000"/>
            </a:srgbClr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/>
          <a:lstStyle/>
          <a:p>
            <a:pPr marL="571500" indent="-5715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uk-UA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зовнішній вигляд, </a:t>
            </a:r>
          </a:p>
          <a:p>
            <a:pPr marL="571500" indent="-5715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uk-UA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тип видавання її з контейнера (плавний, переривчастий, гучний),</a:t>
            </a:r>
          </a:p>
          <a:p>
            <a:pPr marL="571500" indent="-5715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uk-UA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стабільність і час життя,</a:t>
            </a:r>
          </a:p>
          <a:p>
            <a:pPr marL="571500" indent="-5715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uk-UA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пружні властивості піни, </a:t>
            </a:r>
          </a:p>
          <a:p>
            <a:pPr marL="571500" indent="-5715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uk-UA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висихання у відсотках у часі, </a:t>
            </a:r>
          </a:p>
          <a:p>
            <a:pPr marL="571500" indent="-5715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uk-UA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змочувальні властивості, </a:t>
            </a:r>
          </a:p>
          <a:p>
            <a:pPr marL="571500" indent="-5715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uk-UA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щільність, </a:t>
            </a:r>
          </a:p>
          <a:p>
            <a:pPr marL="571500" indent="-5715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uk-UA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в'язкість,</a:t>
            </a:r>
          </a:p>
          <a:p>
            <a:pPr marL="571500" indent="-5715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uk-UA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дисперсність.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8815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2" name="Rectangle 4"/>
          <p:cNvSpPr>
            <a:spLocks noGrp="1" noChangeArrowheads="1"/>
          </p:cNvSpPr>
          <p:nvPr>
            <p:ph type="title"/>
          </p:nvPr>
        </p:nvSpPr>
        <p:spPr>
          <a:xfrm>
            <a:off x="3126953" y="1273175"/>
            <a:ext cx="2818656" cy="1143000"/>
          </a:xfrm>
        </p:spPr>
        <p:txBody>
          <a:bodyPr/>
          <a:lstStyle/>
          <a:p>
            <a:pPr algn="ctr"/>
            <a:r>
              <a:rPr lang="uk-UA" sz="4000" dirty="0"/>
              <a:t>Поділ пін</a:t>
            </a:r>
            <a:endParaRPr lang="ru-RU" sz="4000" dirty="0"/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644160030"/>
              </p:ext>
            </p:extLst>
          </p:nvPr>
        </p:nvGraphicFramePr>
        <p:xfrm>
          <a:off x="467544" y="2060848"/>
          <a:ext cx="8352928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40749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484784"/>
            <a:ext cx="8713787" cy="2146300"/>
          </a:xfrm>
        </p:spPr>
        <p:txBody>
          <a:bodyPr/>
          <a:lstStyle/>
          <a:p>
            <a:pPr algn="just"/>
            <a:r>
              <a:rPr lang="uk-UA" sz="3200" b="1" u="sng" dirty="0"/>
              <a:t>ЛЗ - суспензії</a:t>
            </a:r>
            <a:r>
              <a:rPr lang="uk-UA" sz="3200" dirty="0"/>
              <a:t>, що знаходяться під тиском - це гетерогенні дисперсні системи, що характеризуються присутністю нерозчинної в рідкому концентраті твердої фази.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3645024"/>
            <a:ext cx="8435975" cy="2519908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uk-UA" i="1" dirty="0">
                <a:solidFill>
                  <a:srgbClr val="FFFF00"/>
                </a:solidFill>
              </a:rPr>
              <a:t>По складу: </a:t>
            </a:r>
          </a:p>
          <a:p>
            <a:pPr algn="just">
              <a:buFont typeface="Wingdings" pitchFamily="2" charset="2"/>
              <a:buNone/>
            </a:pPr>
            <a:r>
              <a:rPr lang="uk-UA" dirty="0">
                <a:solidFill>
                  <a:srgbClr val="FFFF00"/>
                </a:solidFill>
              </a:rPr>
              <a:t>В них </a:t>
            </a:r>
            <a:r>
              <a:rPr lang="uk-UA" dirty="0" err="1">
                <a:solidFill>
                  <a:srgbClr val="FFFF00"/>
                </a:solidFill>
              </a:rPr>
              <a:t>пропелент</a:t>
            </a:r>
            <a:r>
              <a:rPr lang="uk-UA" dirty="0">
                <a:solidFill>
                  <a:srgbClr val="FFFF00"/>
                </a:solidFill>
              </a:rPr>
              <a:t> може бути включений у дисперсну фазу або в дисперсійне середовище. </a:t>
            </a:r>
          </a:p>
          <a:p>
            <a:pPr algn="just">
              <a:buFont typeface="Wingdings" pitchFamily="2" charset="2"/>
              <a:buNone/>
            </a:pPr>
            <a:r>
              <a:rPr lang="uk-UA" dirty="0">
                <a:solidFill>
                  <a:srgbClr val="FFFF00"/>
                </a:solidFill>
              </a:rPr>
              <a:t>Діюча речовина </a:t>
            </a:r>
            <a:r>
              <a:rPr lang="uk-UA" dirty="0" err="1">
                <a:solidFill>
                  <a:srgbClr val="FFFF00"/>
                </a:solidFill>
              </a:rPr>
              <a:t>диспергована</a:t>
            </a:r>
            <a:r>
              <a:rPr lang="uk-UA" dirty="0">
                <a:solidFill>
                  <a:srgbClr val="FFFF00"/>
                </a:solidFill>
              </a:rPr>
              <a:t> в нелеткому розчиннику.</a:t>
            </a:r>
          </a:p>
        </p:txBody>
      </p:sp>
    </p:spTree>
    <p:extLst>
      <p:ext uri="{BB962C8B-B14F-4D97-AF65-F5344CB8AC3E}">
        <p14:creationId xmlns:p14="http://schemas.microsoft.com/office/powerpoint/2010/main" val="2120079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52513"/>
          </a:xfrm>
          <a:solidFill>
            <a:schemeClr val="bg2">
              <a:lumMod val="50000"/>
              <a:lumOff val="50000"/>
              <a:alpha val="65000"/>
            </a:schemeClr>
          </a:solidFill>
        </p:spPr>
        <p:txBody>
          <a:bodyPr>
            <a:normAutofit fontScale="90000"/>
          </a:bodyPr>
          <a:lstStyle/>
          <a:p>
            <a:pPr indent="363538" algn="ctr"/>
            <a:r>
              <a:rPr lang="uk-UA" sz="3200" b="1" dirty="0"/>
              <a:t>Основні чинники, що впливають на якість </a:t>
            </a:r>
            <a:r>
              <a:rPr lang="uk-UA" sz="3200" b="1" dirty="0" err="1"/>
              <a:t>ЛЗ-суспензій</a:t>
            </a:r>
            <a:r>
              <a:rPr lang="ru-RU" sz="3200" dirty="0"/>
              <a:t> :</a:t>
            </a:r>
            <a:endParaRPr lang="uk-UA" sz="3200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0" y="1484313"/>
            <a:ext cx="9144000" cy="5113337"/>
          </a:xfrm>
        </p:spPr>
        <p:txBody>
          <a:bodyPr/>
          <a:lstStyle/>
          <a:p>
            <a:pPr marL="533400" indent="-533400"/>
            <a:r>
              <a:rPr lang="uk-UA" dirty="0">
                <a:solidFill>
                  <a:schemeClr val="tx1"/>
                </a:solidFill>
              </a:rPr>
              <a:t>фізико-хімічні властивості речовин, </a:t>
            </a:r>
          </a:p>
          <a:p>
            <a:pPr marL="533400" indent="-533400"/>
            <a:endParaRPr lang="uk-UA" dirty="0">
              <a:solidFill>
                <a:schemeClr val="tx1"/>
              </a:solidFill>
            </a:endParaRPr>
          </a:p>
          <a:p>
            <a:pPr marL="533400" indent="-533400"/>
            <a:r>
              <a:rPr lang="uk-UA" dirty="0">
                <a:solidFill>
                  <a:schemeClr val="tx1"/>
                </a:solidFill>
              </a:rPr>
              <a:t> співвідношення між компонентами наповнювача; </a:t>
            </a:r>
          </a:p>
          <a:p>
            <a:pPr marL="533400" indent="-533400"/>
            <a:endParaRPr lang="uk-UA" dirty="0">
              <a:solidFill>
                <a:schemeClr val="tx1"/>
              </a:solidFill>
            </a:endParaRPr>
          </a:p>
          <a:p>
            <a:pPr marL="533400" indent="-533400"/>
            <a:r>
              <a:rPr lang="uk-UA" dirty="0">
                <a:solidFill>
                  <a:schemeClr val="tx1"/>
                </a:solidFill>
              </a:rPr>
              <a:t>конструктивні особливості і матеріал упаковки; </a:t>
            </a:r>
          </a:p>
          <a:p>
            <a:pPr marL="533400" indent="-533400"/>
            <a:endParaRPr lang="uk-UA" dirty="0">
              <a:solidFill>
                <a:schemeClr val="tx1"/>
              </a:solidFill>
            </a:endParaRPr>
          </a:p>
          <a:p>
            <a:pPr marL="533400" indent="-533400"/>
            <a:r>
              <a:rPr lang="uk-UA" dirty="0">
                <a:solidFill>
                  <a:schemeClr val="tx1"/>
                </a:solidFill>
              </a:rPr>
              <a:t>температурні умови експлуатації контейнерів,</a:t>
            </a:r>
          </a:p>
          <a:p>
            <a:pPr marL="533400" indent="-533400"/>
            <a:endParaRPr lang="uk-UA" dirty="0">
              <a:solidFill>
                <a:schemeClr val="tx1"/>
              </a:solidFill>
            </a:endParaRPr>
          </a:p>
          <a:p>
            <a:pPr marL="533400" indent="-533400"/>
            <a:r>
              <a:rPr lang="uk-UA" dirty="0">
                <a:solidFill>
                  <a:schemeClr val="tx1"/>
                </a:solidFill>
              </a:rPr>
              <a:t>густина та в'язкість рідкої фази.</a:t>
            </a:r>
          </a:p>
        </p:txBody>
      </p:sp>
    </p:spTree>
    <p:extLst>
      <p:ext uri="{BB962C8B-B14F-4D97-AF65-F5344CB8AC3E}">
        <p14:creationId xmlns:p14="http://schemas.microsoft.com/office/powerpoint/2010/main" val="53746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86036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pPr algn="ctr"/>
            <a:r>
              <a:rPr lang="uk-UA" sz="3500" b="1" dirty="0">
                <a:solidFill>
                  <a:schemeClr val="tx2">
                    <a:lumMod val="25000"/>
                  </a:schemeClr>
                </a:solidFill>
              </a:rPr>
              <a:t>Лікарські засоби, що знаходяться під </a:t>
            </a:r>
            <a:r>
              <a:rPr lang="uk-UA" sz="3500" b="1" dirty="0" smtClean="0">
                <a:solidFill>
                  <a:schemeClr val="tx2">
                    <a:lumMod val="25000"/>
                  </a:schemeClr>
                </a:solidFill>
              </a:rPr>
              <a:t>тиском </a:t>
            </a:r>
            <a:endParaRPr lang="ru-RU" sz="3500" b="1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166915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1124744"/>
            <a:ext cx="8101012" cy="5184775"/>
          </a:xfrm>
          <a:solidFill>
            <a:srgbClr val="000066">
              <a:alpha val="49804"/>
            </a:srgbClr>
          </a:solidFill>
          <a:ln w="762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533400" indent="-533400">
              <a:buFont typeface="Wingdings" pitchFamily="2" charset="2"/>
              <a:buNone/>
            </a:pPr>
            <a:r>
              <a:rPr lang="uk-UA" dirty="0">
                <a:solidFill>
                  <a:srgbClr val="92D050"/>
                </a:solidFill>
              </a:rPr>
              <a:t>це ЛЗ в спеціальних контейнерах під тиском газу, що містять одну або більше діючих речовин; вони являють собою розчини, емульсії або суспензії, які при натискуванні на клапан виходять з контейнеру у вигляді аерозолю, рідини або м'якої піни.</a:t>
            </a:r>
            <a:r>
              <a:rPr lang="ru-RU" dirty="0">
                <a:solidFill>
                  <a:srgbClr val="92D050"/>
                </a:solidFill>
              </a:rPr>
              <a:t> </a:t>
            </a:r>
          </a:p>
          <a:p>
            <a:pPr marL="533400" indent="-533400">
              <a:buFont typeface="Wingdings" pitchFamily="2" charset="2"/>
              <a:buNone/>
            </a:pPr>
            <a:endParaRPr lang="ru-RU" dirty="0">
              <a:solidFill>
                <a:srgbClr val="92D050"/>
              </a:solidFill>
            </a:endParaRPr>
          </a:p>
          <a:p>
            <a:pPr marL="533400" indent="-533400">
              <a:buFont typeface="Wingdings" pitchFamily="2" charset="2"/>
              <a:buNone/>
            </a:pPr>
            <a:r>
              <a:rPr lang="uk-UA" dirty="0">
                <a:solidFill>
                  <a:srgbClr val="92D050"/>
                </a:solidFill>
              </a:rPr>
              <a:t>Аерозоль – це</a:t>
            </a:r>
            <a:r>
              <a:rPr lang="ru-RU" dirty="0">
                <a:solidFill>
                  <a:srgbClr val="92D050"/>
                </a:solidFill>
              </a:rPr>
              <a:t> </a:t>
            </a:r>
            <a:r>
              <a:rPr lang="uk-UA" dirty="0">
                <a:solidFill>
                  <a:srgbClr val="92D050"/>
                </a:solidFill>
              </a:rPr>
              <a:t>дисперсія твердих або рідких частинок у газі, розмір яких залежить від призначення. </a:t>
            </a:r>
            <a:endParaRPr lang="ru-RU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13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4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23900"/>
          </a:xfrm>
        </p:spPr>
        <p:txBody>
          <a:bodyPr/>
          <a:lstStyle/>
          <a:p>
            <a:pPr indent="536575" algn="just"/>
            <a:r>
              <a:rPr lang="uk-UA" dirty="0"/>
              <a:t>Характеристика </a:t>
            </a:r>
            <a:r>
              <a:rPr lang="uk-UA" dirty="0" err="1"/>
              <a:t>ЛЗ-суспензій</a:t>
            </a:r>
            <a:endParaRPr lang="ru-RU" dirty="0"/>
          </a:p>
        </p:txBody>
      </p:sp>
      <p:sp>
        <p:nvSpPr>
          <p:cNvPr id="133125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323528" y="1196752"/>
            <a:ext cx="4176464" cy="4536504"/>
          </a:xfrm>
        </p:spPr>
        <p:txBody>
          <a:bodyPr/>
          <a:lstStyle/>
          <a:p>
            <a:pPr marL="457200" indent="-457200">
              <a:lnSpc>
                <a:spcPct val="90000"/>
              </a:lnSpc>
              <a:buFont typeface="Wingdings" pitchFamily="2" charset="2"/>
              <a:buNone/>
            </a:pPr>
            <a:r>
              <a:rPr lang="uk-UA" b="1" u="sng" dirty="0"/>
              <a:t>Переваги:</a:t>
            </a:r>
          </a:p>
          <a:p>
            <a:pPr marL="457200" indent="-457200">
              <a:lnSpc>
                <a:spcPct val="90000"/>
              </a:lnSpc>
              <a:buFont typeface="Wingdings" pitchFamily="2" charset="2"/>
              <a:buNone/>
            </a:pPr>
            <a:r>
              <a:rPr lang="uk-UA" dirty="0"/>
              <a:t>1. можливість використання речовин як розчинних, так і нерозчинних у середовищі;</a:t>
            </a:r>
          </a:p>
          <a:p>
            <a:pPr marL="457200" indent="-457200">
              <a:lnSpc>
                <a:spcPct val="90000"/>
              </a:lnSpc>
              <a:buFont typeface="Wingdings" pitchFamily="2" charset="2"/>
              <a:buNone/>
            </a:pPr>
            <a:r>
              <a:rPr lang="uk-UA" dirty="0" smtClean="0"/>
              <a:t>2</a:t>
            </a:r>
            <a:r>
              <a:rPr lang="uk-UA" dirty="0"/>
              <a:t>. виражений пролонгований ефект, </a:t>
            </a:r>
          </a:p>
          <a:p>
            <a:pPr marL="457200" indent="-457200">
              <a:lnSpc>
                <a:spcPct val="90000"/>
              </a:lnSpc>
              <a:buFont typeface="Wingdings" pitchFamily="2" charset="2"/>
              <a:buNone/>
            </a:pPr>
            <a:r>
              <a:rPr lang="uk-UA" dirty="0" smtClean="0"/>
              <a:t>3</a:t>
            </a:r>
            <a:r>
              <a:rPr lang="uk-UA" dirty="0"/>
              <a:t>. регулювання дії зміною розміру частинок.</a:t>
            </a:r>
            <a:r>
              <a:rPr lang="ru-RU" dirty="0"/>
              <a:t> </a:t>
            </a:r>
          </a:p>
        </p:txBody>
      </p:sp>
      <p:sp>
        <p:nvSpPr>
          <p:cNvPr id="133126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5220072" y="2420888"/>
            <a:ext cx="3672209" cy="3312367"/>
          </a:xfrm>
        </p:spPr>
        <p:txBody>
          <a:bodyPr/>
          <a:lstStyle/>
          <a:p>
            <a:pPr marL="533400" indent="-533400">
              <a:buFont typeface="Wingdings" pitchFamily="2" charset="2"/>
              <a:buNone/>
            </a:pPr>
            <a:r>
              <a:rPr lang="uk-UA" b="1" u="sng" dirty="0"/>
              <a:t>Недоліки: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uk-UA" dirty="0"/>
              <a:t>термодинамічна нестійкість, що є їх природним станом. 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uk-UA" dirty="0" smtClean="0"/>
              <a:t> </a:t>
            </a:r>
            <a:r>
              <a:rPr lang="uk-UA" dirty="0"/>
              <a:t>з часом суспензії розшаровуються.</a:t>
            </a:r>
            <a:r>
              <a:rPr lang="ru-RU" dirty="0"/>
              <a:t>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20147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908720"/>
          </a:xfrm>
        </p:spPr>
        <p:txBody>
          <a:bodyPr/>
          <a:lstStyle/>
          <a:p>
            <a:r>
              <a:rPr lang="uk-UA" sz="4000" dirty="0"/>
              <a:t>Виготовлення контейнерів:</a:t>
            </a:r>
          </a:p>
        </p:txBody>
      </p:sp>
      <p:sp>
        <p:nvSpPr>
          <p:cNvPr id="2765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23528" y="1124744"/>
            <a:ext cx="8208912" cy="5039890"/>
          </a:xfrm>
          <a:solidFill>
            <a:schemeClr val="lt1">
              <a:alpha val="14000"/>
            </a:schemeClr>
          </a:solidFill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609600" indent="-609600" algn="just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uk-U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Алюмінієві моноблочні контейнери виготовляються формуванням із плоских заготовок на пресах ударного типу.</a:t>
            </a:r>
          </a:p>
          <a:p>
            <a:pPr marL="609600" indent="-609600" algn="just">
              <a:lnSpc>
                <a:spcPct val="80000"/>
              </a:lnSpc>
              <a:buFont typeface="Wingdings" pitchFamily="2" charset="2"/>
              <a:buAutoNum type="arabicPeriod"/>
            </a:pPr>
            <a:endParaRPr lang="uk-UA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marL="609600" indent="-609600" algn="just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uk-U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Скляні контейнери виготовляються з нейтрального </a:t>
            </a:r>
            <a:r>
              <a:rPr lang="uk-UA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боросилікатного</a:t>
            </a:r>
            <a:r>
              <a:rPr lang="uk-U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скла на автоматичних </a:t>
            </a:r>
            <a:r>
              <a:rPr lang="uk-UA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склоформувальних</a:t>
            </a:r>
            <a:r>
              <a:rPr lang="uk-U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машинах із подвійним випалюванням у горизонтальних печах.</a:t>
            </a:r>
          </a:p>
          <a:p>
            <a:pPr marL="609600" indent="-609600" algn="just">
              <a:lnSpc>
                <a:spcPct val="80000"/>
              </a:lnSpc>
              <a:buFont typeface="Wingdings" pitchFamily="2" charset="2"/>
              <a:buAutoNum type="arabicPeriod"/>
            </a:pPr>
            <a:endParaRPr lang="uk-UA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marL="609600" indent="-609600" algn="just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uk-U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Пластмасові виготовляють методом вакуум-формування або литтям під тиском на формувальних ливарних машинах. </a:t>
            </a:r>
          </a:p>
        </p:txBody>
      </p:sp>
    </p:spTree>
    <p:extLst>
      <p:ext uri="{BB962C8B-B14F-4D97-AF65-F5344CB8AC3E}">
        <p14:creationId xmlns:p14="http://schemas.microsoft.com/office/powerpoint/2010/main" val="12299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AutoShap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08720"/>
          </a:xfrm>
          <a:solidFill>
            <a:schemeClr val="bg2">
              <a:lumMod val="85000"/>
              <a:lumOff val="15000"/>
              <a:alpha val="63000"/>
            </a:schemeClr>
          </a:solidFill>
          <a:ln w="381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uk-UA" sz="3200" dirty="0"/>
              <a:t>Методи заповнення контейнерів </a:t>
            </a:r>
            <a:r>
              <a:rPr lang="uk-UA" sz="3200" dirty="0" err="1"/>
              <a:t>пропелентами</a:t>
            </a:r>
            <a:r>
              <a:rPr lang="uk-UA" sz="3200" dirty="0"/>
              <a:t>:</a:t>
            </a:r>
            <a:endParaRPr lang="ru-RU" sz="3200" dirty="0"/>
          </a:p>
        </p:txBody>
      </p:sp>
      <p:sp>
        <p:nvSpPr>
          <p:cNvPr id="129027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1268760"/>
            <a:ext cx="7693025" cy="4495800"/>
          </a:xfrm>
          <a:solidFill>
            <a:schemeClr val="bg2">
              <a:alpha val="53000"/>
            </a:schemeClr>
          </a:solidFill>
          <a:ln w="57150">
            <a:solidFill>
              <a:schemeClr val="tx1"/>
            </a:solidFill>
          </a:ln>
        </p:spPr>
        <p:txBody>
          <a:bodyPr/>
          <a:lstStyle/>
          <a:p>
            <a:pPr marL="533400" indent="-533400" algn="just">
              <a:lnSpc>
                <a:spcPct val="150000"/>
              </a:lnSpc>
              <a:buFont typeface="Wingdings" pitchFamily="2" charset="2"/>
              <a:buNone/>
            </a:pPr>
            <a:r>
              <a:rPr lang="uk-UA" dirty="0">
                <a:solidFill>
                  <a:schemeClr val="tx1"/>
                </a:solidFill>
              </a:rPr>
              <a:t>1. Наповнення під тиском (основний),</a:t>
            </a:r>
          </a:p>
          <a:p>
            <a:pPr marL="533400" indent="-533400" algn="just">
              <a:lnSpc>
                <a:spcPct val="150000"/>
              </a:lnSpc>
              <a:buFont typeface="Wingdings" pitchFamily="2" charset="2"/>
              <a:buNone/>
            </a:pPr>
            <a:r>
              <a:rPr lang="uk-UA" dirty="0" smtClean="0">
                <a:solidFill>
                  <a:schemeClr val="tx1"/>
                </a:solidFill>
              </a:rPr>
              <a:t>2</a:t>
            </a:r>
            <a:r>
              <a:rPr lang="uk-UA" dirty="0">
                <a:solidFill>
                  <a:schemeClr val="tx1"/>
                </a:solidFill>
              </a:rPr>
              <a:t>. Низькотемпературний спосіб або “холодне наповнення”,</a:t>
            </a:r>
          </a:p>
          <a:p>
            <a:pPr marL="533400" indent="-533400" algn="just">
              <a:lnSpc>
                <a:spcPct val="150000"/>
              </a:lnSpc>
              <a:buFont typeface="Wingdings" pitchFamily="2" charset="2"/>
              <a:buNone/>
            </a:pPr>
            <a:r>
              <a:rPr lang="uk-UA" dirty="0" smtClean="0">
                <a:solidFill>
                  <a:schemeClr val="tx1"/>
                </a:solidFill>
              </a:rPr>
              <a:t>3</a:t>
            </a:r>
            <a:r>
              <a:rPr lang="uk-UA" dirty="0">
                <a:solidFill>
                  <a:schemeClr val="tx1"/>
                </a:solidFill>
              </a:rPr>
              <a:t>. Метод наповнення стиснутими газами,</a:t>
            </a:r>
          </a:p>
          <a:p>
            <a:pPr marL="533400" indent="-533400" algn="just">
              <a:lnSpc>
                <a:spcPct val="150000"/>
              </a:lnSpc>
              <a:buFont typeface="Wingdings" pitchFamily="2" charset="2"/>
              <a:buNone/>
            </a:pPr>
            <a:r>
              <a:rPr lang="uk-UA" dirty="0" smtClean="0">
                <a:solidFill>
                  <a:schemeClr val="tx1"/>
                </a:solidFill>
              </a:rPr>
              <a:t>4</a:t>
            </a:r>
            <a:r>
              <a:rPr lang="uk-UA" dirty="0">
                <a:solidFill>
                  <a:schemeClr val="tx1"/>
                </a:solidFill>
              </a:rPr>
              <a:t>. Метод наповнення розчинними стиснутими газами.</a:t>
            </a:r>
          </a:p>
          <a:p>
            <a:pPr marL="533400" indent="-533400" algn="just">
              <a:lnSpc>
                <a:spcPct val="150000"/>
              </a:lnSpc>
              <a:buFont typeface="Wingdings" pitchFamily="2" charset="2"/>
              <a:buNone/>
            </a:pPr>
            <a:endParaRPr lang="uk-U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809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solidFill>
            <a:schemeClr val="bg1">
              <a:alpha val="73000"/>
            </a:schemeClr>
          </a:solidFill>
        </p:spPr>
        <p:txBody>
          <a:bodyPr>
            <a:normAutofit fontScale="90000"/>
          </a:bodyPr>
          <a:lstStyle/>
          <a:p>
            <a:r>
              <a:rPr lang="uk-UA" sz="4600" b="0" dirty="0">
                <a:latin typeface="Monotype Corsiva" pitchFamily="66" charset="0"/>
              </a:rPr>
              <a:t>Операція наповнення контейнерів: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124744"/>
            <a:ext cx="8597123" cy="5256584"/>
          </a:xfrm>
          <a:solidFill>
            <a:srgbClr val="002060">
              <a:alpha val="60000"/>
            </a:srgbClr>
          </a:solidFill>
          <a:ln w="38100">
            <a:solidFill>
              <a:srgbClr val="FFFF00"/>
            </a:solidFill>
          </a:ln>
        </p:spPr>
        <p:txBody>
          <a:bodyPr/>
          <a:lstStyle/>
          <a:p>
            <a:pPr marL="609600" indent="-73025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uk-UA" dirty="0">
                <a:solidFill>
                  <a:srgbClr val="FFFF00"/>
                </a:solidFill>
                <a:latin typeface="Times New Roman" pitchFamily="18" charset="0"/>
              </a:rPr>
              <a:t>1. Миття, обполіскування і висушування контейнерів,</a:t>
            </a:r>
          </a:p>
          <a:p>
            <a:pPr marL="609600" indent="-73025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uk-UA" dirty="0" smtClean="0">
                <a:solidFill>
                  <a:srgbClr val="FFFF00"/>
                </a:solidFill>
                <a:latin typeface="Times New Roman" pitchFamily="18" charset="0"/>
              </a:rPr>
              <a:t>2</a:t>
            </a:r>
            <a:r>
              <a:rPr lang="uk-UA" dirty="0">
                <a:solidFill>
                  <a:srgbClr val="FFFF00"/>
                </a:solidFill>
                <a:latin typeface="Times New Roman" pitchFamily="18" charset="0"/>
              </a:rPr>
              <a:t>. Продування контейнерів стерильним повітрям,</a:t>
            </a:r>
          </a:p>
          <a:p>
            <a:pPr marL="623888" indent="-73025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00113" algn="l"/>
                <a:tab pos="1074738" algn="l"/>
              </a:tabLst>
            </a:pPr>
            <a:r>
              <a:rPr lang="uk-UA" dirty="0" smtClean="0">
                <a:solidFill>
                  <a:srgbClr val="FFFF00"/>
                </a:solidFill>
                <a:latin typeface="Times New Roman" pitchFamily="18" charset="0"/>
              </a:rPr>
              <a:t>3</a:t>
            </a:r>
            <a:r>
              <a:rPr lang="uk-UA" dirty="0">
                <a:solidFill>
                  <a:srgbClr val="FFFF00"/>
                </a:solidFill>
                <a:latin typeface="Times New Roman" pitchFamily="18" charset="0"/>
              </a:rPr>
              <a:t>. Наповнення контейнеру розчином концентратом,</a:t>
            </a:r>
          </a:p>
          <a:p>
            <a:pPr marL="609600" indent="-73025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uk-UA" dirty="0" smtClean="0">
                <a:solidFill>
                  <a:srgbClr val="FFFF00"/>
                </a:solidFill>
                <a:latin typeface="Times New Roman" pitchFamily="18" charset="0"/>
              </a:rPr>
              <a:t>4</a:t>
            </a:r>
            <a:r>
              <a:rPr lang="uk-UA" dirty="0">
                <a:solidFill>
                  <a:srgbClr val="FFFF00"/>
                </a:solidFill>
                <a:latin typeface="Times New Roman" pitchFamily="18" charset="0"/>
              </a:rPr>
              <a:t>. Видалення повітря з контейнера краплею зрідженого </a:t>
            </a:r>
            <a:r>
              <a:rPr lang="uk-UA" dirty="0" err="1">
                <a:solidFill>
                  <a:srgbClr val="FFFF00"/>
                </a:solidFill>
                <a:latin typeface="Times New Roman" pitchFamily="18" charset="0"/>
              </a:rPr>
              <a:t>пропеленту</a:t>
            </a:r>
            <a:r>
              <a:rPr lang="uk-UA" dirty="0">
                <a:solidFill>
                  <a:srgbClr val="FFFF00"/>
                </a:solidFill>
                <a:latin typeface="Times New Roman" pitchFamily="18" charset="0"/>
              </a:rPr>
              <a:t>,</a:t>
            </a:r>
          </a:p>
          <a:p>
            <a:pPr marL="609600" indent="-73025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uk-UA" dirty="0">
                <a:solidFill>
                  <a:srgbClr val="FFFF00"/>
                </a:solidFill>
                <a:latin typeface="Times New Roman" pitchFamily="18" charset="0"/>
              </a:rPr>
              <a:t>5. Герметизація контейнеру закріпленням клапану,</a:t>
            </a:r>
          </a:p>
          <a:p>
            <a:pPr marL="609600" indent="-73025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uk-UA" dirty="0" smtClean="0">
                <a:solidFill>
                  <a:srgbClr val="FFFF00"/>
                </a:solidFill>
                <a:latin typeface="Times New Roman" pitchFamily="18" charset="0"/>
              </a:rPr>
              <a:t>6</a:t>
            </a:r>
            <a:r>
              <a:rPr lang="uk-UA" dirty="0">
                <a:solidFill>
                  <a:srgbClr val="FFFF00"/>
                </a:solidFill>
                <a:latin typeface="Times New Roman" pitchFamily="18" charset="0"/>
              </a:rPr>
              <a:t>. Наповнення </a:t>
            </a:r>
            <a:r>
              <a:rPr lang="uk-UA" dirty="0" err="1">
                <a:solidFill>
                  <a:srgbClr val="FFFF00"/>
                </a:solidFill>
                <a:latin typeface="Times New Roman" pitchFamily="18" charset="0"/>
              </a:rPr>
              <a:t>пропеленту</a:t>
            </a:r>
            <a:r>
              <a:rPr lang="uk-UA" dirty="0">
                <a:solidFill>
                  <a:srgbClr val="FFFF00"/>
                </a:solidFill>
                <a:latin typeface="Times New Roman" pitchFamily="18" charset="0"/>
              </a:rPr>
              <a:t> під тиском,</a:t>
            </a:r>
          </a:p>
          <a:p>
            <a:pPr marL="609600" indent="-73025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uk-UA" dirty="0" smtClean="0">
                <a:solidFill>
                  <a:srgbClr val="FFFF00"/>
                </a:solidFill>
                <a:latin typeface="Times New Roman" pitchFamily="18" charset="0"/>
              </a:rPr>
              <a:t>7</a:t>
            </a:r>
            <a:r>
              <a:rPr lang="uk-UA" dirty="0">
                <a:solidFill>
                  <a:srgbClr val="FFFF00"/>
                </a:solidFill>
                <a:latin typeface="Times New Roman" pitchFamily="18" charset="0"/>
              </a:rPr>
              <a:t>. Перевірка на герметичність і міцність.</a:t>
            </a:r>
          </a:p>
        </p:txBody>
      </p:sp>
    </p:spTree>
    <p:extLst>
      <p:ext uri="{BB962C8B-B14F-4D97-AF65-F5344CB8AC3E}">
        <p14:creationId xmlns:p14="http://schemas.microsoft.com/office/powerpoint/2010/main" val="63149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5200" dirty="0"/>
              <a:t>Зберігання:</a:t>
            </a:r>
            <a:endParaRPr lang="ru-RU" sz="5200" dirty="0"/>
          </a:p>
        </p:txBody>
      </p:sp>
      <p:sp>
        <p:nvSpPr>
          <p:cNvPr id="22016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219200"/>
            <a:ext cx="7350968" cy="4514056"/>
          </a:xfrm>
        </p:spPr>
        <p:txBody>
          <a:bodyPr/>
          <a:lstStyle/>
          <a:p>
            <a:r>
              <a:rPr lang="uk-UA" sz="4400" dirty="0"/>
              <a:t>уникати ударів,</a:t>
            </a:r>
          </a:p>
          <a:p>
            <a:pPr>
              <a:buFontTx/>
              <a:buNone/>
            </a:pPr>
            <a:r>
              <a:rPr lang="uk-UA" sz="4400" dirty="0"/>
              <a:t> </a:t>
            </a:r>
            <a:endParaRPr lang="uk-UA" sz="2400" dirty="0"/>
          </a:p>
          <a:p>
            <a:r>
              <a:rPr lang="uk-UA" sz="4400" dirty="0"/>
              <a:t>впливів прямих сонячних променів,</a:t>
            </a:r>
          </a:p>
          <a:p>
            <a:endParaRPr lang="uk-UA" sz="2400" dirty="0"/>
          </a:p>
          <a:p>
            <a:r>
              <a:rPr lang="uk-UA" sz="4400" dirty="0"/>
              <a:t>високої температури</a:t>
            </a:r>
            <a:r>
              <a:rPr lang="ru-RU" sz="4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76535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AutoShap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700" dirty="0"/>
              <a:t>Переваги лікарських засобів, що знаходяться під тиском</a:t>
            </a:r>
            <a:r>
              <a:rPr lang="uk-UA" sz="2700" dirty="0" smtClean="0"/>
              <a:t>:</a:t>
            </a:r>
            <a:endParaRPr lang="ru-RU" sz="2700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196752"/>
            <a:ext cx="8305800" cy="5184576"/>
          </a:xfrm>
          <a:solidFill>
            <a:srgbClr val="7030A0">
              <a:alpha val="54000"/>
            </a:srgbClr>
          </a:solidFill>
          <a:ln w="38100">
            <a:solidFill>
              <a:srgbClr val="FFFF00"/>
            </a:solidFill>
          </a:ln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uk-UA" sz="2600" dirty="0">
                <a:solidFill>
                  <a:srgbClr val="FFFF00"/>
                </a:solidFill>
              </a:rPr>
              <a:t>Зручність застосування, естетичність, гігієнічність.</a:t>
            </a:r>
          </a:p>
          <a:p>
            <a:pPr>
              <a:lnSpc>
                <a:spcPct val="80000"/>
              </a:lnSpc>
            </a:pPr>
            <a:r>
              <a:rPr lang="uk-UA" sz="2600" dirty="0">
                <a:solidFill>
                  <a:srgbClr val="FFFF00"/>
                </a:solidFill>
              </a:rPr>
              <a:t>Наявність високої ефективності дії при порівняно малих витратах лікарських речовин. </a:t>
            </a:r>
          </a:p>
          <a:p>
            <a:pPr>
              <a:lnSpc>
                <a:spcPct val="80000"/>
              </a:lnSpc>
            </a:pPr>
            <a:r>
              <a:rPr lang="uk-UA" sz="2600" dirty="0">
                <a:solidFill>
                  <a:srgbClr val="FFFF00"/>
                </a:solidFill>
              </a:rPr>
              <a:t>Використання дозувальних пристроїв забезпечує точне дозування.</a:t>
            </a:r>
          </a:p>
          <a:p>
            <a:pPr>
              <a:lnSpc>
                <a:spcPct val="80000"/>
              </a:lnSpc>
            </a:pPr>
            <a:r>
              <a:rPr lang="uk-UA" sz="2600" dirty="0">
                <a:solidFill>
                  <a:srgbClr val="FFFF00"/>
                </a:solidFill>
              </a:rPr>
              <a:t>Лікарські засоби для інгаляції дають швидкий терапевтичний ефект.</a:t>
            </a:r>
          </a:p>
          <a:p>
            <a:pPr>
              <a:lnSpc>
                <a:spcPct val="80000"/>
              </a:lnSpc>
            </a:pPr>
            <a:r>
              <a:rPr lang="uk-UA" sz="2600" dirty="0">
                <a:solidFill>
                  <a:srgbClr val="FFFF00"/>
                </a:solidFill>
              </a:rPr>
              <a:t>Аерозольний контейнер герметично закритий, що забезпечує стерильність; він захищає препарат від дії зовнішніх факторів</a:t>
            </a:r>
            <a:r>
              <a:rPr lang="uk-UA" sz="2600" dirty="0" smtClean="0">
                <a:solidFill>
                  <a:srgbClr val="FFFF00"/>
                </a:solidFill>
              </a:rPr>
              <a:t>.</a:t>
            </a:r>
            <a:endParaRPr lang="uk-UA" sz="2600" dirty="0">
              <a:solidFill>
                <a:srgbClr val="FFFF00"/>
              </a:solidFill>
            </a:endParaRPr>
          </a:p>
          <a:p>
            <a:pPr>
              <a:lnSpc>
                <a:spcPct val="80000"/>
              </a:lnSpc>
            </a:pPr>
            <a:r>
              <a:rPr lang="uk-UA" sz="2600" dirty="0">
                <a:solidFill>
                  <a:srgbClr val="FFFF00"/>
                </a:solidFill>
              </a:rPr>
              <a:t>Стерильність протягом усього терміну зберігання ЛЗ</a:t>
            </a:r>
            <a:r>
              <a:rPr lang="uk-UA" sz="2600" dirty="0" smtClean="0">
                <a:solidFill>
                  <a:srgbClr val="FFFF00"/>
                </a:solidFill>
              </a:rPr>
              <a:t>.</a:t>
            </a:r>
            <a:endParaRPr lang="uk-UA" sz="2600" dirty="0">
              <a:solidFill>
                <a:srgbClr val="FFFF00"/>
              </a:solidFill>
            </a:endParaRPr>
          </a:p>
          <a:p>
            <a:pPr>
              <a:lnSpc>
                <a:spcPct val="80000"/>
              </a:lnSpc>
            </a:pPr>
            <a:r>
              <a:rPr lang="uk-UA" sz="2600" dirty="0">
                <a:solidFill>
                  <a:srgbClr val="FFFF00"/>
                </a:solidFill>
              </a:rPr>
              <a:t>При великій кількості маніпуляцій не потрібна велика кількість обслуговуючого персоналу.</a:t>
            </a:r>
            <a:endParaRPr lang="ru-RU" sz="2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47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9623"/>
            <a:ext cx="9144000" cy="918344"/>
          </a:xfrm>
          <a:solidFill>
            <a:srgbClr val="C00000">
              <a:alpha val="49000"/>
            </a:srgbClr>
          </a:solidFill>
          <a:ln w="381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uk-UA" sz="3600" b="1" dirty="0"/>
              <a:t>Недоліки ЛЗ, що знаходяться під тиском: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628800"/>
            <a:ext cx="8353623" cy="3917032"/>
          </a:xfrm>
          <a:solidFill>
            <a:srgbClr val="C00000">
              <a:alpha val="55000"/>
            </a:srgbClr>
          </a:solidFill>
          <a:ln w="38100">
            <a:solidFill>
              <a:srgbClr val="92D050"/>
            </a:solidFill>
          </a:ln>
        </p:spPr>
        <p:txBody>
          <a:bodyPr/>
          <a:lstStyle/>
          <a:p>
            <a:pPr>
              <a:spcAft>
                <a:spcPts val="1800"/>
              </a:spcAft>
            </a:pPr>
            <a:r>
              <a:rPr lang="uk-UA" sz="3000" dirty="0">
                <a:solidFill>
                  <a:srgbClr val="FFFF00"/>
                </a:solidFill>
              </a:rPr>
              <a:t>порівняно висока вартість;</a:t>
            </a:r>
          </a:p>
          <a:p>
            <a:pPr>
              <a:spcAft>
                <a:spcPts val="1800"/>
              </a:spcAft>
            </a:pPr>
            <a:r>
              <a:rPr lang="uk-UA" sz="3000" dirty="0" smtClean="0">
                <a:solidFill>
                  <a:srgbClr val="FFFF00"/>
                </a:solidFill>
              </a:rPr>
              <a:t>можливість </a:t>
            </a:r>
            <a:r>
              <a:rPr lang="uk-UA" sz="3000" dirty="0">
                <a:solidFill>
                  <a:srgbClr val="FFFF00"/>
                </a:solidFill>
              </a:rPr>
              <a:t>вибуху контейнера при ударі або дії високої температури;</a:t>
            </a:r>
          </a:p>
          <a:p>
            <a:pPr>
              <a:spcAft>
                <a:spcPts val="1800"/>
              </a:spcAft>
            </a:pPr>
            <a:r>
              <a:rPr lang="uk-UA" sz="3000" dirty="0" smtClean="0">
                <a:solidFill>
                  <a:srgbClr val="FFFF00"/>
                </a:solidFill>
              </a:rPr>
              <a:t>забруднення </a:t>
            </a:r>
            <a:r>
              <a:rPr lang="uk-UA" sz="3000" dirty="0">
                <a:solidFill>
                  <a:srgbClr val="FFFF00"/>
                </a:solidFill>
              </a:rPr>
              <a:t>повітря приміщення лікарськими препаратами і </a:t>
            </a:r>
            <a:r>
              <a:rPr lang="uk-UA" sz="3000" dirty="0" err="1">
                <a:solidFill>
                  <a:srgbClr val="FFFF00"/>
                </a:solidFill>
              </a:rPr>
              <a:t>пропелентами</a:t>
            </a:r>
            <a:r>
              <a:rPr lang="uk-UA" sz="3000" dirty="0">
                <a:solidFill>
                  <a:srgbClr val="FFFF00"/>
                </a:solidFill>
              </a:rPr>
              <a:t> при маніпуляціях.</a:t>
            </a:r>
          </a:p>
        </p:txBody>
      </p:sp>
    </p:spTree>
    <p:extLst>
      <p:ext uri="{BB962C8B-B14F-4D97-AF65-F5344CB8AC3E}">
        <p14:creationId xmlns:p14="http://schemas.microsoft.com/office/powerpoint/2010/main" val="31646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"/>
            <a:ext cx="9143999" cy="836712"/>
          </a:xfrm>
        </p:spPr>
        <p:txBody>
          <a:bodyPr>
            <a:normAutofit/>
          </a:bodyPr>
          <a:lstStyle/>
          <a:p>
            <a:pPr algn="ctr"/>
            <a:r>
              <a:rPr lang="uk-UA" sz="3200" b="1" dirty="0"/>
              <a:t>Класифікація ЛЗ, що знаходяться під тиском</a:t>
            </a:r>
            <a:endParaRPr lang="uk-UA" sz="32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125538"/>
            <a:ext cx="8640960" cy="5399806"/>
          </a:xfrm>
          <a:solidFill>
            <a:schemeClr val="tx2">
              <a:lumMod val="10000"/>
            </a:schemeClr>
          </a:solidFill>
          <a:ln w="38100">
            <a:solidFill>
              <a:srgbClr val="FFFF00"/>
            </a:solidFill>
          </a:ln>
        </p:spPr>
        <p:txBody>
          <a:bodyPr>
            <a:normAutofit lnSpcReduction="10000"/>
          </a:bodyPr>
          <a:lstStyle/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uk-UA" sz="2400" b="1" dirty="0">
                <a:solidFill>
                  <a:srgbClr val="FFFF00"/>
                </a:solidFill>
              </a:rPr>
              <a:t>Фармацевтичні </a:t>
            </a:r>
            <a:r>
              <a:rPr lang="uk-UA" sz="2400" dirty="0">
                <a:solidFill>
                  <a:srgbClr val="FFFF00"/>
                </a:solidFill>
              </a:rPr>
              <a:t>— це ЛФ, що складається з контейнера, клапанно-розпилювальної системи і вмісту різної консистенції, спроможного за допомогою </a:t>
            </a:r>
            <a:r>
              <a:rPr lang="uk-UA" sz="2400" dirty="0" err="1">
                <a:solidFill>
                  <a:srgbClr val="FFFF00"/>
                </a:solidFill>
              </a:rPr>
              <a:t>пропеленту</a:t>
            </a:r>
            <a:r>
              <a:rPr lang="uk-UA" sz="2400" dirty="0">
                <a:solidFill>
                  <a:srgbClr val="FFFF00"/>
                </a:solidFill>
              </a:rPr>
              <a:t> виводитися з контейнера. До складу цього лікарського засобу входять ЛР, ДР та </a:t>
            </a:r>
            <a:r>
              <a:rPr lang="uk-UA" sz="2400" dirty="0" err="1">
                <a:solidFill>
                  <a:srgbClr val="FFFF00"/>
                </a:solidFill>
              </a:rPr>
              <a:t>пропеленти</a:t>
            </a:r>
            <a:r>
              <a:rPr lang="uk-UA" sz="2400" dirty="0">
                <a:solidFill>
                  <a:srgbClr val="FFFF00"/>
                </a:solidFill>
              </a:rPr>
              <a:t>.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uk-UA" sz="2400" u="sng" dirty="0" smtClean="0">
                <a:solidFill>
                  <a:srgbClr val="FFFF00"/>
                </a:solidFill>
              </a:rPr>
              <a:t>За </a:t>
            </a:r>
            <a:r>
              <a:rPr lang="uk-UA" sz="2400" u="sng" dirty="0">
                <a:solidFill>
                  <a:srgbClr val="FFFF00"/>
                </a:solidFill>
              </a:rPr>
              <a:t>призначенням вони розподіляються: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uk-UA" sz="2400" dirty="0">
                <a:solidFill>
                  <a:srgbClr val="FFFF00"/>
                </a:solidFill>
              </a:rPr>
              <a:t>інгаляційні,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uk-UA" sz="2400" dirty="0">
                <a:solidFill>
                  <a:srgbClr val="FFFF00"/>
                </a:solidFill>
              </a:rPr>
              <a:t>отоларингологічні,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uk-UA" sz="2400" dirty="0">
                <a:solidFill>
                  <a:srgbClr val="FFFF00"/>
                </a:solidFill>
              </a:rPr>
              <a:t>дерматологічні,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uk-UA" sz="2400" dirty="0">
                <a:solidFill>
                  <a:srgbClr val="FFFF00"/>
                </a:solidFill>
              </a:rPr>
              <a:t>стоматологічні,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uk-UA" sz="2400" dirty="0">
                <a:solidFill>
                  <a:srgbClr val="FFFF00"/>
                </a:solidFill>
              </a:rPr>
              <a:t>проктологічні та ін</a:t>
            </a:r>
            <a:r>
              <a:rPr lang="uk-UA" sz="2400" dirty="0" smtClean="0">
                <a:solidFill>
                  <a:srgbClr val="FFFF00"/>
                </a:solidFill>
              </a:rPr>
              <a:t>.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endParaRPr lang="uk-UA" sz="2400" b="1" dirty="0">
              <a:solidFill>
                <a:srgbClr val="FFFF00"/>
              </a:solidFill>
            </a:endParaRP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uk-UA" sz="2400" b="1" dirty="0" smtClean="0">
                <a:solidFill>
                  <a:srgbClr val="FFFF00"/>
                </a:solidFill>
              </a:rPr>
              <a:t>Медичні </a:t>
            </a:r>
            <a:r>
              <a:rPr lang="uk-UA" sz="2400" dirty="0">
                <a:solidFill>
                  <a:srgbClr val="FFFF00"/>
                </a:solidFill>
              </a:rPr>
              <a:t>— це засоби одного або декількох ЛП у вигляді твердих або рідких частинок, отримані за допомогою спеціальних стаціонарних установок і призначені, головним чином, для інгаляційного введення.</a:t>
            </a:r>
          </a:p>
        </p:txBody>
      </p:sp>
    </p:spTree>
    <p:extLst>
      <p:ext uri="{BB962C8B-B14F-4D97-AF65-F5344CB8AC3E}">
        <p14:creationId xmlns:p14="http://schemas.microsoft.com/office/powerpoint/2010/main" val="2934528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8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/>
          <a:lstStyle/>
          <a:p>
            <a:pPr marL="363538"/>
            <a:r>
              <a:rPr lang="uk-UA" sz="3200" dirty="0"/>
              <a:t>КОНТЕЙНЕРИ І </a:t>
            </a:r>
            <a:r>
              <a:rPr lang="uk-UA" sz="3200" dirty="0" smtClean="0"/>
              <a:t>КЛАПАННО-РОЗПИЛЮВАЛЬНІ  </a:t>
            </a:r>
            <a:r>
              <a:rPr lang="uk-UA" sz="3200" dirty="0"/>
              <a:t>ПРИСТРОЇ</a:t>
            </a:r>
            <a:endParaRPr lang="ru-RU" sz="3200" dirty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1520" y="1600200"/>
            <a:ext cx="3888680" cy="5068888"/>
          </a:xfrm>
        </p:spPr>
        <p:txBody>
          <a:bodyPr/>
          <a:lstStyle/>
          <a:p>
            <a:pPr marL="88900" indent="0">
              <a:buFontTx/>
              <a:buNone/>
            </a:pPr>
            <a:r>
              <a:rPr lang="uk-UA" sz="2800" dirty="0">
                <a:latin typeface="Times New Roman" pitchFamily="18" charset="0"/>
              </a:rPr>
              <a:t>1- контейнер; </a:t>
            </a:r>
          </a:p>
          <a:p>
            <a:pPr marL="88900" indent="0">
              <a:buFontTx/>
              <a:buNone/>
            </a:pPr>
            <a:r>
              <a:rPr lang="uk-UA" sz="2800" dirty="0">
                <a:latin typeface="Times New Roman" pitchFamily="18" charset="0"/>
              </a:rPr>
              <a:t>2- розпилювач;</a:t>
            </a:r>
          </a:p>
          <a:p>
            <a:pPr marL="88900" indent="0">
              <a:buFontTx/>
              <a:buNone/>
            </a:pPr>
            <a:r>
              <a:rPr lang="uk-UA" sz="2800" dirty="0">
                <a:latin typeface="Times New Roman" pitchFamily="18" charset="0"/>
              </a:rPr>
              <a:t>3 - клапан; </a:t>
            </a:r>
          </a:p>
          <a:p>
            <a:pPr marL="88900" indent="0">
              <a:buFontTx/>
              <a:buNone/>
            </a:pPr>
            <a:r>
              <a:rPr lang="uk-UA" sz="2800" dirty="0">
                <a:latin typeface="Times New Roman" pitchFamily="18" charset="0"/>
              </a:rPr>
              <a:t>4 - сифонна трубка;</a:t>
            </a:r>
          </a:p>
          <a:p>
            <a:pPr marL="88900" indent="0">
              <a:buFontTx/>
              <a:buNone/>
            </a:pPr>
            <a:r>
              <a:rPr lang="uk-UA" sz="2800" dirty="0">
                <a:latin typeface="Times New Roman" pitchFamily="18" charset="0"/>
              </a:rPr>
              <a:t>5 - розчин ЛР; </a:t>
            </a:r>
          </a:p>
          <a:p>
            <a:pPr marL="88900" indent="0">
              <a:buFontTx/>
              <a:buNone/>
            </a:pPr>
            <a:r>
              <a:rPr lang="uk-UA" sz="2800" dirty="0">
                <a:latin typeface="Times New Roman" pitchFamily="18" charset="0"/>
              </a:rPr>
              <a:t>6 - пари </a:t>
            </a:r>
            <a:r>
              <a:rPr lang="uk-UA" sz="2800" dirty="0" err="1">
                <a:latin typeface="Times New Roman" pitchFamily="18" charset="0"/>
              </a:rPr>
              <a:t>пропеленту</a:t>
            </a:r>
            <a:r>
              <a:rPr lang="uk-UA" sz="2800" dirty="0">
                <a:latin typeface="Times New Roman" pitchFamily="18" charset="0"/>
              </a:rPr>
              <a:t>;</a:t>
            </a:r>
          </a:p>
          <a:p>
            <a:pPr marL="88900" indent="0">
              <a:buFontTx/>
              <a:buNone/>
            </a:pPr>
            <a:r>
              <a:rPr lang="uk-UA" sz="2800" dirty="0">
                <a:latin typeface="Times New Roman" pitchFamily="18" charset="0"/>
              </a:rPr>
              <a:t>7- </a:t>
            </a:r>
            <a:r>
              <a:rPr lang="uk-UA" sz="2800" dirty="0" err="1">
                <a:latin typeface="Times New Roman" pitchFamily="18" charset="0"/>
              </a:rPr>
              <a:t>пропелент</a:t>
            </a:r>
            <a:r>
              <a:rPr lang="uk-UA" sz="2800" dirty="0">
                <a:latin typeface="Times New Roman" pitchFamily="18" charset="0"/>
              </a:rPr>
              <a:t>.</a:t>
            </a:r>
          </a:p>
          <a:p>
            <a:pPr marL="88900" indent="0">
              <a:buFontTx/>
              <a:buNone/>
            </a:pPr>
            <a:endParaRPr lang="uk-UA" sz="2800" dirty="0">
              <a:latin typeface="Times New Roman" pitchFamily="18" charset="0"/>
            </a:endParaRPr>
          </a:p>
          <a:p>
            <a:pPr marL="88900" indent="0">
              <a:buFontTx/>
              <a:buNone/>
            </a:pPr>
            <a:r>
              <a:rPr lang="uk-UA" sz="2400" dirty="0"/>
              <a:t>Місткість від 3 </a:t>
            </a:r>
            <a:r>
              <a:rPr lang="uk-UA" sz="2400" dirty="0" err="1"/>
              <a:t>мл</a:t>
            </a:r>
            <a:r>
              <a:rPr lang="uk-UA" sz="2400" dirty="0"/>
              <a:t> до 3 л.</a:t>
            </a:r>
            <a:endParaRPr lang="ru-RU" sz="2400" dirty="0">
              <a:latin typeface="Times New Roman" pitchFamily="18" charset="0"/>
            </a:endParaRPr>
          </a:p>
        </p:txBody>
      </p:sp>
      <p:pic>
        <p:nvPicPr>
          <p:cNvPr id="49157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84663" y="2852738"/>
            <a:ext cx="4679950" cy="34829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9160" name="Rectangle 8"/>
          <p:cNvSpPr>
            <a:spLocks noChangeArrowheads="1"/>
          </p:cNvSpPr>
          <p:nvPr/>
        </p:nvSpPr>
        <p:spPr bwMode="auto">
          <a:xfrm>
            <a:off x="4212456" y="1762770"/>
            <a:ext cx="482404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uk-UA" sz="2800" dirty="0">
                <a:latin typeface="Arial Black" pitchFamily="34" charset="0"/>
              </a:rPr>
              <a:t>а - двофазна система; </a:t>
            </a:r>
          </a:p>
          <a:p>
            <a:pPr algn="just"/>
            <a:r>
              <a:rPr lang="uk-UA" sz="2800" dirty="0">
                <a:latin typeface="Arial Black" pitchFamily="34" charset="0"/>
              </a:rPr>
              <a:t>б - трифазна система;</a:t>
            </a:r>
            <a:endParaRPr lang="ru-RU" sz="28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226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81075"/>
          </a:xfrm>
        </p:spPr>
        <p:txBody>
          <a:bodyPr/>
          <a:lstStyle/>
          <a:p>
            <a:pPr algn="just"/>
            <a:r>
              <a:rPr lang="uk-UA" dirty="0">
                <a:solidFill>
                  <a:srgbClr val="FFFF00"/>
                </a:solidFill>
              </a:rPr>
              <a:t>      </a:t>
            </a:r>
            <a:r>
              <a:rPr lang="uk-UA" dirty="0" smtClean="0">
                <a:solidFill>
                  <a:srgbClr val="FFFF00"/>
                </a:solidFill>
              </a:rPr>
              <a:t>Класифікація </a:t>
            </a:r>
            <a:r>
              <a:rPr lang="uk-UA" dirty="0">
                <a:solidFill>
                  <a:srgbClr val="FFFF00"/>
                </a:solidFill>
              </a:rPr>
              <a:t>контейнерів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980728"/>
            <a:ext cx="7920880" cy="5256584"/>
          </a:xfrm>
          <a:solidFill>
            <a:schemeClr val="accent2">
              <a:lumMod val="50000"/>
              <a:alpha val="64000"/>
            </a:schemeClr>
          </a:solidFill>
          <a:ln w="38100">
            <a:solidFill>
              <a:srgbClr val="FFFF00"/>
            </a:solidFill>
          </a:ln>
        </p:spPr>
        <p:txBody>
          <a:bodyPr/>
          <a:lstStyle/>
          <a:p>
            <a:pPr marL="1214438" lvl="1" indent="-495300">
              <a:buFont typeface="Wingdings" pitchFamily="2" charset="2"/>
              <a:buNone/>
            </a:pPr>
            <a:r>
              <a:rPr lang="uk-UA" b="1" dirty="0" smtClean="0">
                <a:solidFill>
                  <a:srgbClr val="FFFF00"/>
                </a:solidFill>
              </a:rPr>
              <a:t>1</a:t>
            </a:r>
            <a:r>
              <a:rPr lang="uk-UA" b="1" dirty="0">
                <a:solidFill>
                  <a:srgbClr val="FFFF00"/>
                </a:solidFill>
              </a:rPr>
              <a:t>. металеві, </a:t>
            </a:r>
          </a:p>
          <a:p>
            <a:pPr marL="1214438" lvl="1" indent="-495300">
              <a:buFont typeface="Wingdings" pitchFamily="2" charset="2"/>
              <a:buNone/>
            </a:pPr>
            <a:r>
              <a:rPr lang="uk-UA" b="1" dirty="0">
                <a:solidFill>
                  <a:srgbClr val="FFFF00"/>
                </a:solidFill>
              </a:rPr>
              <a:t>2. </a:t>
            </a:r>
            <a:r>
              <a:rPr lang="uk-UA" b="1" dirty="0" smtClean="0">
                <a:solidFill>
                  <a:srgbClr val="FFFF00"/>
                </a:solidFill>
              </a:rPr>
              <a:t>скляні.</a:t>
            </a:r>
            <a:endParaRPr lang="uk-UA" b="1" dirty="0">
              <a:solidFill>
                <a:schemeClr val="tx2">
                  <a:lumMod val="75000"/>
                </a:schemeClr>
              </a:solidFill>
            </a:endParaRPr>
          </a:p>
          <a:p>
            <a:pPr marL="1214438" lvl="1" indent="-495300">
              <a:buFont typeface="Wingdings" pitchFamily="2" charset="2"/>
              <a:buNone/>
            </a:pPr>
            <a:r>
              <a:rPr lang="uk-UA" b="1" u="sng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</a:rPr>
              <a:t>Вимоги:</a:t>
            </a:r>
          </a:p>
          <a:p>
            <a:pPr marL="952500" lvl="1" indent="-328613">
              <a:buFont typeface="Wingdings" pitchFamily="2" charset="2"/>
              <a:buAutoNum type="arabicPeriod"/>
              <a:tabLst>
                <a:tab pos="711200" algn="l"/>
              </a:tabLst>
            </a:pPr>
            <a:r>
              <a:rPr lang="uk-UA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витримувати внутрішній тиск (не менше </a:t>
            </a:r>
            <a:r>
              <a:rPr lang="uk-UA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2МПа</a:t>
            </a:r>
            <a:r>
              <a:rPr lang="uk-UA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), </a:t>
            </a:r>
          </a:p>
          <a:p>
            <a:pPr marL="952500" lvl="1" indent="-328613">
              <a:buFont typeface="Wingdings" pitchFamily="2" charset="2"/>
              <a:buAutoNum type="arabicPeriod"/>
              <a:tabLst>
                <a:tab pos="711200" algn="l"/>
              </a:tabLst>
            </a:pPr>
            <a:r>
              <a:rPr lang="uk-UA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бути стійкими до удару.</a:t>
            </a:r>
          </a:p>
          <a:p>
            <a:pPr marL="952500" lvl="1" indent="-328613">
              <a:buFont typeface="Wingdings" pitchFamily="2" charset="2"/>
              <a:buAutoNum type="arabicPeriod"/>
              <a:tabLst>
                <a:tab pos="711200" algn="l"/>
              </a:tabLst>
            </a:pPr>
            <a:r>
              <a:rPr lang="uk-UA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бути хімічно і термічно стійкими, </a:t>
            </a:r>
          </a:p>
          <a:p>
            <a:pPr marL="952500" lvl="1" indent="-328613">
              <a:buFont typeface="Wingdings" pitchFamily="2" charset="2"/>
              <a:buAutoNum type="arabicPeriod"/>
              <a:tabLst>
                <a:tab pos="711200" algn="l"/>
              </a:tabLst>
            </a:pPr>
            <a:r>
              <a:rPr lang="uk-UA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не мати внутрішньої напруги скла, </a:t>
            </a:r>
          </a:p>
          <a:p>
            <a:pPr marL="952500" lvl="1" indent="-328613">
              <a:buFont typeface="Wingdings" pitchFamily="2" charset="2"/>
              <a:buAutoNum type="arabicPeriod"/>
              <a:tabLst>
                <a:tab pos="711200" algn="l"/>
              </a:tabLst>
            </a:pPr>
            <a:r>
              <a:rPr lang="uk-UA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мати рівномірну товщину стінок та дна, </a:t>
            </a:r>
          </a:p>
          <a:p>
            <a:pPr marL="952500" lvl="1" indent="-328613">
              <a:buFont typeface="Wingdings" pitchFamily="2" charset="2"/>
              <a:buAutoNum type="arabicPeriod"/>
              <a:tabLst>
                <a:tab pos="711200" algn="l"/>
              </a:tabLst>
            </a:pPr>
            <a:r>
              <a:rPr lang="uk-UA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мінімум плоских поверхонь. </a:t>
            </a:r>
          </a:p>
          <a:p>
            <a:pPr marL="952500" lvl="1" indent="-328613">
              <a:buFont typeface="Wingdings" pitchFamily="2" charset="2"/>
              <a:buNone/>
              <a:tabLst>
                <a:tab pos="711200" algn="l"/>
              </a:tabLst>
            </a:pPr>
            <a:r>
              <a:rPr lang="uk-UA" b="1" dirty="0">
                <a:solidFill>
                  <a:schemeClr val="tx2">
                    <a:lumMod val="75000"/>
                  </a:schemeClr>
                </a:solidFill>
              </a:rPr>
              <a:t>3. пластмасові, </a:t>
            </a:r>
          </a:p>
          <a:p>
            <a:pPr marL="952500" lvl="1" indent="-328613">
              <a:buFont typeface="Wingdings" pitchFamily="2" charset="2"/>
              <a:buNone/>
              <a:tabLst>
                <a:tab pos="711200" algn="l"/>
              </a:tabLst>
            </a:pPr>
            <a:r>
              <a:rPr lang="uk-UA" b="1" dirty="0">
                <a:solidFill>
                  <a:schemeClr val="tx2">
                    <a:lumMod val="75000"/>
                  </a:schemeClr>
                </a:solidFill>
              </a:rPr>
              <a:t>4. комбіновані. </a:t>
            </a:r>
          </a:p>
          <a:p>
            <a:pPr marL="1214438" lvl="1" indent="-495300">
              <a:buFont typeface="Wingdings" pitchFamily="2" charset="2"/>
              <a:buNone/>
            </a:pPr>
            <a:endParaRPr lang="uk-UA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5990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23900"/>
          </a:xfrm>
        </p:spPr>
        <p:txBody>
          <a:bodyPr/>
          <a:lstStyle/>
          <a:p>
            <a:r>
              <a:rPr lang="uk-UA" sz="3400" dirty="0"/>
              <a:t>Класифікація клапанних пристроїв</a:t>
            </a:r>
            <a:endParaRPr lang="ru-RU" sz="3400" dirty="0"/>
          </a:p>
        </p:txBody>
      </p:sp>
      <p:sp>
        <p:nvSpPr>
          <p:cNvPr id="184323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124744"/>
            <a:ext cx="8460432" cy="5184576"/>
          </a:xfrm>
        </p:spPr>
        <p:txBody>
          <a:bodyPr>
            <a:normAutofit lnSpcReduction="10000"/>
          </a:bodyPr>
          <a:lstStyle/>
          <a:p>
            <a:pPr marL="85725" indent="-17463">
              <a:lnSpc>
                <a:spcPct val="90000"/>
              </a:lnSpc>
              <a:buFont typeface="Wingdings" pitchFamily="2" charset="2"/>
              <a:buNone/>
            </a:pPr>
            <a:r>
              <a:rPr lang="uk-UA" sz="2400" u="sng" dirty="0">
                <a:solidFill>
                  <a:schemeClr val="accent5">
                    <a:lumMod val="40000"/>
                    <a:lumOff val="60000"/>
                  </a:schemeClr>
                </a:solidFill>
                <a:latin typeface="Times New Roman" pitchFamily="18" charset="0"/>
              </a:rPr>
              <a:t>За принципом   дії :</a:t>
            </a:r>
          </a:p>
          <a:p>
            <a:pPr marL="85725" indent="-17463">
              <a:lnSpc>
                <a:spcPct val="90000"/>
              </a:lnSpc>
              <a:buFont typeface="Wingdings" pitchFamily="2" charset="2"/>
              <a:buNone/>
            </a:pPr>
            <a:r>
              <a:rPr lang="uk-UA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Times New Roman" pitchFamily="18" charset="0"/>
              </a:rPr>
              <a:t>1. пружинні, що діють при натисканні на розпилювальну головку вертикально вниз,</a:t>
            </a:r>
          </a:p>
          <a:p>
            <a:pPr marL="85725" indent="-17463">
              <a:lnSpc>
                <a:spcPct val="90000"/>
              </a:lnSpc>
              <a:buFont typeface="Wingdings" pitchFamily="2" charset="2"/>
              <a:buNone/>
            </a:pPr>
            <a:r>
              <a:rPr lang="uk-UA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Times New Roman" pitchFamily="18" charset="0"/>
              </a:rPr>
              <a:t>2. качальні </a:t>
            </a:r>
            <a:r>
              <a:rPr lang="uk-UA" sz="2400" dirty="0" err="1">
                <a:solidFill>
                  <a:schemeClr val="accent5">
                    <a:lumMod val="40000"/>
                    <a:lumOff val="60000"/>
                  </a:schemeClr>
                </a:solidFill>
                <a:latin typeface="Times New Roman" pitchFamily="18" charset="0"/>
              </a:rPr>
              <a:t>безпружинні</a:t>
            </a:r>
            <a:r>
              <a:rPr lang="uk-UA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Times New Roman" pitchFamily="18" charset="0"/>
              </a:rPr>
              <a:t>, що діють при натисканні збоку;</a:t>
            </a:r>
          </a:p>
          <a:p>
            <a:pPr marL="85725" indent="-17463">
              <a:lnSpc>
                <a:spcPct val="90000"/>
              </a:lnSpc>
              <a:buFont typeface="Wingdings" pitchFamily="2" charset="2"/>
              <a:buNone/>
            </a:pPr>
            <a:r>
              <a:rPr lang="uk-UA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Times New Roman" pitchFamily="18" charset="0"/>
              </a:rPr>
              <a:t>3. клапани з гвинтовим вентилем.</a:t>
            </a:r>
          </a:p>
          <a:p>
            <a:pPr marL="85725" indent="-17463">
              <a:lnSpc>
                <a:spcPct val="90000"/>
              </a:lnSpc>
              <a:buFont typeface="Wingdings" pitchFamily="2" charset="2"/>
              <a:buNone/>
            </a:pPr>
            <a:r>
              <a:rPr lang="uk-UA" sz="2400" u="sng" dirty="0">
                <a:solidFill>
                  <a:schemeClr val="accent5">
                    <a:lumMod val="40000"/>
                    <a:lumOff val="60000"/>
                  </a:schemeClr>
                </a:solidFill>
                <a:latin typeface="Times New Roman" pitchFamily="18" charset="0"/>
              </a:rPr>
              <a:t>За способом   кріплення на контейнері:</a:t>
            </a:r>
          </a:p>
          <a:p>
            <a:pPr marL="85725" indent="-17463">
              <a:lnSpc>
                <a:spcPct val="90000"/>
              </a:lnSpc>
              <a:buFont typeface="Wingdings" pitchFamily="2" charset="2"/>
              <a:buNone/>
            </a:pPr>
            <a:r>
              <a:rPr lang="uk-UA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Times New Roman" pitchFamily="18" charset="0"/>
              </a:rPr>
              <a:t>1. закріплюються </a:t>
            </a:r>
            <a:r>
              <a:rPr lang="uk-UA" sz="2400" dirty="0" err="1">
                <a:solidFill>
                  <a:schemeClr val="accent5">
                    <a:lumMod val="40000"/>
                    <a:lumOff val="60000"/>
                  </a:schemeClr>
                </a:solidFill>
                <a:latin typeface="Times New Roman" pitchFamily="18" charset="0"/>
              </a:rPr>
              <a:t>розтиском</a:t>
            </a:r>
            <a:r>
              <a:rPr lang="uk-UA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Times New Roman" pitchFamily="18" charset="0"/>
              </a:rPr>
              <a:t> вертикальних стінок корпусу;</a:t>
            </a:r>
          </a:p>
          <a:p>
            <a:pPr marL="85725" indent="-17463">
              <a:lnSpc>
                <a:spcPct val="90000"/>
              </a:lnSpc>
              <a:buFont typeface="Wingdings" pitchFamily="2" charset="2"/>
              <a:buNone/>
            </a:pPr>
            <a:r>
              <a:rPr lang="uk-UA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Times New Roman" pitchFamily="18" charset="0"/>
              </a:rPr>
              <a:t>2. </a:t>
            </a:r>
            <a:r>
              <a:rPr lang="uk-UA" sz="2400" dirty="0" err="1">
                <a:solidFill>
                  <a:schemeClr val="accent5">
                    <a:lumMod val="40000"/>
                    <a:lumOff val="60000"/>
                  </a:schemeClr>
                </a:solidFill>
                <a:latin typeface="Times New Roman" pitchFamily="18" charset="0"/>
              </a:rPr>
              <a:t>завальцьовкою</a:t>
            </a:r>
            <a:r>
              <a:rPr lang="uk-UA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Times New Roman" pitchFamily="18" charset="0"/>
              </a:rPr>
              <a:t> корпусу клапана на спеціальних стінках,</a:t>
            </a:r>
          </a:p>
          <a:p>
            <a:pPr marL="85725" indent="-17463">
              <a:lnSpc>
                <a:spcPct val="90000"/>
              </a:lnSpc>
              <a:buFont typeface="Wingdings" pitchFamily="2" charset="2"/>
              <a:buNone/>
            </a:pPr>
            <a:r>
              <a:rPr lang="uk-UA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Times New Roman" pitchFamily="18" charset="0"/>
              </a:rPr>
              <a:t>3. нагвинчуються на горловину ємності.</a:t>
            </a:r>
          </a:p>
          <a:p>
            <a:pPr marL="85725" indent="-17463">
              <a:lnSpc>
                <a:spcPct val="90000"/>
              </a:lnSpc>
              <a:buFont typeface="Wingdings" pitchFamily="2" charset="2"/>
              <a:buNone/>
            </a:pPr>
            <a:r>
              <a:rPr lang="uk-UA" sz="2400" u="sng" dirty="0">
                <a:solidFill>
                  <a:schemeClr val="accent5">
                    <a:lumMod val="40000"/>
                    <a:lumOff val="60000"/>
                  </a:schemeClr>
                </a:solidFill>
                <a:latin typeface="Times New Roman" pitchFamily="18" charset="0"/>
              </a:rPr>
              <a:t>За призначенням:</a:t>
            </a:r>
          </a:p>
          <a:p>
            <a:pPr marL="85725" indent="-17463">
              <a:lnSpc>
                <a:spcPct val="90000"/>
              </a:lnSpc>
              <a:buFont typeface="Wingdings" pitchFamily="2" charset="2"/>
              <a:buNone/>
            </a:pPr>
            <a:r>
              <a:rPr lang="uk-UA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Times New Roman" pitchFamily="18" charset="0"/>
              </a:rPr>
              <a:t>1. стандартні для рідких продуктів;    2. для пін; </a:t>
            </a:r>
          </a:p>
          <a:p>
            <a:pPr marL="85725" indent="-17463">
              <a:lnSpc>
                <a:spcPct val="90000"/>
              </a:lnSpc>
              <a:buFont typeface="Wingdings" pitchFamily="2" charset="2"/>
              <a:buNone/>
            </a:pPr>
            <a:r>
              <a:rPr lang="uk-UA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Times New Roman" pitchFamily="18" charset="0"/>
              </a:rPr>
              <a:t>3. для в'язких продуктів;                      4. для порошків і суспензій</a:t>
            </a:r>
            <a:r>
              <a:rPr lang="ru-RU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Times New Roman" pitchFamily="18" charset="0"/>
              </a:rPr>
              <a:t> </a:t>
            </a:r>
            <a:endParaRPr lang="uk-UA" sz="2400" dirty="0">
              <a:solidFill>
                <a:schemeClr val="accent5">
                  <a:lumMod val="40000"/>
                  <a:lumOff val="60000"/>
                </a:schemeClr>
              </a:solidFill>
              <a:latin typeface="Times New Roman" pitchFamily="18" charset="0"/>
            </a:endParaRPr>
          </a:p>
          <a:p>
            <a:pPr marL="85725" indent="-17463">
              <a:lnSpc>
                <a:spcPct val="90000"/>
              </a:lnSpc>
              <a:buFont typeface="Wingdings" pitchFamily="2" charset="2"/>
              <a:buNone/>
            </a:pPr>
            <a:endParaRPr lang="uk-UA" sz="2400" dirty="0">
              <a:solidFill>
                <a:schemeClr val="accent5">
                  <a:lumMod val="40000"/>
                  <a:lumOff val="60000"/>
                </a:schemeClr>
              </a:solidFill>
              <a:latin typeface="Times New Roman" pitchFamily="18" charset="0"/>
            </a:endParaRPr>
          </a:p>
          <a:p>
            <a:pPr marL="85725" indent="-17463">
              <a:lnSpc>
                <a:spcPct val="90000"/>
              </a:lnSpc>
              <a:buFont typeface="Wingdings" pitchFamily="2" charset="2"/>
              <a:buNone/>
            </a:pPr>
            <a:endParaRPr lang="ru-RU" sz="1800" dirty="0">
              <a:solidFill>
                <a:schemeClr val="accent5">
                  <a:lumMod val="40000"/>
                  <a:lumOff val="60000"/>
                </a:schemeClr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351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59" name="Rectangle 15"/>
          <p:cNvSpPr>
            <a:spLocks noGrp="1" noChangeArrowheads="1"/>
          </p:cNvSpPr>
          <p:nvPr>
            <p:ph type="title"/>
          </p:nvPr>
        </p:nvSpPr>
        <p:spPr>
          <a:xfrm>
            <a:off x="33671" y="0"/>
            <a:ext cx="8229600" cy="765175"/>
          </a:xfrm>
        </p:spPr>
        <p:txBody>
          <a:bodyPr/>
          <a:lstStyle/>
          <a:p>
            <a:pPr indent="363538"/>
            <a:r>
              <a:rPr lang="uk-UA" sz="4000" dirty="0">
                <a:solidFill>
                  <a:srgbClr val="FFFF00"/>
                </a:solidFill>
              </a:rPr>
              <a:t>Розпилювачі і насадки</a:t>
            </a:r>
            <a:r>
              <a:rPr lang="ru-RU" dirty="0">
                <a:solidFill>
                  <a:srgbClr val="FFFF00"/>
                </a:solidFill>
              </a:rPr>
              <a:t> </a:t>
            </a:r>
          </a:p>
        </p:txBody>
      </p:sp>
      <p:pic>
        <p:nvPicPr>
          <p:cNvPr id="185356" name="Picture 1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9552" y="1124744"/>
            <a:ext cx="4040188" cy="5183187"/>
          </a:xfrm>
          <a:prstGeom prst="rect">
            <a:avLst/>
          </a:prstGeom>
          <a:ln w="38100">
            <a:solidFill>
              <a:srgbClr val="FFFF00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5360" name="Rectangle 16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5361" name="Rectangle 17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895850" y="1989138"/>
            <a:ext cx="4248150" cy="4059237"/>
          </a:xfrm>
        </p:spPr>
        <p:txBody>
          <a:bodyPr/>
          <a:lstStyle/>
          <a:p>
            <a:pPr>
              <a:buFontTx/>
              <a:buNone/>
            </a:pPr>
            <a:r>
              <a:rPr lang="uk-UA" dirty="0">
                <a:solidFill>
                  <a:srgbClr val="FFFF00"/>
                </a:solidFill>
              </a:rPr>
              <a:t>1. для інгаляцій,</a:t>
            </a:r>
          </a:p>
          <a:p>
            <a:pPr>
              <a:buFontTx/>
              <a:buNone/>
            </a:pPr>
            <a:r>
              <a:rPr lang="uk-UA" dirty="0">
                <a:solidFill>
                  <a:srgbClr val="FFFF00"/>
                </a:solidFill>
              </a:rPr>
              <a:t>2. для лікування бронхіальної астми</a:t>
            </a:r>
          </a:p>
          <a:p>
            <a:pPr>
              <a:buFontTx/>
              <a:buNone/>
            </a:pPr>
            <a:r>
              <a:rPr lang="uk-UA" dirty="0">
                <a:solidFill>
                  <a:srgbClr val="FFFF00"/>
                </a:solidFill>
              </a:rPr>
              <a:t>3. для суспензійних,</a:t>
            </a:r>
          </a:p>
          <a:p>
            <a:pPr>
              <a:buFontTx/>
              <a:buNone/>
            </a:pPr>
            <a:r>
              <a:rPr lang="uk-UA" dirty="0" smtClean="0">
                <a:solidFill>
                  <a:srgbClr val="FFFF00"/>
                </a:solidFill>
              </a:rPr>
              <a:t>4</a:t>
            </a:r>
            <a:r>
              <a:rPr lang="uk-UA" dirty="0">
                <a:solidFill>
                  <a:srgbClr val="FFFF00"/>
                </a:solidFill>
              </a:rPr>
              <a:t>. </a:t>
            </a:r>
            <a:r>
              <a:rPr lang="uk-UA" dirty="0" err="1">
                <a:solidFill>
                  <a:srgbClr val="FFFF00"/>
                </a:solidFill>
              </a:rPr>
              <a:t>плівкоутворюючих</a:t>
            </a:r>
            <a:r>
              <a:rPr lang="uk-UA" dirty="0">
                <a:solidFill>
                  <a:srgbClr val="FFFF00"/>
                </a:solidFill>
              </a:rPr>
              <a:t>  композицій; </a:t>
            </a:r>
          </a:p>
          <a:p>
            <a:pPr>
              <a:buFontTx/>
              <a:buNone/>
            </a:pPr>
            <a:r>
              <a:rPr lang="uk-UA" dirty="0">
                <a:solidFill>
                  <a:srgbClr val="FFFF00"/>
                </a:solidFill>
              </a:rPr>
              <a:t>5. насадки стоматологічні, ректальні, вагінальні.</a:t>
            </a:r>
            <a:endParaRPr lang="ru-R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5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79</TotalTime>
  <Words>1205</Words>
  <Application>Microsoft Office PowerPoint</Application>
  <PresentationFormat>Екран (4:3)</PresentationFormat>
  <Paragraphs>196</Paragraphs>
  <Slides>24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24</vt:i4>
      </vt:variant>
    </vt:vector>
  </HeadingPairs>
  <TitlesOfParts>
    <vt:vector size="33" baseType="lpstr">
      <vt:lpstr>Arial</vt:lpstr>
      <vt:lpstr>Arial Black</vt:lpstr>
      <vt:lpstr>AvantGarde Md BT</vt:lpstr>
      <vt:lpstr>Monotype Corsiva</vt:lpstr>
      <vt:lpstr>Times New Roman</vt:lpstr>
      <vt:lpstr>Trebuchet MS</vt:lpstr>
      <vt:lpstr>Wingdings</vt:lpstr>
      <vt:lpstr>Wingdings 3</vt:lpstr>
      <vt:lpstr>Грань</vt:lpstr>
      <vt:lpstr>Лікарські засоби, що  знаходяться під тиском</vt:lpstr>
      <vt:lpstr>Лікарські засоби, що знаходяться під тиском </vt:lpstr>
      <vt:lpstr>Переваги лікарських засобів, що знаходяться під тиском:</vt:lpstr>
      <vt:lpstr>Недоліки ЛЗ, що знаходяться під тиском:</vt:lpstr>
      <vt:lpstr>Класифікація ЛЗ, що знаходяться під тиском</vt:lpstr>
      <vt:lpstr>КОНТЕЙНЕРИ І КЛАПАННО-РОЗПИЛЮВАЛЬНІ  ПРИСТРОЇ</vt:lpstr>
      <vt:lpstr>      Класифікація контейнерів</vt:lpstr>
      <vt:lpstr>Класифікація клапанних пристроїв</vt:lpstr>
      <vt:lpstr>Розпилювачі і насадки </vt:lpstr>
      <vt:lpstr>Пропеленти –  розсіювальні або евакуюючі гази, за допомогою яких усередині ємності створюється тиск.</vt:lpstr>
      <vt:lpstr>Типи аерозольних систем</vt:lpstr>
      <vt:lpstr>Поділ ЛЗ залежно від ступеня змішуваності компонентів основної рецептури з пропелентом: </vt:lpstr>
      <vt:lpstr>Технологія ЛЗ, що знаходяться  під тиском:</vt:lpstr>
      <vt:lpstr>Переваги емульсійних систем – пін: </vt:lpstr>
      <vt:lpstr>Чинники від яких залежить стійкість пін:</vt:lpstr>
      <vt:lpstr>Показники, за якими оцінюють піни, отримані під тиском:</vt:lpstr>
      <vt:lpstr>Поділ пін</vt:lpstr>
      <vt:lpstr>ЛЗ - суспензії, що знаходяться під тиском - це гетерогенні дисперсні системи, що характеризуються присутністю нерозчинної в рідкому концентраті твердої фази.</vt:lpstr>
      <vt:lpstr>Основні чинники, що впливають на якість ЛЗ-суспензій :</vt:lpstr>
      <vt:lpstr>Характеристика ЛЗ-суспензій</vt:lpstr>
      <vt:lpstr>Виготовлення контейнерів:</vt:lpstr>
      <vt:lpstr>Методи заповнення контейнерів пропелентами:</vt:lpstr>
      <vt:lpstr>Операція наповнення контейнерів:</vt:lpstr>
      <vt:lpstr>Зберігання: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Лікарські засоби, що  знаходяться під тиском.</dc:title>
  <dc:creator>123</dc:creator>
  <cp:lastModifiedBy>D!akov RePack</cp:lastModifiedBy>
  <cp:revision>8</cp:revision>
  <dcterms:created xsi:type="dcterms:W3CDTF">2015-01-20T09:18:04Z</dcterms:created>
  <dcterms:modified xsi:type="dcterms:W3CDTF">2019-07-15T09:59:28Z</dcterms:modified>
</cp:coreProperties>
</file>