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3" r:id="rId14"/>
    <p:sldId id="275" r:id="rId15"/>
    <p:sldId id="278" r:id="rId16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49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714356"/>
            <a:ext cx="9144000" cy="14287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z="4400" b="1" dirty="0" smtClean="0">
                <a:solidFill>
                  <a:schemeClr val="bg1"/>
                </a:solidFill>
                <a:effectLst/>
                <a:latin typeface="Constantia" pitchFamily="18" charset="0"/>
              </a:rPr>
              <a:t>Лекція </a:t>
            </a:r>
            <a:br>
              <a:rPr lang="uk-UA" sz="4400" b="1" dirty="0" smtClean="0">
                <a:solidFill>
                  <a:schemeClr val="bg1"/>
                </a:solidFill>
                <a:effectLst/>
                <a:latin typeface="Constantia" pitchFamily="18" charset="0"/>
              </a:rPr>
            </a:br>
            <a:r>
              <a:rPr lang="uk-UA" sz="4400" b="1" dirty="0" smtClean="0">
                <a:solidFill>
                  <a:schemeClr val="bg1"/>
                </a:solidFill>
                <a:effectLst/>
                <a:latin typeface="Constantia" pitchFamily="18" charset="0"/>
              </a:rPr>
              <a:t>Тема: Співучасть у </a:t>
            </a:r>
            <a:r>
              <a:rPr lang="uk-UA" sz="4400" b="1" dirty="0" smtClean="0">
                <a:solidFill>
                  <a:schemeClr val="bg1"/>
                </a:solidFill>
                <a:effectLst/>
                <a:latin typeface="Constantia" pitchFamily="18" charset="0"/>
              </a:rPr>
              <a:t>кримінальному праві</a:t>
            </a:r>
            <a:endParaRPr lang="ru-RU" sz="4400" b="1" dirty="0" smtClean="0">
              <a:solidFill>
                <a:schemeClr val="bg1"/>
              </a:solidFill>
              <a:effectLst/>
              <a:latin typeface="Constantia" pitchFamily="18" charset="0"/>
            </a:endParaRPr>
          </a:p>
        </p:txBody>
      </p:sp>
      <p:pic>
        <p:nvPicPr>
          <p:cNvPr id="4099" name="Рисунок 4" descr="t_1_su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428868"/>
            <a:ext cx="50419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Питання 3. Вчинення злочину групою осіб, групою осіб за попередньою змовою, організованою групою або злочинною організацією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Рисунок 3" descr="Злочи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786058"/>
            <a:ext cx="398145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23850" y="188913"/>
            <a:ext cx="8569325" cy="7921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 i="1" dirty="0">
                <a:solidFill>
                  <a:schemeClr val="bg1"/>
                </a:solidFill>
              </a:rPr>
              <a:t>Поняття групової злочинності </a:t>
            </a:r>
            <a:r>
              <a:rPr lang="uk-UA" sz="2400" b="1" i="1" u="sng" dirty="0">
                <a:solidFill>
                  <a:schemeClr val="bg1"/>
                </a:solidFill>
              </a:rPr>
              <a:t>(ст. 28 КК України)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95288" y="1484313"/>
            <a:ext cx="3749675" cy="1223962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>
                <a:solidFill>
                  <a:srgbClr val="000000"/>
                </a:solidFill>
                <a:latin typeface="Arial" charset="0"/>
              </a:rPr>
              <a:t>Група осіб</a:t>
            </a:r>
            <a:r>
              <a:rPr lang="uk-UA" b="1" i="1">
                <a:solidFill>
                  <a:srgbClr val="000000"/>
                </a:solidFill>
                <a:latin typeface="Arial" charset="0"/>
              </a:rPr>
              <a:t> – </a:t>
            </a:r>
            <a:r>
              <a:rPr lang="uk-UA">
                <a:solidFill>
                  <a:srgbClr val="000000"/>
                </a:solidFill>
                <a:latin typeface="Arial" charset="0"/>
              </a:rPr>
              <a:t>у вчиненні злочину брали участь два і більше виконавця без попередньої змови між собою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95288" y="2852738"/>
            <a:ext cx="3749675" cy="3455987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>
                <a:solidFill>
                  <a:srgbClr val="000000"/>
                </a:solidFill>
                <a:latin typeface="Arial" charset="0"/>
              </a:rPr>
              <a:t>Організована група</a:t>
            </a:r>
            <a:r>
              <a:rPr lang="uk-UA" b="1" i="1">
                <a:solidFill>
                  <a:srgbClr val="000000"/>
                </a:solidFill>
                <a:latin typeface="Arial" charset="0"/>
              </a:rPr>
              <a:t> – </a:t>
            </a:r>
            <a:r>
              <a:rPr lang="uk-UA">
                <a:solidFill>
                  <a:srgbClr val="000000"/>
                </a:solidFill>
                <a:latin typeface="Arial" charset="0"/>
              </a:rPr>
              <a:t>у готуванні або вчиненні злочину брали участь три або більше особи, які попередньо зорганізувались у стійке об’єднання для вчинення цього та іншого злочинів, об’єднаних єдиним планом з розподілом функцій учасників групи, спрямованих на досягнення цього плану, відомого всім учасникам групи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932363" y="1484313"/>
            <a:ext cx="3749675" cy="18002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>
                <a:solidFill>
                  <a:srgbClr val="000000"/>
                </a:solidFill>
                <a:latin typeface="Arial" charset="0"/>
              </a:rPr>
              <a:t>Група осіб  за попередньою змовою</a:t>
            </a:r>
            <a:r>
              <a:rPr lang="uk-UA" b="1" i="1">
                <a:solidFill>
                  <a:srgbClr val="000000"/>
                </a:solidFill>
                <a:latin typeface="Arial" charset="0"/>
              </a:rPr>
              <a:t> – </a:t>
            </a:r>
            <a:r>
              <a:rPr lang="uk-UA">
                <a:solidFill>
                  <a:srgbClr val="000000"/>
                </a:solidFill>
                <a:latin typeface="Arial" charset="0"/>
              </a:rPr>
              <a:t>у вчиненні злочину брали участь дві і більше особи, які заздалегідь, тобто до початку злочину, домовились про спільне його вчинення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932363" y="3500438"/>
            <a:ext cx="3749675" cy="3097212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500" b="1">
                <a:solidFill>
                  <a:srgbClr val="000000"/>
                </a:solidFill>
                <a:latin typeface="Arial" charset="0"/>
              </a:rPr>
              <a:t>Злочинна організація</a:t>
            </a:r>
            <a:r>
              <a:rPr lang="uk-UA" sz="1500" b="1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500">
                <a:solidFill>
                  <a:srgbClr val="000000"/>
                </a:solidFill>
                <a:latin typeface="Arial" charset="0"/>
              </a:rPr>
              <a:t>- злочин вчинено стійким ієрархічним об’єднанням трьох і більше осіб, члени якого за попередньою змовою зорганізувались для спільної діяльності з метою безпосереднього вчинення тяжких або особливо тяжких злочинів, учасниками цієї організації, або керівництва чи координації злочинної діяльності інших осіб, або забезпечення функціонування як самої злочинної організації так і інших злочинних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 груп</a:t>
            </a: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4572000" y="981075"/>
            <a:ext cx="0" cy="41767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>
            <a:off x="4140200" y="2060575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572000" y="2349500"/>
            <a:ext cx="3603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4140200" y="4292600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4572000" y="5157788"/>
            <a:ext cx="3603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9750" y="260350"/>
            <a:ext cx="8064500" cy="7921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Ознаки злочинної організації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11188" y="1484313"/>
            <a:ext cx="3017837" cy="720725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Розподіл ролей серед членів організації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11188" y="2565400"/>
            <a:ext cx="3017837" cy="396875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Стійкість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1188" y="3429000"/>
            <a:ext cx="3017837" cy="395288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Згуртованість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003800" y="1484313"/>
            <a:ext cx="3600450" cy="936625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Зорганізованість дій для вчинення тяжких і особливо тяжких злочинів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003800" y="2781300"/>
            <a:ext cx="3600450" cy="396875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Ієрархічність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003800" y="3573463"/>
            <a:ext cx="3600450" cy="395287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>
                <a:solidFill>
                  <a:srgbClr val="000000"/>
                </a:solidFill>
                <a:latin typeface="Arial" charset="0"/>
              </a:rPr>
              <a:t>Чітка спрямованість дій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11188" y="4652963"/>
            <a:ext cx="7993062" cy="9366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 i="1">
                <a:solidFill>
                  <a:srgbClr val="000000"/>
                </a:solidFill>
                <a:latin typeface="Arial" charset="0"/>
              </a:rPr>
              <a:t>Від організованої групи злочинна організація відрізняється: згрупованістю та зорганізованістю дій для вчинення тяжких і особливо тяжких злочинів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284663" y="1052513"/>
            <a:ext cx="0" cy="2736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635375" y="1844675"/>
            <a:ext cx="6492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284663" y="1989138"/>
            <a:ext cx="7191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3635375" y="2781300"/>
            <a:ext cx="6492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284663" y="2997200"/>
            <a:ext cx="7191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3635375" y="3644900"/>
            <a:ext cx="6492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284663" y="3789363"/>
            <a:ext cx="7191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500"/>
                            </p:stCondLst>
                            <p:childTnLst>
                              <p:par>
                                <p:cTn id="7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000"/>
                            </p:stCondLst>
                            <p:childTnLst>
                              <p:par>
                                <p:cTn id="94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6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0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2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autoRev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3" grpId="1" animBg="1"/>
      <p:bldP spid="8203" grpId="2" animBg="1"/>
      <p:bldP spid="8203" grpId="3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10" grpId="0" animBg="1"/>
      <p:bldP spid="82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179388" y="188913"/>
            <a:ext cx="8785225" cy="86518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Відповідальність співучасників злочину</a:t>
            </a:r>
            <a:r>
              <a:rPr lang="uk-UA" dirty="0">
                <a:solidFill>
                  <a:schemeClr val="bg1"/>
                </a:solidFill>
              </a:rPr>
              <a:t> (визначається характером і ступенем участі кожного з них у вчиненні злочину ст. 29 КК України)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0825" y="1268413"/>
            <a:ext cx="2736850" cy="1008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Виконавець</a:t>
            </a:r>
            <a:r>
              <a:rPr lang="uk-UA" sz="1200">
                <a:solidFill>
                  <a:srgbClr val="000000"/>
                </a:solidFill>
                <a:latin typeface="Arial" charset="0"/>
              </a:rPr>
              <a:t> підлягає кримінальній відповідальності за статтею Особливої частини КК, яка передбачає вчинений ним злочин без посилання на ст. 27 КК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50825" y="2492375"/>
            <a:ext cx="2736850" cy="1081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>
                <a:solidFill>
                  <a:srgbClr val="000000"/>
                </a:solidFill>
                <a:latin typeface="Arial" charset="0"/>
              </a:rPr>
              <a:t>У разі вчинення виконавцем незакінченого злочину інші співучасники теж будуть нести відповідальність за приготування або замах на злочин </a:t>
            </a:r>
            <a:r>
              <a:rPr lang="uk-UA" sz="1200" b="1" i="1" u="sng">
                <a:solidFill>
                  <a:srgbClr val="000000"/>
                </a:solidFill>
                <a:latin typeface="Arial" charset="0"/>
              </a:rPr>
              <a:t>ч. 4 ст. 29 КК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50825" y="3860800"/>
            <a:ext cx="2736850" cy="158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u="sng" dirty="0">
                <a:solidFill>
                  <a:srgbClr val="000000"/>
                </a:solidFill>
                <a:latin typeface="Arial" charset="0"/>
              </a:rPr>
              <a:t>При добровільній відмові</a:t>
            </a:r>
            <a:r>
              <a:rPr lang="uk-UA" sz="1200" dirty="0">
                <a:solidFill>
                  <a:srgbClr val="000000"/>
                </a:solidFill>
                <a:latin typeface="Arial" charset="0"/>
              </a:rPr>
              <a:t> від виконання злочину </a:t>
            </a:r>
            <a:r>
              <a:rPr lang="uk-UA" sz="1200" b="1" i="1" u="sng" dirty="0">
                <a:solidFill>
                  <a:srgbClr val="000000"/>
                </a:solidFill>
                <a:latin typeface="Arial" charset="0"/>
              </a:rPr>
              <a:t>(ст. 17 КК)</a:t>
            </a:r>
            <a:r>
              <a:rPr lang="uk-UA" sz="1200" dirty="0">
                <a:solidFill>
                  <a:srgbClr val="000000"/>
                </a:solidFill>
                <a:latin typeface="Arial" charset="0"/>
              </a:rPr>
              <a:t>, підбурювач, пособник і організатор підлягають кримінальній відповідальності за готування до злочину або замаху на злочин, який виконавець відмовився виконувати </a:t>
            </a:r>
            <a:r>
              <a:rPr lang="uk-UA" sz="1200" b="1" i="1" u="sng" dirty="0">
                <a:solidFill>
                  <a:srgbClr val="000000"/>
                </a:solidFill>
                <a:latin typeface="Arial" charset="0"/>
              </a:rPr>
              <a:t>ч. 1 ст. 31 КК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203575" y="1196975"/>
            <a:ext cx="2743200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Організатор, підбурювач та пособник</a:t>
            </a:r>
            <a:r>
              <a:rPr lang="uk-UA" sz="1200">
                <a:solidFill>
                  <a:srgbClr val="000000"/>
                </a:solidFill>
                <a:latin typeface="Arial" charset="0"/>
              </a:rPr>
              <a:t> підлягають кримінальній відповідальності статтею Особливої частини КК, яка передбачає злочин, вчинений виконавцем з посиланням на </a:t>
            </a:r>
            <a:r>
              <a:rPr lang="uk-UA" sz="1200" b="1" i="1" u="sng">
                <a:solidFill>
                  <a:srgbClr val="000000"/>
                </a:solidFill>
                <a:latin typeface="Arial" charset="0"/>
              </a:rPr>
              <a:t>відповідну частину ст. 27 КК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203575" y="2636838"/>
            <a:ext cx="2743200" cy="1008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>
                <a:solidFill>
                  <a:srgbClr val="000000"/>
                </a:solidFill>
                <a:latin typeface="Arial" charset="0"/>
              </a:rPr>
              <a:t>Особа, яка по незалежним від неї обставин не змогла схилити інших осіб до вчинення злочину несе кримінальну відповідальність за приготування до злочинну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203575" y="3716338"/>
            <a:ext cx="2743200" cy="1511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>
                <a:solidFill>
                  <a:srgbClr val="000000"/>
                </a:solidFill>
                <a:latin typeface="Arial" charset="0"/>
              </a:rPr>
              <a:t>Не несуть кримінальної відповідальності організатор, пособник і підбурювач, якщо вони відвернули вчинення злочину, або своєчасно повідомили про злочин відповідні органи влади, про злочин який готується, або вчиняється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203575" y="5300663"/>
            <a:ext cx="2736850" cy="122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u="sng" dirty="0">
                <a:solidFill>
                  <a:srgbClr val="000000"/>
                </a:solidFill>
                <a:latin typeface="Arial" charset="0"/>
              </a:rPr>
              <a:t>Пособник не підлягає відповідальності </a:t>
            </a:r>
            <a:r>
              <a:rPr lang="uk-UA" sz="1200" dirty="0">
                <a:solidFill>
                  <a:srgbClr val="000000"/>
                </a:solidFill>
                <a:latin typeface="Arial" charset="0"/>
              </a:rPr>
              <a:t>також у випадку ненадання ним засобів чи знарядь вчинення злочину, або через </a:t>
            </a:r>
            <a:r>
              <a:rPr lang="uk-UA" sz="1200" dirty="0" err="1">
                <a:solidFill>
                  <a:srgbClr val="000000"/>
                </a:solidFill>
                <a:latin typeface="Arial" charset="0"/>
              </a:rPr>
              <a:t>неусунення</a:t>
            </a:r>
            <a:r>
              <a:rPr lang="uk-UA" sz="1200" dirty="0">
                <a:solidFill>
                  <a:srgbClr val="000000"/>
                </a:solidFill>
                <a:latin typeface="Arial" charset="0"/>
              </a:rPr>
              <a:t> перешкод вчиненню злочину </a:t>
            </a:r>
            <a:r>
              <a:rPr lang="uk-UA" sz="1200" b="1" i="1" u="sng" dirty="0">
                <a:solidFill>
                  <a:srgbClr val="000000"/>
                </a:solidFill>
                <a:latin typeface="Arial" charset="0"/>
              </a:rPr>
              <a:t>ч. 2 ст. 31 КК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011863" y="1196975"/>
            <a:ext cx="2952750" cy="208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>
                <a:solidFill>
                  <a:srgbClr val="000000"/>
                </a:solidFill>
                <a:latin typeface="Arial" charset="0"/>
              </a:rPr>
              <a:t>Ознаки, що характеризують особу окремого співучасника злочину, ставляться в вину лише цьому співучасникові. Інші обставини, що обтяжують відповідальність, і передбачені в статтях Особливої частини КК, як ознаки злочину, що впливають на кваліфікацію дій виконавця, ставляться в вину лише співучаснику, який усвідомлював ці обставини.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011863" y="3357563"/>
            <a:ext cx="2952750" cy="122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u="sng" dirty="0">
                <a:solidFill>
                  <a:srgbClr val="000000"/>
                </a:solidFill>
                <a:latin typeface="Arial" charset="0"/>
              </a:rPr>
              <a:t>При добровільній відмові </a:t>
            </a:r>
            <a:r>
              <a:rPr lang="uk-UA" sz="1200" dirty="0">
                <a:solidFill>
                  <a:srgbClr val="000000"/>
                </a:solidFill>
                <a:latin typeface="Arial" charset="0"/>
              </a:rPr>
              <a:t>будь кого із співучасників виконавець підлягає кримінальній відповідальності  за готування або замах на злочин, залежно від того на якій стадії його було припинено </a:t>
            </a:r>
            <a:r>
              <a:rPr lang="uk-UA" sz="1200" b="1" i="1" u="sng" dirty="0">
                <a:solidFill>
                  <a:srgbClr val="000000"/>
                </a:solidFill>
                <a:latin typeface="Arial" charset="0"/>
              </a:rPr>
              <a:t>ч. 3 ст. 31 КК.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011863" y="4652963"/>
            <a:ext cx="2952750" cy="122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>
                <a:solidFill>
                  <a:srgbClr val="000000"/>
                </a:solidFill>
                <a:latin typeface="Arial" charset="0"/>
              </a:rPr>
              <a:t>Якщо дії організатора і підбурювача не призвели до запобігання виконання злочину виконавцем, то ці заходи можуть бути визнані як обставини, що пом’якшують покарання.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011863" y="5949950"/>
            <a:ext cx="2952750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>
                <a:solidFill>
                  <a:srgbClr val="000000"/>
                </a:solidFill>
                <a:latin typeface="Arial" charset="0"/>
              </a:rPr>
              <a:t>Провокація злочину розглядається як співучасть у вчинюваному злочині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11188" y="260350"/>
            <a:ext cx="7993062" cy="8651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Відповідальність організаторів та учасників організованої групи та злочинної організації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1187450" y="1916113"/>
            <a:ext cx="2559050" cy="549275"/>
          </a:xfrm>
          <a:prstGeom prst="ellipse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uk-UA" sz="40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uk-UA" sz="1400" b="1" i="1">
                <a:solidFill>
                  <a:srgbClr val="000000"/>
                </a:solidFill>
                <a:latin typeface="Arial" charset="0"/>
              </a:rPr>
              <a:t>Організатор</a:t>
            </a:r>
            <a:endParaRPr lang="uk-UA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55650" y="3500438"/>
            <a:ext cx="3475038" cy="1655762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Підлягає кримінальній відповідальності за всі злочини, вчинені організованою групою чи злочинною організацією, якщо вони охоплювались його умислом </a:t>
            </a:r>
            <a:r>
              <a:rPr lang="uk-UA" sz="1600" b="1" i="1" u="sng">
                <a:solidFill>
                  <a:srgbClr val="000000"/>
                </a:solidFill>
                <a:latin typeface="Arial" charset="0"/>
              </a:rPr>
              <a:t>(ч. 1 ст. 30 КК)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4787900" y="1773238"/>
            <a:ext cx="3687763" cy="1079500"/>
          </a:xfrm>
          <a:prstGeom prst="ellipse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1400" b="1" i="1">
                <a:solidFill>
                  <a:srgbClr val="000000"/>
                </a:solidFill>
                <a:latin typeface="Arial" charset="0"/>
              </a:rPr>
              <a:t>Інші учасники організованої групи чи злочинної організації</a:t>
            </a:r>
            <a:endParaRPr lang="uk-UA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859338" y="3644900"/>
            <a:ext cx="3567112" cy="1655763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Підлягають кримінальній відповідальності за злочини, у підготовці або вчиненні яких вони брали участь, незалежно від тієї ролі, яку виконував у злочині кожен з них </a:t>
            </a:r>
            <a:r>
              <a:rPr lang="uk-UA" sz="1600" b="1" i="1" u="sng">
                <a:solidFill>
                  <a:srgbClr val="000000"/>
                </a:solidFill>
                <a:latin typeface="Arial" charset="0"/>
              </a:rPr>
              <a:t>(ч. 2 ст. 30 КК)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2411413" y="1125538"/>
            <a:ext cx="2160587" cy="7905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572000" y="1125538"/>
            <a:ext cx="2087563" cy="6477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411413" y="2420938"/>
            <a:ext cx="0" cy="1079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659563" y="2852738"/>
            <a:ext cx="0" cy="7921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704088"/>
            <a:ext cx="9001156" cy="1143000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>
                <a:solidFill>
                  <a:srgbClr val="FF0000"/>
                </a:solidFill>
                <a:latin typeface="+mn-lt"/>
              </a:rPr>
              <a:t>Домашнє завдання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Вивчити Розділ </a:t>
            </a:r>
            <a:r>
              <a:rPr lang="en-US" dirty="0" smtClean="0"/>
              <a:t>VI </a:t>
            </a:r>
            <a:r>
              <a:rPr lang="uk-UA" dirty="0" smtClean="0"/>
              <a:t>Кримінального кодексу України “Співучасть у </a:t>
            </a:r>
            <a:r>
              <a:rPr lang="uk-UA" dirty="0" smtClean="0"/>
              <a:t>кримінальному </a:t>
            </a:r>
            <a:r>
              <a:rPr lang="uk-UA" dirty="0" err="1" smtClean="0"/>
              <a:t>правопорушені</a:t>
            </a:r>
            <a:r>
              <a:rPr lang="uk-UA" dirty="0" smtClean="0"/>
              <a:t>” </a:t>
            </a:r>
            <a:r>
              <a:rPr lang="uk-UA" dirty="0" smtClean="0"/>
              <a:t>( ст. ст. 26-31)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pPr algn="ctr"/>
            <a:r>
              <a:rPr lang="uk-UA" b="1" dirty="0" smtClean="0">
                <a:latin typeface="+mn-lt"/>
              </a:rPr>
              <a:t>План: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b="1" dirty="0" smtClean="0"/>
              <a:t>Поняття співучасті як однієї з форм злочинної діяльності, її ознаки та форми.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Види співучасників. Ексцес виконавця.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Вчинення злочину групою осіб, групою осіб за попередньою змовою, організованою групою або злочинною організацією.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Кримінальна відповідальність співучасників. Добровільна відмова співучасників від вчинення злочину.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7154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Питання 1. Поняття співучасті як однієї з форм злочинної діяльності, її ознаки та форми.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1500198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Злочи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428868"/>
            <a:ext cx="398145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276600" y="1125538"/>
            <a:ext cx="2376488" cy="358775"/>
          </a:xfrm>
          <a:prstGeom prst="rect">
            <a:avLst/>
          </a:prstGeom>
          <a:solidFill>
            <a:srgbClr val="C0C0C0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>
                <a:solidFill>
                  <a:srgbClr val="000000"/>
                </a:solidFill>
                <a:latin typeface="Arial" charset="0"/>
              </a:rPr>
              <a:t>Ознаки співучасті</a:t>
            </a:r>
            <a:endParaRPr lang="uk-UA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00113" y="1628775"/>
            <a:ext cx="2103437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i="1">
                <a:solidFill>
                  <a:srgbClr val="000000"/>
                </a:solidFill>
                <a:latin typeface="Arial" charset="0"/>
              </a:rPr>
              <a:t>Об’єктивні</a:t>
            </a:r>
            <a:endParaRPr lang="uk-UA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23850" y="2060575"/>
            <a:ext cx="3290888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>
                <a:solidFill>
                  <a:srgbClr val="000000"/>
                </a:solidFill>
                <a:latin typeface="Arial" charset="0"/>
              </a:rPr>
              <a:t>Участь у вчиненні злочину двох або більше осіб</a:t>
            </a:r>
            <a:endParaRPr lang="uk-UA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23850" y="2708275"/>
            <a:ext cx="3290888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Наявність причинного зв’язку між діями кожного співучасника і злочинним результатом</a:t>
            </a:r>
            <a:endParaRPr lang="uk-UA" sz="1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23850" y="3644900"/>
            <a:ext cx="3290888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Вчинення співучасниками спільних дій</a:t>
            </a:r>
            <a:endParaRPr lang="uk-UA" sz="1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50825" y="4437063"/>
            <a:ext cx="1728788" cy="2232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>
                <a:solidFill>
                  <a:srgbClr val="000000"/>
                </a:solidFill>
                <a:latin typeface="Arial" charset="0"/>
              </a:rPr>
              <a:t>Дії кожного співучасника взаємно доповнюють одна одну і необхідною умовою для досягнення спільного результату</a:t>
            </a:r>
            <a:endParaRPr lang="uk-UA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051050" y="4437063"/>
            <a:ext cx="1584325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>
                <a:solidFill>
                  <a:srgbClr val="000000"/>
                </a:solidFill>
                <a:latin typeface="Arial" charset="0"/>
              </a:rPr>
              <a:t>Злочинний результат є єдиним та загальним для всіх співучасників</a:t>
            </a:r>
            <a:endParaRPr lang="uk-UA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6011863" y="1628775"/>
            <a:ext cx="2101850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i="1">
                <a:solidFill>
                  <a:srgbClr val="000000"/>
                </a:solidFill>
                <a:latin typeface="Arial" charset="0"/>
              </a:rPr>
              <a:t>Суб’єктивні</a:t>
            </a:r>
            <a:endParaRPr lang="uk-UA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292725" y="2060575"/>
            <a:ext cx="3567113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>
                <a:solidFill>
                  <a:srgbClr val="000000"/>
                </a:solidFill>
                <a:latin typeface="Arial" charset="0"/>
              </a:rPr>
              <a:t>Співучасть можлива тільки в умисних злочинах</a:t>
            </a:r>
            <a:endParaRPr lang="uk-UA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292725" y="2636838"/>
            <a:ext cx="3567113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>
                <a:solidFill>
                  <a:srgbClr val="000000"/>
                </a:solidFill>
                <a:latin typeface="Arial" charset="0"/>
              </a:rPr>
              <a:t>Співучасть передбачає для всіх учасників наявність загального за змістом умислу спрямованого на досягнення єдиного злочинного результату</a:t>
            </a:r>
            <a:endParaRPr lang="uk-UA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5292725" y="3860800"/>
            <a:ext cx="3567113" cy="158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dirty="0">
                <a:solidFill>
                  <a:srgbClr val="000000"/>
                </a:solidFill>
                <a:latin typeface="Arial" charset="0"/>
              </a:rPr>
              <a:t>Співучасть передбачає умисну вину кожного з співучасників тобто всі особи, що беруть участь у вчиненні злочину діють умисно і кожен з них усвідомлює не тільки характер своїх дій, але і дії інших співучасників (насамперед виконавця)</a:t>
            </a:r>
            <a:endParaRPr lang="uk-UA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292725" y="5516563"/>
            <a:ext cx="3567113" cy="569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Кожен з співучасників висловлює згоду на спільне вчинення злочину</a:t>
            </a:r>
            <a:endParaRPr lang="uk-UA" sz="1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1908175" y="1268413"/>
            <a:ext cx="1368425" cy="360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5651500" y="1268413"/>
            <a:ext cx="1441450" cy="360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2987675" y="1773238"/>
            <a:ext cx="11525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4140200" y="1773238"/>
            <a:ext cx="0" cy="20875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3635375" y="2276475"/>
            <a:ext cx="5048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3635375" y="3068638"/>
            <a:ext cx="5048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>
            <a:off x="3635375" y="3860800"/>
            <a:ext cx="5048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>
            <a:off x="1116013" y="4149725"/>
            <a:ext cx="935037" cy="2873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2051050" y="4149725"/>
            <a:ext cx="792163" cy="2873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H="1">
            <a:off x="4500563" y="1773238"/>
            <a:ext cx="15113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4500563" y="1773238"/>
            <a:ext cx="0" cy="39608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4500563" y="2349500"/>
            <a:ext cx="792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4500563" y="3213100"/>
            <a:ext cx="792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4500563" y="4652963"/>
            <a:ext cx="792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4500563" y="5734050"/>
            <a:ext cx="792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50825" y="333375"/>
            <a:ext cx="8686800" cy="6477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 dirty="0">
                <a:solidFill>
                  <a:srgbClr val="000000"/>
                </a:solidFill>
                <a:latin typeface="Arial" charset="0"/>
              </a:rPr>
              <a:t>Співучасть – </a:t>
            </a:r>
            <a:r>
              <a:rPr lang="uk-UA" sz="1600" dirty="0">
                <a:solidFill>
                  <a:srgbClr val="000000"/>
                </a:solidFill>
                <a:latin typeface="Arial" charset="0"/>
              </a:rPr>
              <a:t>умисна спільна участь двох або більше осіб у вчиненні умисного злочину (ст. 26 КК України)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500"/>
                            </p:stCondLst>
                            <p:childTnLst>
                              <p:par>
                                <p:cTn id="9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03" grpId="0" animBg="1"/>
      <p:bldP spid="3104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79388" y="188913"/>
            <a:ext cx="8785225" cy="12954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</a:rPr>
              <a:t>Форма співучасті – </a:t>
            </a:r>
            <a:r>
              <a:rPr lang="uk-UA" sz="2000" dirty="0">
                <a:solidFill>
                  <a:schemeClr val="bg1"/>
                </a:solidFill>
              </a:rPr>
              <a:t>тип спільної діяльності кількох осіб при вчиненні злочину, які можна розмежувати за способом взаємодії та ступеня узгодженості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59113" y="1628775"/>
            <a:ext cx="2592387" cy="431800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 i="1">
                <a:solidFill>
                  <a:srgbClr val="000000"/>
                </a:solidFill>
                <a:latin typeface="Arial" charset="0"/>
              </a:rPr>
              <a:t>Форми співучасті</a:t>
            </a: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9750" y="2420938"/>
            <a:ext cx="2925763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>
                <a:solidFill>
                  <a:srgbClr val="000000"/>
                </a:solidFill>
                <a:latin typeface="Arial" charset="0"/>
              </a:rPr>
              <a:t>Проста співучасть</a:t>
            </a:r>
            <a:r>
              <a:rPr lang="uk-UA" sz="1600" b="1" i="1">
                <a:solidFill>
                  <a:srgbClr val="000000"/>
                </a:solidFill>
                <a:latin typeface="Arial" charset="0"/>
              </a:rPr>
              <a:t> – </a:t>
            </a:r>
            <a:r>
              <a:rPr lang="uk-UA" sz="1600">
                <a:solidFill>
                  <a:srgbClr val="000000"/>
                </a:solidFill>
                <a:latin typeface="Arial" charset="0"/>
              </a:rPr>
              <a:t>всі співучасники є виконавцями об’єктивної сторони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9750" y="3860800"/>
            <a:ext cx="2925763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Співвиконавство без попередньої змови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39750" y="5084763"/>
            <a:ext cx="2925763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Співвиконавство за попередньою змовою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148263" y="2420938"/>
            <a:ext cx="3384550" cy="158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>
                <a:solidFill>
                  <a:srgbClr val="000000"/>
                </a:solidFill>
                <a:latin typeface="Arial" charset="0"/>
              </a:rPr>
              <a:t>Складна співучасть</a:t>
            </a:r>
            <a:r>
              <a:rPr lang="uk-UA" sz="1600" b="1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600">
                <a:solidFill>
                  <a:srgbClr val="000000"/>
                </a:solidFill>
                <a:latin typeface="Arial" charset="0"/>
              </a:rPr>
              <a:t>– ролі між</a:t>
            </a:r>
            <a:r>
              <a:rPr lang="uk-UA" sz="1600" b="1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uk-UA" sz="1600">
                <a:solidFill>
                  <a:srgbClr val="000000"/>
                </a:solidFill>
                <a:latin typeface="Arial" charset="0"/>
              </a:rPr>
              <a:t>співучасниками  розподіляються. Необхідне усвідомлення кожним з співучасників того, що він бере участь у спільній злочинній діяльності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148263" y="4437063"/>
            <a:ext cx="3384550" cy="576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Виконавець,  організатор,   пособник,  підмовник</a:t>
            </a:r>
            <a:r>
              <a:rPr lang="uk-UA" sz="1400">
                <a:solidFill>
                  <a:srgbClr val="000000"/>
                </a:solidFill>
                <a:latin typeface="Arial" charset="0"/>
              </a:rPr>
              <a:t>.</a:t>
            </a: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5148263" y="5445125"/>
            <a:ext cx="3384550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>
                <a:solidFill>
                  <a:srgbClr val="000000"/>
                </a:solidFill>
                <a:latin typeface="Arial" charset="0"/>
              </a:rPr>
              <a:t>Попередня змова групи осіб, організована група, злочинна організація.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1908175" y="2060575"/>
            <a:ext cx="2447925" cy="3603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1908175" y="3284538"/>
            <a:ext cx="0" cy="5762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1908175" y="4437063"/>
            <a:ext cx="0" cy="6477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356100" y="2060575"/>
            <a:ext cx="2520950" cy="3603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6877050" y="4005263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877050" y="5013325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1510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            Чинний Кримінальний кодекс передбачає такі форми організованої злочинності: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uk-UA" b="1" dirty="0" smtClean="0"/>
              <a:t>Банда (ст. 257 </a:t>
            </a:r>
            <a:r>
              <a:rPr lang="uk-UA" b="1" dirty="0" err="1" smtClean="0"/>
              <a:t>ККУ</a:t>
            </a:r>
            <a:r>
              <a:rPr lang="uk-UA" b="1" dirty="0" smtClean="0"/>
              <a:t>);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Злочинна група у виправно-трудових установах (ст. 392 </a:t>
            </a:r>
            <a:r>
              <a:rPr lang="uk-UA" b="1" dirty="0" err="1" smtClean="0"/>
              <a:t>ККУ</a:t>
            </a:r>
            <a:r>
              <a:rPr lang="uk-UA" b="1" dirty="0" smtClean="0"/>
              <a:t>)</a:t>
            </a:r>
            <a:r>
              <a:rPr lang="ru-RU" b="1" dirty="0" smtClean="0"/>
              <a:t>;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Група контрабандистів (ст. 201 </a:t>
            </a:r>
            <a:r>
              <a:rPr lang="uk-UA" b="1" dirty="0" err="1" smtClean="0"/>
              <a:t>ККУ</a:t>
            </a:r>
            <a:r>
              <a:rPr lang="uk-UA" b="1" dirty="0" smtClean="0"/>
              <a:t>);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Організована група (ст. 185 – 191 </a:t>
            </a:r>
            <a:r>
              <a:rPr lang="uk-UA" b="1" dirty="0" err="1" smtClean="0"/>
              <a:t>ККУ</a:t>
            </a:r>
            <a:r>
              <a:rPr lang="uk-UA" b="1" dirty="0" smtClean="0"/>
              <a:t>);</a:t>
            </a:r>
          </a:p>
          <a:p>
            <a:pPr marL="514350" indent="-514350">
              <a:buAutoNum type="arabicPeriod"/>
            </a:pPr>
            <a:r>
              <a:rPr lang="uk-UA" b="1" dirty="0" err="1" smtClean="0"/>
              <a:t>Терорестична</a:t>
            </a:r>
            <a:r>
              <a:rPr lang="uk-UA" b="1" dirty="0" smtClean="0"/>
              <a:t> група ( ст. 258 </a:t>
            </a:r>
            <a:r>
              <a:rPr lang="uk-UA" b="1" dirty="0" err="1" smtClean="0"/>
              <a:t>ККУ</a:t>
            </a:r>
            <a:r>
              <a:rPr lang="uk-UA" b="1" dirty="0" smtClean="0"/>
              <a:t>);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Воєнізоване чи збройне формування (ст. 260 </a:t>
            </a:r>
            <a:r>
              <a:rPr lang="uk-UA" b="1" dirty="0" err="1" smtClean="0"/>
              <a:t>ККУ</a:t>
            </a:r>
            <a:r>
              <a:rPr lang="uk-UA" b="1" dirty="0" smtClean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7154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Питання 2. Види співучасників. Ексцес виконавця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Рисунок 3" descr="Злочи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428868"/>
            <a:ext cx="398145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57158" y="214290"/>
            <a:ext cx="8496300" cy="7921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Види співучасників </a:t>
            </a:r>
            <a:r>
              <a:rPr lang="uk-UA" sz="3200" b="1" i="1" dirty="0">
                <a:solidFill>
                  <a:schemeClr val="bg1"/>
                </a:solidFill>
              </a:rPr>
              <a:t>(ст. 27 КК України)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84213" y="1268413"/>
            <a:ext cx="1800225" cy="504825"/>
          </a:xfrm>
          <a:prstGeom prst="ellipse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1400" b="1" i="1">
                <a:solidFill>
                  <a:srgbClr val="000000"/>
                </a:solidFill>
                <a:latin typeface="Arial" charset="0"/>
              </a:rPr>
              <a:t>Виконавець</a:t>
            </a: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2771775" y="1268413"/>
            <a:ext cx="1873250" cy="446087"/>
          </a:xfrm>
          <a:prstGeom prst="ellipse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1400" b="1" i="1">
                <a:solidFill>
                  <a:srgbClr val="000000"/>
                </a:solidFill>
                <a:latin typeface="Arial" charset="0"/>
              </a:rPr>
              <a:t>Підбурювач</a:t>
            </a: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4859338" y="1268413"/>
            <a:ext cx="1646237" cy="446087"/>
          </a:xfrm>
          <a:prstGeom prst="ellipse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1400" b="1" i="1">
                <a:solidFill>
                  <a:srgbClr val="000000"/>
                </a:solidFill>
                <a:latin typeface="Arial" charset="0"/>
              </a:rPr>
              <a:t>Пособник</a:t>
            </a: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804025" y="1268413"/>
            <a:ext cx="2016125" cy="431800"/>
          </a:xfrm>
          <a:prstGeom prst="ellipse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1400" b="1" i="1">
                <a:solidFill>
                  <a:srgbClr val="000000"/>
                </a:solidFill>
                <a:latin typeface="Arial" charset="0"/>
              </a:rPr>
              <a:t>Організатор</a:t>
            </a: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9750" y="2133600"/>
            <a:ext cx="2305050" cy="1223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 dirty="0">
                <a:solidFill>
                  <a:srgbClr val="000000"/>
                </a:solidFill>
                <a:latin typeface="Arial" charset="0"/>
              </a:rPr>
              <a:t>Особа, яка безпосередньо вчинила злочин, тобто повністю або частково виконала дії, що складають об’єктивну сторону складу конкретного злочину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39750" y="3500438"/>
            <a:ext cx="2305050" cy="865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Безпосередньо приймала участь у вчиненні групового злочину разом з іншими співвиконавцями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39750" y="4581525"/>
            <a:ext cx="2305050" cy="122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Вчинила злочин з використанням осіб, які не підлягають кримінальній відповідальності через вік, неосудність або інші обставини передбачені КК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059113" y="2060575"/>
            <a:ext cx="2447925" cy="1008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Особа, яка умовляннями, підкупом, погрозою чи іншим чином схилила іншого співучасника до вчиненого злочину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059113" y="3141663"/>
            <a:ext cx="2447925" cy="1008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Особа, яка сприяє вчиненню злочину наданням засобів чи знарядь вчинення злочину або усуненням перешкод </a:t>
            </a:r>
            <a:r>
              <a:rPr lang="uk-UA" sz="1200" b="1" i="1" u="sng">
                <a:solidFill>
                  <a:srgbClr val="000000"/>
                </a:solidFill>
                <a:latin typeface="Arial" charset="0"/>
              </a:rPr>
              <a:t>(фізичне пособництво)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059113" y="4221163"/>
            <a:ext cx="2447925" cy="2305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Сприяє вчиненню злочину вказівками, а також обіцянками переховати злочинця, знаряддя чи засоби вчинення злочину, сліди злочину чи предмети здобуті злочинним шляхом придбати чи збути такі предмети, або іншим чином сприяти вчиненню злочину (інтелектуальне пособництво)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6804025" y="1916113"/>
            <a:ext cx="1463675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Особа яка:</a:t>
            </a:r>
            <a:endParaRPr lang="uk-UA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6156325" y="2205038"/>
            <a:ext cx="2808288" cy="287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Організувала вчинення злочину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156325" y="2492375"/>
            <a:ext cx="2808288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Створила організовану групу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156325" y="2781300"/>
            <a:ext cx="2808288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Керувала організованою групою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6156325" y="3068638"/>
            <a:ext cx="2808288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Керувала вчиненням злочину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6156325" y="3357563"/>
            <a:ext cx="2808288" cy="287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Створила злочинну організацію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6156325" y="3644900"/>
            <a:ext cx="2808288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Керувала злочинною організацією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6156325" y="4076700"/>
            <a:ext cx="2808288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Забезпечувала фінансування організованої групи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156325" y="4581525"/>
            <a:ext cx="2808288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Організувала приховування злочинної діяльності організованої групи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6156325" y="5229225"/>
            <a:ext cx="2808288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Забезпечення фінансування злочинної організації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6156325" y="5734050"/>
            <a:ext cx="2808288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Організовувала приховування діяльності злочинної організації</a:t>
            </a: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>
            <a:off x="250825" y="1484313"/>
            <a:ext cx="4333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250825" y="1484313"/>
            <a:ext cx="0" cy="36734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250825" y="2708275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250825" y="3933825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250825" y="5157788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3708400" y="1700213"/>
            <a:ext cx="576263" cy="360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5867400" y="1700213"/>
            <a:ext cx="0" cy="3600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 flipH="1">
            <a:off x="5508625" y="3573463"/>
            <a:ext cx="3587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 flipH="1">
            <a:off x="5508625" y="5300663"/>
            <a:ext cx="3587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7524750" y="1700213"/>
            <a:ext cx="0" cy="215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000"/>
                            </p:stCondLst>
                            <p:childTnLst>
                              <p:par>
                                <p:cTn id="9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500"/>
                            </p:stCondLst>
                            <p:childTnLst>
                              <p:par>
                                <p:cTn id="9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4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4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3500"/>
                            </p:stCondLst>
                            <p:childTnLst>
                              <p:par>
                                <p:cTn id="16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6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18" grpId="0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  <p:bldP spid="4125" grpId="0" animBg="1"/>
      <p:bldP spid="4126" grpId="0" animBg="1"/>
      <p:bldP spid="4128" grpId="0" animBg="1"/>
      <p:bldP spid="4129" grpId="0" animBg="1"/>
      <p:bldP spid="4130" grpId="0" animBg="1"/>
      <p:bldP spid="4131" grpId="0" animBg="1"/>
      <p:bldP spid="41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23850" y="188913"/>
            <a:ext cx="8496300" cy="1152525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Ексцес виконавця – </a:t>
            </a:r>
            <a:r>
              <a:rPr lang="uk-UA" sz="2400" dirty="0">
                <a:solidFill>
                  <a:schemeClr val="bg1"/>
                </a:solidFill>
              </a:rPr>
              <a:t>вчинення виконавцем злочину, який не охоплювався умислом інших учасників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95288" y="1412875"/>
            <a:ext cx="8351837" cy="6477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uk-UA" sz="1600" b="1" dirty="0">
                <a:solidFill>
                  <a:srgbClr val="000000"/>
                </a:solidFill>
                <a:latin typeface="Arial" charset="0"/>
              </a:rPr>
              <a:t>Відповідальність за ексцес виконавця несе лише виконавець ексцесу. Всі інші співучасники, </a:t>
            </a:r>
            <a:r>
              <a:rPr lang="uk-UA" sz="1600" b="1" dirty="0" smtClean="0">
                <a:solidFill>
                  <a:srgbClr val="000000"/>
                </a:solidFill>
                <a:latin typeface="Arial" charset="0"/>
              </a:rPr>
              <a:t>за </a:t>
            </a:r>
            <a:r>
              <a:rPr lang="uk-UA" sz="1600" b="1" dirty="0">
                <a:solidFill>
                  <a:srgbClr val="000000"/>
                </a:solidFill>
                <a:latin typeface="Arial" charset="0"/>
              </a:rPr>
              <a:t>ексцес не </a:t>
            </a:r>
            <a:r>
              <a:rPr lang="uk-UA" sz="1600" b="1" dirty="0" smtClean="0">
                <a:solidFill>
                  <a:srgbClr val="000000"/>
                </a:solidFill>
                <a:latin typeface="Arial" charset="0"/>
              </a:rPr>
              <a:t>відповідають.</a:t>
            </a:r>
            <a:endParaRPr lang="uk-UA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211638" y="2205038"/>
            <a:ext cx="1584325" cy="360362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Види ексцесу:</a:t>
            </a: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547813" y="2708275"/>
            <a:ext cx="2592387" cy="336550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i="1">
                <a:solidFill>
                  <a:srgbClr val="000000"/>
                </a:solidFill>
                <a:latin typeface="Arial" charset="0"/>
              </a:rPr>
              <a:t>Кількісний ексцес</a:t>
            </a: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940425" y="2708275"/>
            <a:ext cx="2559050" cy="336550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 i="1">
                <a:solidFill>
                  <a:srgbClr val="000000"/>
                </a:solidFill>
                <a:latin typeface="Arial" charset="0"/>
              </a:rPr>
              <a:t>Якісний ексцес</a:t>
            </a: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55650" y="3357563"/>
            <a:ext cx="4392613" cy="793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400" b="1">
                <a:solidFill>
                  <a:srgbClr val="000000"/>
                </a:solidFill>
                <a:latin typeface="Arial" charset="0"/>
              </a:rPr>
              <a:t>Виконавець виходить за межі дій, які входять в зміст конкретного складу злочину, що охоплюється умислом співучасників</a:t>
            </a:r>
            <a:endParaRPr lang="uk-UA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55650" y="4437063"/>
            <a:ext cx="2016125" cy="2127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Вчиняє більш небезпечне злочинне посягання (група планувала вчинити квартирну крадіжку, а виконавець зіткнувся з власником і напав на нього. Він буде нести відповідальність за грабіж, інші ж учасники за крадіжку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987675" y="4437063"/>
            <a:ext cx="2160588" cy="1728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Вчиняє менш небезпечне злочинне посягання (виконавець замість вбивства завдав тілесних ушкоджень. Він буде відповідати за фактично вчинене, а інші співучасники за замах на вбивство)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867400" y="3644900"/>
            <a:ext cx="2736850" cy="215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200" b="1">
                <a:solidFill>
                  <a:srgbClr val="000000"/>
                </a:solidFill>
                <a:latin typeface="Arial" charset="0"/>
              </a:rPr>
              <a:t>Виконавець під час вчинення злочину вчиняє, крім нього інший самостійний злочин (група домовилась викрасти дочку бізнесмена, з метою отримання викупу, а виконавець не тільки викрадає, а і ґвалтує дівчину. Група буде нести відповідальність тільки за викрадення а виконавець ще й за зґвалтування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4140200" y="2565400"/>
            <a:ext cx="863600" cy="2873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003800" y="2565400"/>
            <a:ext cx="936625" cy="2873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843213" y="3068638"/>
            <a:ext cx="0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1692275" y="4149725"/>
            <a:ext cx="1150938" cy="2873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843213" y="4149725"/>
            <a:ext cx="1223962" cy="2873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7164388" y="3068638"/>
            <a:ext cx="0" cy="5762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500"/>
                            </p:stCondLst>
                            <p:childTnLst>
                              <p:par>
                                <p:cTn id="8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500"/>
                            </p:stCondLst>
                            <p:childTnLst>
                              <p:par>
                                <p:cTn id="9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500"/>
                            </p:stCondLst>
                            <p:childTnLst>
                              <p:par>
                                <p:cTn id="9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1440</TotalTime>
  <Words>1329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Поток</vt:lpstr>
      <vt:lpstr>Лекція  Тема: Співучасть у кримінальному праві</vt:lpstr>
      <vt:lpstr>План:</vt:lpstr>
      <vt:lpstr>    Питання 1. Поняття співучасті як однієї з форм злочинної діяльності, її ознаки та форми.</vt:lpstr>
      <vt:lpstr>Презентация PowerPoint</vt:lpstr>
      <vt:lpstr>Презентация PowerPoint</vt:lpstr>
      <vt:lpstr>Презентация PowerPoint</vt:lpstr>
      <vt:lpstr>    Питання 2. Види співучасників. Ексцес виконавця</vt:lpstr>
      <vt:lpstr>Презентация PowerPoint</vt:lpstr>
      <vt:lpstr>Презентация PowerPoint</vt:lpstr>
      <vt:lpstr>    Питання 3. Вчинення злочину групою осіб, групою осіб за попередньою змовою, організованою групою або злочинною організацією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Домашнє завдання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Філія “Білгород-Дністровський економіко-правовий коледж” ВНЗ Укоопспілки “ПУЕТ”</dc:title>
  <dc:creator>Marina</dc:creator>
  <cp:lastModifiedBy>ПК</cp:lastModifiedBy>
  <cp:revision>12</cp:revision>
  <dcterms:created xsi:type="dcterms:W3CDTF">2020-03-03T11:47:56Z</dcterms:created>
  <dcterms:modified xsi:type="dcterms:W3CDTF">2024-03-06T06:47:45Z</dcterms:modified>
</cp:coreProperties>
</file>