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1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2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E783A4-C3E5-4780-9181-DD80CD23BE6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F0DF53A-5080-4B7F-B4BF-2E2451BBEE9A}">
      <dgm:prSet/>
      <dgm:spPr/>
      <dgm:t>
        <a:bodyPr/>
        <a:lstStyle/>
        <a:p>
          <a:r>
            <a:rPr lang="ru-RU"/>
            <a:t>4.1. Методологічні основи статистики населення</a:t>
          </a:r>
          <a:endParaRPr lang="en-US"/>
        </a:p>
      </dgm:t>
    </dgm:pt>
    <dgm:pt modelId="{E4A554D1-0040-4031-BC64-66609BBB99C5}" type="parTrans" cxnId="{B63A4BA5-61DE-4D62-8A6F-11AA38FBD058}">
      <dgm:prSet/>
      <dgm:spPr/>
      <dgm:t>
        <a:bodyPr/>
        <a:lstStyle/>
        <a:p>
          <a:endParaRPr lang="en-US"/>
        </a:p>
      </dgm:t>
    </dgm:pt>
    <dgm:pt modelId="{3D2A9205-892A-4DE9-99BA-68236AE60364}" type="sibTrans" cxnId="{B63A4BA5-61DE-4D62-8A6F-11AA38FBD058}">
      <dgm:prSet/>
      <dgm:spPr/>
      <dgm:t>
        <a:bodyPr/>
        <a:lstStyle/>
        <a:p>
          <a:endParaRPr lang="en-US"/>
        </a:p>
      </dgm:t>
    </dgm:pt>
    <dgm:pt modelId="{27F49B6D-56E7-4EBF-82AC-604DF31A0190}">
      <dgm:prSet/>
      <dgm:spPr/>
      <dgm:t>
        <a:bodyPr/>
        <a:lstStyle/>
        <a:p>
          <a:r>
            <a:rPr lang="ru-RU"/>
            <a:t>4.2. Показники чисельності, складу та розміщення</a:t>
          </a:r>
          <a:endParaRPr lang="en-US"/>
        </a:p>
      </dgm:t>
    </dgm:pt>
    <dgm:pt modelId="{DFBC6CD0-1ED5-407E-9059-3F8989C5901C}" type="parTrans" cxnId="{EB7F83EB-D2A9-4089-98C4-349F1E96CE35}">
      <dgm:prSet/>
      <dgm:spPr/>
      <dgm:t>
        <a:bodyPr/>
        <a:lstStyle/>
        <a:p>
          <a:endParaRPr lang="en-US"/>
        </a:p>
      </dgm:t>
    </dgm:pt>
    <dgm:pt modelId="{A5B85618-EE20-4B8D-A6AE-768782D66F41}" type="sibTrans" cxnId="{EB7F83EB-D2A9-4089-98C4-349F1E96CE35}">
      <dgm:prSet/>
      <dgm:spPr/>
      <dgm:t>
        <a:bodyPr/>
        <a:lstStyle/>
        <a:p>
          <a:endParaRPr lang="en-US"/>
        </a:p>
      </dgm:t>
    </dgm:pt>
    <dgm:pt modelId="{3E9703D6-4BEC-4CD8-B6A0-055F952F9AC4}">
      <dgm:prSet/>
      <dgm:spPr/>
      <dgm:t>
        <a:bodyPr/>
        <a:lstStyle/>
        <a:p>
          <a:r>
            <a:rPr lang="ru-RU"/>
            <a:t>населення </a:t>
          </a:r>
          <a:endParaRPr lang="en-US"/>
        </a:p>
      </dgm:t>
    </dgm:pt>
    <dgm:pt modelId="{A6A62B9E-C15B-452D-84E2-95334C8397EB}" type="parTrans" cxnId="{0A8027E2-A043-411D-92D4-D2DE394D8E6C}">
      <dgm:prSet/>
      <dgm:spPr/>
      <dgm:t>
        <a:bodyPr/>
        <a:lstStyle/>
        <a:p>
          <a:endParaRPr lang="en-US"/>
        </a:p>
      </dgm:t>
    </dgm:pt>
    <dgm:pt modelId="{B47EEA36-678E-4869-AD3F-2B4F603394C2}" type="sibTrans" cxnId="{0A8027E2-A043-411D-92D4-D2DE394D8E6C}">
      <dgm:prSet/>
      <dgm:spPr/>
      <dgm:t>
        <a:bodyPr/>
        <a:lstStyle/>
        <a:p>
          <a:endParaRPr lang="en-US"/>
        </a:p>
      </dgm:t>
    </dgm:pt>
    <dgm:pt modelId="{3127556A-5576-4953-91AF-D0E38EA3EE84}">
      <dgm:prSet/>
      <dgm:spPr/>
      <dgm:t>
        <a:bodyPr/>
        <a:lstStyle/>
        <a:p>
          <a:r>
            <a:rPr lang="ru-RU"/>
            <a:t>4.3. Показники природного руху населення</a:t>
          </a:r>
          <a:endParaRPr lang="en-US"/>
        </a:p>
      </dgm:t>
    </dgm:pt>
    <dgm:pt modelId="{3519D546-6004-4F38-887C-64F0B3C2F050}" type="parTrans" cxnId="{121B618D-09A8-4FDA-9CB2-E6402572F9FF}">
      <dgm:prSet/>
      <dgm:spPr/>
      <dgm:t>
        <a:bodyPr/>
        <a:lstStyle/>
        <a:p>
          <a:endParaRPr lang="en-US"/>
        </a:p>
      </dgm:t>
    </dgm:pt>
    <dgm:pt modelId="{BD000BF4-52DC-41EF-929D-92AB56C9DB5A}" type="sibTrans" cxnId="{121B618D-09A8-4FDA-9CB2-E6402572F9FF}">
      <dgm:prSet/>
      <dgm:spPr/>
      <dgm:t>
        <a:bodyPr/>
        <a:lstStyle/>
        <a:p>
          <a:endParaRPr lang="en-US"/>
        </a:p>
      </dgm:t>
    </dgm:pt>
    <dgm:pt modelId="{73959AA2-9F22-452F-8ABB-512014C29BBE}">
      <dgm:prSet/>
      <dgm:spPr/>
      <dgm:t>
        <a:bodyPr/>
        <a:lstStyle/>
        <a:p>
          <a:r>
            <a:rPr lang="ru-RU"/>
            <a:t>4.4. Показники механічного руху населення</a:t>
          </a:r>
          <a:endParaRPr lang="en-US"/>
        </a:p>
      </dgm:t>
    </dgm:pt>
    <dgm:pt modelId="{A5189686-A7CA-435F-B317-B69AD88C22C3}" type="parTrans" cxnId="{44F9B7A5-C054-4E59-B92B-C1F7A8FD383E}">
      <dgm:prSet/>
      <dgm:spPr/>
      <dgm:t>
        <a:bodyPr/>
        <a:lstStyle/>
        <a:p>
          <a:endParaRPr lang="en-US"/>
        </a:p>
      </dgm:t>
    </dgm:pt>
    <dgm:pt modelId="{D7EFD654-1DA4-4919-B7BE-8882ADA56D70}" type="sibTrans" cxnId="{44F9B7A5-C054-4E59-B92B-C1F7A8FD383E}">
      <dgm:prSet/>
      <dgm:spPr/>
      <dgm:t>
        <a:bodyPr/>
        <a:lstStyle/>
        <a:p>
          <a:endParaRPr lang="en-US"/>
        </a:p>
      </dgm:t>
    </dgm:pt>
    <dgm:pt modelId="{3E649AA6-68F1-4A7B-A9AF-E08097ABE7AB}">
      <dgm:prSet/>
      <dgm:spPr/>
      <dgm:t>
        <a:bodyPr/>
        <a:lstStyle/>
        <a:p>
          <a:r>
            <a:rPr lang="ru-RU"/>
            <a:t>4.5. Методи розрахунку перспективної чисельності</a:t>
          </a:r>
          <a:endParaRPr lang="en-US"/>
        </a:p>
      </dgm:t>
    </dgm:pt>
    <dgm:pt modelId="{B1361A33-F5EB-4F0E-A71C-7B083AFF3D69}" type="parTrans" cxnId="{A87C9E88-D38B-4675-BC31-112F7D53F82E}">
      <dgm:prSet/>
      <dgm:spPr/>
      <dgm:t>
        <a:bodyPr/>
        <a:lstStyle/>
        <a:p>
          <a:endParaRPr lang="en-US"/>
        </a:p>
      </dgm:t>
    </dgm:pt>
    <dgm:pt modelId="{A042F50F-B2A5-4CA9-AA43-66E029B305FE}" type="sibTrans" cxnId="{A87C9E88-D38B-4675-BC31-112F7D53F82E}">
      <dgm:prSet/>
      <dgm:spPr/>
      <dgm:t>
        <a:bodyPr/>
        <a:lstStyle/>
        <a:p>
          <a:endParaRPr lang="en-US"/>
        </a:p>
      </dgm:t>
    </dgm:pt>
    <dgm:pt modelId="{D3F25A7C-54E2-4B13-B17A-94624EDB2883}">
      <dgm:prSet/>
      <dgm:spPr/>
      <dgm:t>
        <a:bodyPr/>
        <a:lstStyle/>
        <a:p>
          <a:r>
            <a:rPr lang="ru-RU"/>
            <a:t>населення</a:t>
          </a:r>
          <a:endParaRPr lang="en-US"/>
        </a:p>
      </dgm:t>
    </dgm:pt>
    <dgm:pt modelId="{7E7468F4-3956-46C1-B25C-4E4240968A24}" type="parTrans" cxnId="{2096EFE1-269B-4927-8719-17B9785F6F51}">
      <dgm:prSet/>
      <dgm:spPr/>
      <dgm:t>
        <a:bodyPr/>
        <a:lstStyle/>
        <a:p>
          <a:endParaRPr lang="en-US"/>
        </a:p>
      </dgm:t>
    </dgm:pt>
    <dgm:pt modelId="{B9369D04-C9BB-4CD7-B8E2-9F516DCE9AE3}" type="sibTrans" cxnId="{2096EFE1-269B-4927-8719-17B9785F6F51}">
      <dgm:prSet/>
      <dgm:spPr/>
      <dgm:t>
        <a:bodyPr/>
        <a:lstStyle/>
        <a:p>
          <a:endParaRPr lang="en-US"/>
        </a:p>
      </dgm:t>
    </dgm:pt>
    <dgm:pt modelId="{D5493199-EFD2-477D-8659-2BF1EE9F7F76}" type="pres">
      <dgm:prSet presAssocID="{3BE783A4-C3E5-4780-9181-DD80CD23BE6E}" presName="linear" presStyleCnt="0">
        <dgm:presLayoutVars>
          <dgm:animLvl val="lvl"/>
          <dgm:resizeHandles val="exact"/>
        </dgm:presLayoutVars>
      </dgm:prSet>
      <dgm:spPr/>
    </dgm:pt>
    <dgm:pt modelId="{5D1A46AC-26A5-4D65-8C40-7D023C6BF213}" type="pres">
      <dgm:prSet presAssocID="{5F0DF53A-5080-4B7F-B4BF-2E2451BBEE9A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74B9DBAF-0B17-4892-A729-31C4E525D9F6}" type="pres">
      <dgm:prSet presAssocID="{3D2A9205-892A-4DE9-99BA-68236AE60364}" presName="spacer" presStyleCnt="0"/>
      <dgm:spPr/>
    </dgm:pt>
    <dgm:pt modelId="{1665E597-75B2-47DA-8E9A-42B0020B885F}" type="pres">
      <dgm:prSet presAssocID="{27F49B6D-56E7-4EBF-82AC-604DF31A0190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61714700-8616-401F-A6ED-1727B064E28B}" type="pres">
      <dgm:prSet presAssocID="{A5B85618-EE20-4B8D-A6AE-768782D66F41}" presName="spacer" presStyleCnt="0"/>
      <dgm:spPr/>
    </dgm:pt>
    <dgm:pt modelId="{FDCD173F-4AEC-4CDB-AF89-C0850D4052CB}" type="pres">
      <dgm:prSet presAssocID="{3E9703D6-4BEC-4CD8-B6A0-055F952F9AC4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143D2F25-C01D-4857-991F-FC476CFCD45B}" type="pres">
      <dgm:prSet presAssocID="{B47EEA36-678E-4869-AD3F-2B4F603394C2}" presName="spacer" presStyleCnt="0"/>
      <dgm:spPr/>
    </dgm:pt>
    <dgm:pt modelId="{BE27E729-FAB5-4C31-9ACC-D30B131E7C4F}" type="pres">
      <dgm:prSet presAssocID="{3127556A-5576-4953-91AF-D0E38EA3EE84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D7541A1-68E8-4C52-983B-E72DE4DD31AD}" type="pres">
      <dgm:prSet presAssocID="{BD000BF4-52DC-41EF-929D-92AB56C9DB5A}" presName="spacer" presStyleCnt="0"/>
      <dgm:spPr/>
    </dgm:pt>
    <dgm:pt modelId="{84175887-424E-4820-AFCE-08B064CC9689}" type="pres">
      <dgm:prSet presAssocID="{73959AA2-9F22-452F-8ABB-512014C29BBE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BB6C9E1D-6396-44C2-B86E-22DCFAF00FAE}" type="pres">
      <dgm:prSet presAssocID="{D7EFD654-1DA4-4919-B7BE-8882ADA56D70}" presName="spacer" presStyleCnt="0"/>
      <dgm:spPr/>
    </dgm:pt>
    <dgm:pt modelId="{3242D3CA-2F4A-4A09-AB1F-D5FBF59AFD9A}" type="pres">
      <dgm:prSet presAssocID="{3E649AA6-68F1-4A7B-A9AF-E08097ABE7AB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FE89C084-D463-4050-AF5B-23D1CB643C9F}" type="pres">
      <dgm:prSet presAssocID="{A042F50F-B2A5-4CA9-AA43-66E029B305FE}" presName="spacer" presStyleCnt="0"/>
      <dgm:spPr/>
    </dgm:pt>
    <dgm:pt modelId="{8C17111B-E129-43F6-9EB5-D5DB720ABBC0}" type="pres">
      <dgm:prSet presAssocID="{D3F25A7C-54E2-4B13-B17A-94624EDB2883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8F028903-F65B-44BB-B1AC-1690AA781962}" type="presOf" srcId="{3E9703D6-4BEC-4CD8-B6A0-055F952F9AC4}" destId="{FDCD173F-4AEC-4CDB-AF89-C0850D4052CB}" srcOrd="0" destOrd="0" presId="urn:microsoft.com/office/officeart/2005/8/layout/vList2"/>
    <dgm:cxn modelId="{9C88CA0E-D936-4F71-9453-AB6BA943A8C2}" type="presOf" srcId="{D3F25A7C-54E2-4B13-B17A-94624EDB2883}" destId="{8C17111B-E129-43F6-9EB5-D5DB720ABBC0}" srcOrd="0" destOrd="0" presId="urn:microsoft.com/office/officeart/2005/8/layout/vList2"/>
    <dgm:cxn modelId="{7F0AB142-9D17-4A09-A4AB-2F6BEE0ECF7C}" type="presOf" srcId="{3E649AA6-68F1-4A7B-A9AF-E08097ABE7AB}" destId="{3242D3CA-2F4A-4A09-AB1F-D5FBF59AFD9A}" srcOrd="0" destOrd="0" presId="urn:microsoft.com/office/officeart/2005/8/layout/vList2"/>
    <dgm:cxn modelId="{A87C9E88-D38B-4675-BC31-112F7D53F82E}" srcId="{3BE783A4-C3E5-4780-9181-DD80CD23BE6E}" destId="{3E649AA6-68F1-4A7B-A9AF-E08097ABE7AB}" srcOrd="5" destOrd="0" parTransId="{B1361A33-F5EB-4F0E-A71C-7B083AFF3D69}" sibTransId="{A042F50F-B2A5-4CA9-AA43-66E029B305FE}"/>
    <dgm:cxn modelId="{D8BC038A-051C-4446-9A43-93608FAA5C5E}" type="presOf" srcId="{73959AA2-9F22-452F-8ABB-512014C29BBE}" destId="{84175887-424E-4820-AFCE-08B064CC9689}" srcOrd="0" destOrd="0" presId="urn:microsoft.com/office/officeart/2005/8/layout/vList2"/>
    <dgm:cxn modelId="{121B618D-09A8-4FDA-9CB2-E6402572F9FF}" srcId="{3BE783A4-C3E5-4780-9181-DD80CD23BE6E}" destId="{3127556A-5576-4953-91AF-D0E38EA3EE84}" srcOrd="3" destOrd="0" parTransId="{3519D546-6004-4F38-887C-64F0B3C2F050}" sibTransId="{BD000BF4-52DC-41EF-929D-92AB56C9DB5A}"/>
    <dgm:cxn modelId="{B63A4BA5-61DE-4D62-8A6F-11AA38FBD058}" srcId="{3BE783A4-C3E5-4780-9181-DD80CD23BE6E}" destId="{5F0DF53A-5080-4B7F-B4BF-2E2451BBEE9A}" srcOrd="0" destOrd="0" parTransId="{E4A554D1-0040-4031-BC64-66609BBB99C5}" sibTransId="{3D2A9205-892A-4DE9-99BA-68236AE60364}"/>
    <dgm:cxn modelId="{44F9B7A5-C054-4E59-B92B-C1F7A8FD383E}" srcId="{3BE783A4-C3E5-4780-9181-DD80CD23BE6E}" destId="{73959AA2-9F22-452F-8ABB-512014C29BBE}" srcOrd="4" destOrd="0" parTransId="{A5189686-A7CA-435F-B317-B69AD88C22C3}" sibTransId="{D7EFD654-1DA4-4919-B7BE-8882ADA56D70}"/>
    <dgm:cxn modelId="{EC0537A6-868B-4116-9451-A43D4713948B}" type="presOf" srcId="{3BE783A4-C3E5-4780-9181-DD80CD23BE6E}" destId="{D5493199-EFD2-477D-8659-2BF1EE9F7F76}" srcOrd="0" destOrd="0" presId="urn:microsoft.com/office/officeart/2005/8/layout/vList2"/>
    <dgm:cxn modelId="{98D8A5CB-313C-4989-AAE2-07E19709719F}" type="presOf" srcId="{3127556A-5576-4953-91AF-D0E38EA3EE84}" destId="{BE27E729-FAB5-4C31-9ACC-D30B131E7C4F}" srcOrd="0" destOrd="0" presId="urn:microsoft.com/office/officeart/2005/8/layout/vList2"/>
    <dgm:cxn modelId="{2096EFE1-269B-4927-8719-17B9785F6F51}" srcId="{3BE783A4-C3E5-4780-9181-DD80CD23BE6E}" destId="{D3F25A7C-54E2-4B13-B17A-94624EDB2883}" srcOrd="6" destOrd="0" parTransId="{7E7468F4-3956-46C1-B25C-4E4240968A24}" sibTransId="{B9369D04-C9BB-4CD7-B8E2-9F516DCE9AE3}"/>
    <dgm:cxn modelId="{0A8027E2-A043-411D-92D4-D2DE394D8E6C}" srcId="{3BE783A4-C3E5-4780-9181-DD80CD23BE6E}" destId="{3E9703D6-4BEC-4CD8-B6A0-055F952F9AC4}" srcOrd="2" destOrd="0" parTransId="{A6A62B9E-C15B-452D-84E2-95334C8397EB}" sibTransId="{B47EEA36-678E-4869-AD3F-2B4F603394C2}"/>
    <dgm:cxn modelId="{EB7F83EB-D2A9-4089-98C4-349F1E96CE35}" srcId="{3BE783A4-C3E5-4780-9181-DD80CD23BE6E}" destId="{27F49B6D-56E7-4EBF-82AC-604DF31A0190}" srcOrd="1" destOrd="0" parTransId="{DFBC6CD0-1ED5-407E-9059-3F8989C5901C}" sibTransId="{A5B85618-EE20-4B8D-A6AE-768782D66F41}"/>
    <dgm:cxn modelId="{DD97D3F9-6B66-45F8-8081-F581F2412965}" type="presOf" srcId="{5F0DF53A-5080-4B7F-B4BF-2E2451BBEE9A}" destId="{5D1A46AC-26A5-4D65-8C40-7D023C6BF213}" srcOrd="0" destOrd="0" presId="urn:microsoft.com/office/officeart/2005/8/layout/vList2"/>
    <dgm:cxn modelId="{704849FC-5E93-4032-AE66-94B94E9E83EC}" type="presOf" srcId="{27F49B6D-56E7-4EBF-82AC-604DF31A0190}" destId="{1665E597-75B2-47DA-8E9A-42B0020B885F}" srcOrd="0" destOrd="0" presId="urn:microsoft.com/office/officeart/2005/8/layout/vList2"/>
    <dgm:cxn modelId="{314A4B2A-54DE-4E0D-8924-AA4173B8D549}" type="presParOf" srcId="{D5493199-EFD2-477D-8659-2BF1EE9F7F76}" destId="{5D1A46AC-26A5-4D65-8C40-7D023C6BF213}" srcOrd="0" destOrd="0" presId="urn:microsoft.com/office/officeart/2005/8/layout/vList2"/>
    <dgm:cxn modelId="{43780835-3327-4D74-AA7B-CE1BD5204D56}" type="presParOf" srcId="{D5493199-EFD2-477D-8659-2BF1EE9F7F76}" destId="{74B9DBAF-0B17-4892-A729-31C4E525D9F6}" srcOrd="1" destOrd="0" presId="urn:microsoft.com/office/officeart/2005/8/layout/vList2"/>
    <dgm:cxn modelId="{589C8B7F-E07F-47DB-B6D4-9EBB10E814C8}" type="presParOf" srcId="{D5493199-EFD2-477D-8659-2BF1EE9F7F76}" destId="{1665E597-75B2-47DA-8E9A-42B0020B885F}" srcOrd="2" destOrd="0" presId="urn:microsoft.com/office/officeart/2005/8/layout/vList2"/>
    <dgm:cxn modelId="{7FADE5EE-DFF9-46B1-8E68-FBF7C5AE0421}" type="presParOf" srcId="{D5493199-EFD2-477D-8659-2BF1EE9F7F76}" destId="{61714700-8616-401F-A6ED-1727B064E28B}" srcOrd="3" destOrd="0" presId="urn:microsoft.com/office/officeart/2005/8/layout/vList2"/>
    <dgm:cxn modelId="{ADEA5D5B-F745-4D87-9157-4A2CFEA54A2C}" type="presParOf" srcId="{D5493199-EFD2-477D-8659-2BF1EE9F7F76}" destId="{FDCD173F-4AEC-4CDB-AF89-C0850D4052CB}" srcOrd="4" destOrd="0" presId="urn:microsoft.com/office/officeart/2005/8/layout/vList2"/>
    <dgm:cxn modelId="{189E4B25-4232-45E2-B9BB-18FE5088E072}" type="presParOf" srcId="{D5493199-EFD2-477D-8659-2BF1EE9F7F76}" destId="{143D2F25-C01D-4857-991F-FC476CFCD45B}" srcOrd="5" destOrd="0" presId="urn:microsoft.com/office/officeart/2005/8/layout/vList2"/>
    <dgm:cxn modelId="{DCFD0755-F2D5-497D-87EA-87F9392343AF}" type="presParOf" srcId="{D5493199-EFD2-477D-8659-2BF1EE9F7F76}" destId="{BE27E729-FAB5-4C31-9ACC-D30B131E7C4F}" srcOrd="6" destOrd="0" presId="urn:microsoft.com/office/officeart/2005/8/layout/vList2"/>
    <dgm:cxn modelId="{639B087F-4DC2-4BE5-80E3-D79288EF7F11}" type="presParOf" srcId="{D5493199-EFD2-477D-8659-2BF1EE9F7F76}" destId="{4D7541A1-68E8-4C52-983B-E72DE4DD31AD}" srcOrd="7" destOrd="0" presId="urn:microsoft.com/office/officeart/2005/8/layout/vList2"/>
    <dgm:cxn modelId="{5037F230-BC32-4185-8DF5-B7C9757FA250}" type="presParOf" srcId="{D5493199-EFD2-477D-8659-2BF1EE9F7F76}" destId="{84175887-424E-4820-AFCE-08B064CC9689}" srcOrd="8" destOrd="0" presId="urn:microsoft.com/office/officeart/2005/8/layout/vList2"/>
    <dgm:cxn modelId="{F5D486CA-2EC2-4332-9411-50F4A1AEDC2E}" type="presParOf" srcId="{D5493199-EFD2-477D-8659-2BF1EE9F7F76}" destId="{BB6C9E1D-6396-44C2-B86E-22DCFAF00FAE}" srcOrd="9" destOrd="0" presId="urn:microsoft.com/office/officeart/2005/8/layout/vList2"/>
    <dgm:cxn modelId="{FF93B2AE-E81D-4E2E-876C-0C00D7238BE0}" type="presParOf" srcId="{D5493199-EFD2-477D-8659-2BF1EE9F7F76}" destId="{3242D3CA-2F4A-4A09-AB1F-D5FBF59AFD9A}" srcOrd="10" destOrd="0" presId="urn:microsoft.com/office/officeart/2005/8/layout/vList2"/>
    <dgm:cxn modelId="{8EAB7ACC-0373-464E-80C0-4E0A4E6B111B}" type="presParOf" srcId="{D5493199-EFD2-477D-8659-2BF1EE9F7F76}" destId="{FE89C084-D463-4050-AF5B-23D1CB643C9F}" srcOrd="11" destOrd="0" presId="urn:microsoft.com/office/officeart/2005/8/layout/vList2"/>
    <dgm:cxn modelId="{0B0A5A7E-E62C-4DB7-8957-92C0B6063E82}" type="presParOf" srcId="{D5493199-EFD2-477D-8659-2BF1EE9F7F76}" destId="{8C17111B-E129-43F6-9EB5-D5DB720ABBC0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C17EE4-6DE1-451A-A5FE-3B399D974D7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E0AFA99-5E73-486F-87AE-0C5003930BD8}">
      <dgm:prSet custT="1"/>
      <dgm:spPr/>
      <dgm:t>
        <a:bodyPr/>
        <a:lstStyle/>
        <a:p>
          <a:r>
            <a:rPr lang="ru-RU" sz="1400" dirty="0" err="1"/>
            <a:t>Розробка</a:t>
          </a:r>
          <a:r>
            <a:rPr lang="ru-RU" sz="1400" dirty="0"/>
            <a:t> </a:t>
          </a:r>
          <a:r>
            <a:rPr lang="ru-RU" sz="1400" dirty="0" err="1"/>
            <a:t>ефективної</a:t>
          </a:r>
          <a:r>
            <a:rPr lang="ru-RU" sz="1400" dirty="0"/>
            <a:t> </a:t>
          </a:r>
          <a:r>
            <a:rPr lang="ru-RU" sz="1400" dirty="0" err="1"/>
            <a:t>соціальної</a:t>
          </a:r>
          <a:r>
            <a:rPr lang="ru-RU" sz="1400" dirty="0"/>
            <a:t>, </a:t>
          </a:r>
          <a:r>
            <a:rPr lang="ru-RU" sz="1400" dirty="0" err="1"/>
            <a:t>демографічної</a:t>
          </a:r>
          <a:r>
            <a:rPr lang="ru-RU" sz="1400" dirty="0"/>
            <a:t> та </a:t>
          </a:r>
          <a:r>
            <a:rPr lang="ru-RU" sz="1400" dirty="0" err="1"/>
            <a:t>економічної</a:t>
          </a:r>
          <a:r>
            <a:rPr lang="ru-RU" sz="1400" dirty="0"/>
            <a:t> </a:t>
          </a:r>
          <a:r>
            <a:rPr lang="ru-RU" sz="1400" dirty="0" err="1"/>
            <a:t>політики</a:t>
          </a:r>
          <a:r>
            <a:rPr lang="ru-RU" sz="1400" dirty="0"/>
            <a:t> </a:t>
          </a:r>
          <a:r>
            <a:rPr lang="ru-RU" sz="1400" dirty="0" err="1"/>
            <a:t>неможлива</a:t>
          </a:r>
          <a:r>
            <a:rPr lang="ru-RU" sz="1400" dirty="0"/>
            <a:t> без </a:t>
          </a:r>
          <a:r>
            <a:rPr lang="ru-RU" sz="1400" dirty="0" err="1"/>
            <a:t>уяви</a:t>
          </a:r>
          <a:r>
            <a:rPr lang="ru-RU" sz="1400" dirty="0"/>
            <a:t> про </a:t>
          </a:r>
          <a:r>
            <a:rPr lang="ru-RU" sz="1400" dirty="0" err="1"/>
            <a:t>населення</a:t>
          </a:r>
          <a:r>
            <a:rPr lang="ru-RU" sz="1400" dirty="0"/>
            <a:t> </a:t>
          </a:r>
          <a:r>
            <a:rPr lang="ru-RU" sz="1400" dirty="0" err="1"/>
            <a:t>країни</a:t>
          </a:r>
          <a:r>
            <a:rPr lang="ru-RU" sz="1400" dirty="0"/>
            <a:t>. </a:t>
          </a:r>
          <a:r>
            <a:rPr lang="ru-RU" sz="1400" dirty="0" err="1"/>
            <a:t>Дані</a:t>
          </a:r>
          <a:r>
            <a:rPr lang="ru-RU" sz="1400" dirty="0"/>
            <a:t> про </a:t>
          </a:r>
          <a:r>
            <a:rPr lang="ru-RU" sz="1400" dirty="0" err="1"/>
            <a:t>чисельність</a:t>
          </a:r>
          <a:r>
            <a:rPr lang="ru-RU" sz="1400" dirty="0"/>
            <a:t>, склад, </a:t>
          </a:r>
          <a:r>
            <a:rPr lang="ru-RU" sz="1400" dirty="0" err="1"/>
            <a:t>розміщення</a:t>
          </a:r>
          <a:r>
            <a:rPr lang="ru-RU" sz="1400" dirty="0"/>
            <a:t> </a:t>
          </a:r>
          <a:r>
            <a:rPr lang="ru-RU" sz="1400" dirty="0" err="1"/>
            <a:t>населення</a:t>
          </a:r>
          <a:r>
            <a:rPr lang="ru-RU" sz="1400" dirty="0"/>
            <a:t> </a:t>
          </a:r>
          <a:r>
            <a:rPr lang="ru-RU" sz="1400" dirty="0" err="1"/>
            <a:t>використовуються</a:t>
          </a:r>
          <a:r>
            <a:rPr lang="ru-RU" sz="1400" dirty="0"/>
            <a:t> на </a:t>
          </a:r>
          <a:r>
            <a:rPr lang="ru-RU" sz="1400" dirty="0" err="1"/>
            <a:t>всіх</a:t>
          </a:r>
          <a:r>
            <a:rPr lang="ru-RU" sz="1400" dirty="0"/>
            <a:t> </a:t>
          </a:r>
          <a:r>
            <a:rPr lang="ru-RU" sz="1400" dirty="0" err="1"/>
            <a:t>рівнях</a:t>
          </a:r>
          <a:r>
            <a:rPr lang="ru-RU" sz="1400" dirty="0"/>
            <a:t> державного </a:t>
          </a:r>
          <a:r>
            <a:rPr lang="ru-RU" sz="1400" dirty="0" err="1"/>
            <a:t>управління</a:t>
          </a:r>
          <a:r>
            <a:rPr lang="ru-RU" sz="1400" dirty="0"/>
            <a:t> при </a:t>
          </a:r>
          <a:r>
            <a:rPr lang="ru-RU" sz="1400" dirty="0" err="1"/>
            <a:t>розробці</a:t>
          </a:r>
          <a:r>
            <a:rPr lang="ru-RU" sz="1400" dirty="0"/>
            <a:t> </a:t>
          </a:r>
          <a:r>
            <a:rPr lang="ru-RU" sz="1400" dirty="0" err="1"/>
            <a:t>стратегій</a:t>
          </a:r>
          <a:r>
            <a:rPr lang="ru-RU" sz="1400" dirty="0"/>
            <a:t> та </a:t>
          </a:r>
          <a:r>
            <a:rPr lang="ru-RU" sz="1400" dirty="0" err="1"/>
            <a:t>певних</a:t>
          </a:r>
          <a:r>
            <a:rPr lang="ru-RU" sz="1400" dirty="0"/>
            <a:t> </a:t>
          </a:r>
          <a:r>
            <a:rPr lang="ru-RU" sz="1400" dirty="0" err="1"/>
            <a:t>програм</a:t>
          </a:r>
          <a:r>
            <a:rPr lang="ru-RU" sz="1400" dirty="0"/>
            <a:t> </a:t>
          </a:r>
          <a:r>
            <a:rPr lang="ru-RU" sz="1400" dirty="0" err="1"/>
            <a:t>розвитку</a:t>
          </a:r>
          <a:r>
            <a:rPr lang="ru-RU" sz="1400" dirty="0"/>
            <a:t> </a:t>
          </a:r>
          <a:r>
            <a:rPr lang="ru-RU" sz="1400" dirty="0" err="1"/>
            <a:t>освіти</a:t>
          </a:r>
          <a:r>
            <a:rPr lang="ru-RU" sz="1400" dirty="0"/>
            <a:t>, </a:t>
          </a:r>
          <a:r>
            <a:rPr lang="ru-RU" sz="1400" dirty="0" err="1"/>
            <a:t>охорони</a:t>
          </a:r>
          <a:r>
            <a:rPr lang="ru-RU" sz="1400" dirty="0"/>
            <a:t> </a:t>
          </a:r>
          <a:r>
            <a:rPr lang="ru-RU" sz="2000" dirty="0" err="1"/>
            <a:t>здоров’я</a:t>
          </a:r>
          <a:r>
            <a:rPr lang="ru-RU" sz="2000" dirty="0"/>
            <a:t>, </a:t>
          </a:r>
          <a:r>
            <a:rPr lang="ru-RU" sz="2000" dirty="0" err="1"/>
            <a:t>житлового</a:t>
          </a:r>
          <a:r>
            <a:rPr lang="ru-RU" sz="2000" dirty="0"/>
            <a:t> </a:t>
          </a:r>
          <a:r>
            <a:rPr lang="ru-RU" sz="2000" dirty="0" err="1"/>
            <a:t>будівництва</a:t>
          </a:r>
          <a:r>
            <a:rPr lang="ru-RU" sz="2000" dirty="0"/>
            <a:t>, </a:t>
          </a:r>
          <a:r>
            <a:rPr lang="ru-RU" sz="2000" dirty="0" err="1"/>
            <a:t>розміщення</a:t>
          </a:r>
          <a:r>
            <a:rPr lang="ru-RU" sz="2000" dirty="0"/>
            <a:t> </a:t>
          </a:r>
          <a:r>
            <a:rPr lang="ru-RU" sz="2000" dirty="0" err="1"/>
            <a:t>продуктивних</a:t>
          </a:r>
          <a:r>
            <a:rPr lang="ru-RU" sz="2000" dirty="0"/>
            <a:t> сил, </a:t>
          </a:r>
          <a:r>
            <a:rPr lang="ru-RU" sz="2000" dirty="0" err="1"/>
            <a:t>створення</a:t>
          </a:r>
          <a:r>
            <a:rPr lang="ru-RU" sz="2000" dirty="0"/>
            <a:t> </a:t>
          </a:r>
          <a:r>
            <a:rPr lang="ru-RU" sz="2000" dirty="0" err="1"/>
            <a:t>нових</a:t>
          </a:r>
          <a:r>
            <a:rPr lang="ru-RU" sz="2000" dirty="0"/>
            <a:t> </a:t>
          </a:r>
          <a:r>
            <a:rPr lang="ru-RU" sz="2000" dirty="0" err="1"/>
            <a:t>підприємств</a:t>
          </a:r>
          <a:r>
            <a:rPr lang="ru-RU" sz="2000" dirty="0"/>
            <a:t>, </a:t>
          </a:r>
          <a:r>
            <a:rPr lang="ru-RU" sz="2000" dirty="0" err="1"/>
            <a:t>розширення</a:t>
          </a:r>
          <a:r>
            <a:rPr lang="ru-RU" sz="2000" dirty="0"/>
            <a:t> та </a:t>
          </a:r>
          <a:r>
            <a:rPr lang="ru-RU" sz="2000" dirty="0" err="1"/>
            <a:t>відновлення</a:t>
          </a:r>
          <a:r>
            <a:rPr lang="ru-RU" sz="2000" dirty="0"/>
            <a:t> </a:t>
          </a:r>
          <a:r>
            <a:rPr lang="ru-RU" sz="2000" dirty="0" err="1"/>
            <a:t>діючих</a:t>
          </a:r>
          <a:r>
            <a:rPr lang="ru-RU" sz="2000" dirty="0"/>
            <a:t>.</a:t>
          </a:r>
          <a:endParaRPr lang="en-US" sz="2000" dirty="0"/>
        </a:p>
      </dgm:t>
    </dgm:pt>
    <dgm:pt modelId="{40FAEE92-D879-4271-B275-0613384233D0}" type="parTrans" cxnId="{81BB8E00-3C7F-471B-B684-E5E9D6EE802D}">
      <dgm:prSet/>
      <dgm:spPr/>
      <dgm:t>
        <a:bodyPr/>
        <a:lstStyle/>
        <a:p>
          <a:endParaRPr lang="en-US"/>
        </a:p>
      </dgm:t>
    </dgm:pt>
    <dgm:pt modelId="{5B4DC2AC-1C5B-4FED-B8A4-947E857110A8}" type="sibTrans" cxnId="{81BB8E00-3C7F-471B-B684-E5E9D6EE802D}">
      <dgm:prSet/>
      <dgm:spPr/>
      <dgm:t>
        <a:bodyPr/>
        <a:lstStyle/>
        <a:p>
          <a:endParaRPr lang="en-US"/>
        </a:p>
      </dgm:t>
    </dgm:pt>
    <dgm:pt modelId="{91EC2DD9-7001-451F-BDC7-9258C2852E67}">
      <dgm:prSet custT="1"/>
      <dgm:spPr/>
      <dgm:t>
        <a:bodyPr/>
        <a:lstStyle/>
        <a:p>
          <a:r>
            <a:rPr lang="ru-RU" sz="2000" dirty="0"/>
            <a:t>Предметом статистики </a:t>
          </a:r>
          <a:r>
            <a:rPr lang="ru-RU" sz="2000" dirty="0" err="1"/>
            <a:t>населення</a:t>
          </a:r>
          <a:r>
            <a:rPr lang="ru-RU" sz="2000" dirty="0"/>
            <a:t> є </a:t>
          </a:r>
          <a:r>
            <a:rPr lang="ru-RU" sz="2000" dirty="0" err="1"/>
            <a:t>закономірності</a:t>
          </a:r>
          <a:r>
            <a:rPr lang="ru-RU" sz="2000" dirty="0"/>
            <a:t> </a:t>
          </a:r>
          <a:r>
            <a:rPr lang="ru-RU" sz="2000" dirty="0" err="1"/>
            <a:t>відтворення</a:t>
          </a:r>
          <a:r>
            <a:rPr lang="ru-RU" sz="2000" dirty="0"/>
            <a:t> </a:t>
          </a:r>
          <a:r>
            <a:rPr lang="ru-RU" sz="2000" dirty="0" err="1"/>
            <a:t>населення</a:t>
          </a:r>
          <a:r>
            <a:rPr lang="ru-RU" sz="2000" dirty="0"/>
            <a:t>, </a:t>
          </a:r>
          <a:r>
            <a:rPr lang="ru-RU" sz="2000" dirty="0" err="1"/>
            <a:t>що</a:t>
          </a:r>
          <a:r>
            <a:rPr lang="ru-RU" sz="2000" dirty="0"/>
            <a:t> </a:t>
          </a:r>
          <a:r>
            <a:rPr lang="ru-RU" sz="2000" dirty="0" err="1"/>
            <a:t>мешкає</a:t>
          </a:r>
          <a:r>
            <a:rPr lang="ru-RU" sz="2000" dirty="0"/>
            <a:t> на </a:t>
          </a:r>
          <a:r>
            <a:rPr lang="ru-RU" sz="2000" dirty="0" err="1"/>
            <a:t>певній</a:t>
          </a:r>
          <a:r>
            <a:rPr lang="ru-RU" sz="2000" dirty="0"/>
            <a:t> </a:t>
          </a:r>
          <a:r>
            <a:rPr lang="ru-RU" sz="2000" dirty="0" err="1"/>
            <a:t>території</a:t>
          </a:r>
          <a:r>
            <a:rPr lang="ru-RU" sz="2000" dirty="0"/>
            <a:t>, за </a:t>
          </a:r>
          <a:r>
            <a:rPr lang="ru-RU" sz="2000" dirty="0" err="1"/>
            <a:t>певний</a:t>
          </a:r>
          <a:r>
            <a:rPr lang="ru-RU" sz="2000" dirty="0"/>
            <a:t> час.</a:t>
          </a:r>
          <a:endParaRPr lang="en-US" sz="2000" dirty="0"/>
        </a:p>
      </dgm:t>
    </dgm:pt>
    <dgm:pt modelId="{C867D6F3-F980-4533-8043-609947A1F0F0}" type="parTrans" cxnId="{5595CF28-E08A-49B2-B421-E13F2BD02752}">
      <dgm:prSet/>
      <dgm:spPr/>
      <dgm:t>
        <a:bodyPr/>
        <a:lstStyle/>
        <a:p>
          <a:endParaRPr lang="en-US"/>
        </a:p>
      </dgm:t>
    </dgm:pt>
    <dgm:pt modelId="{DFA9C69E-8EEB-48DE-A5FE-FBBCD0CDE5E9}" type="sibTrans" cxnId="{5595CF28-E08A-49B2-B421-E13F2BD02752}">
      <dgm:prSet/>
      <dgm:spPr/>
      <dgm:t>
        <a:bodyPr/>
        <a:lstStyle/>
        <a:p>
          <a:endParaRPr lang="en-US"/>
        </a:p>
      </dgm:t>
    </dgm:pt>
    <dgm:pt modelId="{BD86C0AA-D843-45D6-9887-7A4556B6819B}">
      <dgm:prSet custT="1"/>
      <dgm:spPr/>
      <dgm:t>
        <a:bodyPr/>
        <a:lstStyle/>
        <a:p>
          <a:r>
            <a:rPr lang="ru-RU" sz="1800" dirty="0" err="1"/>
            <a:t>Завданнями</a:t>
          </a:r>
          <a:r>
            <a:rPr lang="ru-RU" sz="1800" dirty="0"/>
            <a:t> статистики </a:t>
          </a:r>
          <a:r>
            <a:rPr lang="ru-RU" sz="1800" dirty="0" err="1"/>
            <a:t>населення</a:t>
          </a:r>
          <a:r>
            <a:rPr lang="ru-RU" sz="1800" dirty="0"/>
            <a:t> є: </a:t>
          </a:r>
          <a:r>
            <a:rPr lang="ru-RU" sz="1800" dirty="0" err="1"/>
            <a:t>визначення</a:t>
          </a:r>
          <a:r>
            <a:rPr lang="ru-RU" sz="1800" dirty="0"/>
            <a:t> </a:t>
          </a:r>
          <a:r>
            <a:rPr lang="ru-RU" sz="1800" dirty="0" err="1"/>
            <a:t>чисельності</a:t>
          </a:r>
          <a:r>
            <a:rPr lang="ru-RU" sz="1800" dirty="0"/>
            <a:t> й складу </a:t>
          </a:r>
          <a:r>
            <a:rPr lang="ru-RU" sz="1800" dirty="0" err="1"/>
            <a:t>населення</a:t>
          </a:r>
          <a:r>
            <a:rPr lang="ru-RU" sz="1800" dirty="0"/>
            <a:t> </a:t>
          </a:r>
          <a:r>
            <a:rPr lang="ru-RU" sz="1800" dirty="0" err="1"/>
            <a:t>території</a:t>
          </a:r>
          <a:r>
            <a:rPr lang="ru-RU" sz="1800" dirty="0"/>
            <a:t>, </a:t>
          </a:r>
          <a:r>
            <a:rPr lang="ru-RU" sz="1800" dirty="0" err="1"/>
            <a:t>вивчення</a:t>
          </a:r>
          <a:r>
            <a:rPr lang="ru-RU" sz="1800" dirty="0"/>
            <a:t> </a:t>
          </a:r>
          <a:r>
            <a:rPr lang="ru-RU" sz="1800" dirty="0" err="1"/>
            <a:t>динаміки</a:t>
          </a:r>
          <a:r>
            <a:rPr lang="ru-RU" sz="1800" dirty="0"/>
            <a:t> </a:t>
          </a:r>
          <a:r>
            <a:rPr lang="ru-RU" sz="1800" dirty="0" err="1"/>
            <a:t>демографічних</a:t>
          </a:r>
          <a:r>
            <a:rPr lang="ru-RU" sz="1800" dirty="0"/>
            <a:t> </a:t>
          </a:r>
          <a:r>
            <a:rPr lang="ru-RU" sz="1800" dirty="0" err="1"/>
            <a:t>процесів</a:t>
          </a:r>
          <a:r>
            <a:rPr lang="ru-RU" sz="1800" dirty="0"/>
            <a:t> (як в абсолютному, так і в </a:t>
          </a:r>
          <a:r>
            <a:rPr lang="ru-RU" sz="1800" dirty="0" err="1"/>
            <a:t>відносному</a:t>
          </a:r>
          <a:r>
            <a:rPr lang="ru-RU" sz="1800" dirty="0"/>
            <a:t> </a:t>
          </a:r>
          <a:r>
            <a:rPr lang="ru-RU" sz="1800" dirty="0" err="1"/>
            <a:t>вираженні</a:t>
          </a:r>
          <a:r>
            <a:rPr lang="ru-RU" sz="1800" dirty="0"/>
            <a:t>), </a:t>
          </a:r>
          <a:r>
            <a:rPr lang="ru-RU" sz="1800" dirty="0" err="1"/>
            <a:t>побудова</a:t>
          </a:r>
          <a:r>
            <a:rPr lang="ru-RU" sz="1800" dirty="0"/>
            <a:t> </a:t>
          </a:r>
          <a:r>
            <a:rPr lang="ru-RU" sz="1800" dirty="0" err="1"/>
            <a:t>прогнозів</a:t>
          </a:r>
          <a:r>
            <a:rPr lang="ru-RU" sz="1800" dirty="0"/>
            <a:t> </a:t>
          </a:r>
          <a:r>
            <a:rPr lang="ru-RU" sz="1800" dirty="0" err="1"/>
            <a:t>чисельності</a:t>
          </a:r>
          <a:r>
            <a:rPr lang="ru-RU" sz="1800" dirty="0"/>
            <a:t> й складу </a:t>
          </a:r>
          <a:r>
            <a:rPr lang="ru-RU" sz="1800" dirty="0" err="1"/>
            <a:t>населення</a:t>
          </a:r>
          <a:r>
            <a:rPr lang="ru-RU" sz="1800" dirty="0"/>
            <a:t> на перспективу.</a:t>
          </a:r>
          <a:endParaRPr lang="en-US" sz="1800" dirty="0"/>
        </a:p>
      </dgm:t>
    </dgm:pt>
    <dgm:pt modelId="{38CF5E44-4A9E-49A9-A8F7-D6D5587370B2}" type="parTrans" cxnId="{973EFC63-E2E7-4D44-B4B3-B463270485DA}">
      <dgm:prSet/>
      <dgm:spPr/>
      <dgm:t>
        <a:bodyPr/>
        <a:lstStyle/>
        <a:p>
          <a:endParaRPr lang="en-US"/>
        </a:p>
      </dgm:t>
    </dgm:pt>
    <dgm:pt modelId="{651F1F91-D7F2-4462-9A95-781F6B4E4360}" type="sibTrans" cxnId="{973EFC63-E2E7-4D44-B4B3-B463270485DA}">
      <dgm:prSet/>
      <dgm:spPr/>
      <dgm:t>
        <a:bodyPr/>
        <a:lstStyle/>
        <a:p>
          <a:endParaRPr lang="en-US"/>
        </a:p>
      </dgm:t>
    </dgm:pt>
    <dgm:pt modelId="{D6A925D4-BBB5-4F8B-8D24-A1E8847CB8AE}">
      <dgm:prSet custT="1"/>
      <dgm:spPr/>
      <dgm:t>
        <a:bodyPr/>
        <a:lstStyle/>
        <a:p>
          <a:r>
            <a:rPr lang="ru-RU" sz="2000"/>
            <a:t>Основні категорії статистики населення: демографічна подія та демографічний процес.</a:t>
          </a:r>
          <a:endParaRPr lang="en-US" sz="2000"/>
        </a:p>
      </dgm:t>
    </dgm:pt>
    <dgm:pt modelId="{555EFAEA-3C2F-4126-8BFD-0506F0D96906}" type="parTrans" cxnId="{210D4001-2FBB-4838-9B21-6A78CA105B98}">
      <dgm:prSet/>
      <dgm:spPr/>
      <dgm:t>
        <a:bodyPr/>
        <a:lstStyle/>
        <a:p>
          <a:endParaRPr lang="en-US"/>
        </a:p>
      </dgm:t>
    </dgm:pt>
    <dgm:pt modelId="{F6AD9A70-7B3A-41D1-8911-ADE0949C85F0}" type="sibTrans" cxnId="{210D4001-2FBB-4838-9B21-6A78CA105B98}">
      <dgm:prSet/>
      <dgm:spPr/>
      <dgm:t>
        <a:bodyPr/>
        <a:lstStyle/>
        <a:p>
          <a:endParaRPr lang="en-US"/>
        </a:p>
      </dgm:t>
    </dgm:pt>
    <dgm:pt modelId="{77F81BFB-CDFD-486C-BEC8-3430120ACADF}" type="pres">
      <dgm:prSet presAssocID="{58C17EE4-6DE1-451A-A5FE-3B399D974D73}" presName="linear" presStyleCnt="0">
        <dgm:presLayoutVars>
          <dgm:animLvl val="lvl"/>
          <dgm:resizeHandles val="exact"/>
        </dgm:presLayoutVars>
      </dgm:prSet>
      <dgm:spPr/>
    </dgm:pt>
    <dgm:pt modelId="{C067E4F8-B4E8-47A3-B300-3B3EF5441973}" type="pres">
      <dgm:prSet presAssocID="{FE0AFA99-5E73-486F-87AE-0C5003930BD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A42B38B-3BAD-4E3B-8DAE-09845471AA66}" type="pres">
      <dgm:prSet presAssocID="{5B4DC2AC-1C5B-4FED-B8A4-947E857110A8}" presName="spacer" presStyleCnt="0"/>
      <dgm:spPr/>
    </dgm:pt>
    <dgm:pt modelId="{CC70740F-B962-44BF-A852-E28BC455EF9C}" type="pres">
      <dgm:prSet presAssocID="{91EC2DD9-7001-451F-BDC7-9258C2852E6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182FBF9-AF9F-4C56-88BA-F74AD84E4DC2}" type="pres">
      <dgm:prSet presAssocID="{DFA9C69E-8EEB-48DE-A5FE-FBBCD0CDE5E9}" presName="spacer" presStyleCnt="0"/>
      <dgm:spPr/>
    </dgm:pt>
    <dgm:pt modelId="{64E6FC90-B7CB-4927-8F9C-C98E7BC49B93}" type="pres">
      <dgm:prSet presAssocID="{BD86C0AA-D843-45D6-9887-7A4556B6819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7C4067C-5716-49B0-B86A-274D622EE60A}" type="pres">
      <dgm:prSet presAssocID="{651F1F91-D7F2-4462-9A95-781F6B4E4360}" presName="spacer" presStyleCnt="0"/>
      <dgm:spPr/>
    </dgm:pt>
    <dgm:pt modelId="{EA8B0679-C16D-43E1-A6B5-00653F1ECF46}" type="pres">
      <dgm:prSet presAssocID="{D6A925D4-BBB5-4F8B-8D24-A1E8847CB8A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1BB8E00-3C7F-471B-B684-E5E9D6EE802D}" srcId="{58C17EE4-6DE1-451A-A5FE-3B399D974D73}" destId="{FE0AFA99-5E73-486F-87AE-0C5003930BD8}" srcOrd="0" destOrd="0" parTransId="{40FAEE92-D879-4271-B275-0613384233D0}" sibTransId="{5B4DC2AC-1C5B-4FED-B8A4-947E857110A8}"/>
    <dgm:cxn modelId="{210D4001-2FBB-4838-9B21-6A78CA105B98}" srcId="{58C17EE4-6DE1-451A-A5FE-3B399D974D73}" destId="{D6A925D4-BBB5-4F8B-8D24-A1E8847CB8AE}" srcOrd="3" destOrd="0" parTransId="{555EFAEA-3C2F-4126-8BFD-0506F0D96906}" sibTransId="{F6AD9A70-7B3A-41D1-8911-ADE0949C85F0}"/>
    <dgm:cxn modelId="{3F4E1C02-1270-4E26-AD2A-73F687C62DFC}" type="presOf" srcId="{58C17EE4-6DE1-451A-A5FE-3B399D974D73}" destId="{77F81BFB-CDFD-486C-BEC8-3430120ACADF}" srcOrd="0" destOrd="0" presId="urn:microsoft.com/office/officeart/2005/8/layout/vList2"/>
    <dgm:cxn modelId="{4DBAE11D-0932-48EC-8D20-1B7E8670F4F0}" type="presOf" srcId="{D6A925D4-BBB5-4F8B-8D24-A1E8847CB8AE}" destId="{EA8B0679-C16D-43E1-A6B5-00653F1ECF46}" srcOrd="0" destOrd="0" presId="urn:microsoft.com/office/officeart/2005/8/layout/vList2"/>
    <dgm:cxn modelId="{5595CF28-E08A-49B2-B421-E13F2BD02752}" srcId="{58C17EE4-6DE1-451A-A5FE-3B399D974D73}" destId="{91EC2DD9-7001-451F-BDC7-9258C2852E67}" srcOrd="1" destOrd="0" parTransId="{C867D6F3-F980-4533-8043-609947A1F0F0}" sibTransId="{DFA9C69E-8EEB-48DE-A5FE-FBBCD0CDE5E9}"/>
    <dgm:cxn modelId="{2E701537-96E2-48E2-8EDA-A466A87C6B1D}" type="presOf" srcId="{BD86C0AA-D843-45D6-9887-7A4556B6819B}" destId="{64E6FC90-B7CB-4927-8F9C-C98E7BC49B93}" srcOrd="0" destOrd="0" presId="urn:microsoft.com/office/officeart/2005/8/layout/vList2"/>
    <dgm:cxn modelId="{52F98142-684D-43D0-96FB-9D391F706872}" type="presOf" srcId="{FE0AFA99-5E73-486F-87AE-0C5003930BD8}" destId="{C067E4F8-B4E8-47A3-B300-3B3EF5441973}" srcOrd="0" destOrd="0" presId="urn:microsoft.com/office/officeart/2005/8/layout/vList2"/>
    <dgm:cxn modelId="{973EFC63-E2E7-4D44-B4B3-B463270485DA}" srcId="{58C17EE4-6DE1-451A-A5FE-3B399D974D73}" destId="{BD86C0AA-D843-45D6-9887-7A4556B6819B}" srcOrd="2" destOrd="0" parTransId="{38CF5E44-4A9E-49A9-A8F7-D6D5587370B2}" sibTransId="{651F1F91-D7F2-4462-9A95-781F6B4E4360}"/>
    <dgm:cxn modelId="{E2C570EF-CD3B-43C4-9030-944B1FA33186}" type="presOf" srcId="{91EC2DD9-7001-451F-BDC7-9258C2852E67}" destId="{CC70740F-B962-44BF-A852-E28BC455EF9C}" srcOrd="0" destOrd="0" presId="urn:microsoft.com/office/officeart/2005/8/layout/vList2"/>
    <dgm:cxn modelId="{2F6B0E57-5715-4786-B55B-1AACFFC498AC}" type="presParOf" srcId="{77F81BFB-CDFD-486C-BEC8-3430120ACADF}" destId="{C067E4F8-B4E8-47A3-B300-3B3EF5441973}" srcOrd="0" destOrd="0" presId="urn:microsoft.com/office/officeart/2005/8/layout/vList2"/>
    <dgm:cxn modelId="{9BE54BA7-982C-4482-B78D-738AF09B75DD}" type="presParOf" srcId="{77F81BFB-CDFD-486C-BEC8-3430120ACADF}" destId="{0A42B38B-3BAD-4E3B-8DAE-09845471AA66}" srcOrd="1" destOrd="0" presId="urn:microsoft.com/office/officeart/2005/8/layout/vList2"/>
    <dgm:cxn modelId="{E7B591BD-F86E-4ECD-BDF8-DE176D4186C8}" type="presParOf" srcId="{77F81BFB-CDFD-486C-BEC8-3430120ACADF}" destId="{CC70740F-B962-44BF-A852-E28BC455EF9C}" srcOrd="2" destOrd="0" presId="urn:microsoft.com/office/officeart/2005/8/layout/vList2"/>
    <dgm:cxn modelId="{4CA575A2-5F5E-4C4F-AF0B-500F47ACBFF1}" type="presParOf" srcId="{77F81BFB-CDFD-486C-BEC8-3430120ACADF}" destId="{8182FBF9-AF9F-4C56-88BA-F74AD84E4DC2}" srcOrd="3" destOrd="0" presId="urn:microsoft.com/office/officeart/2005/8/layout/vList2"/>
    <dgm:cxn modelId="{726EE646-BA0D-4CED-BCBF-C1A75681D80E}" type="presParOf" srcId="{77F81BFB-CDFD-486C-BEC8-3430120ACADF}" destId="{64E6FC90-B7CB-4927-8F9C-C98E7BC49B93}" srcOrd="4" destOrd="0" presId="urn:microsoft.com/office/officeart/2005/8/layout/vList2"/>
    <dgm:cxn modelId="{7FFD1E70-D55A-47A0-BFD9-08B0E97E1004}" type="presParOf" srcId="{77F81BFB-CDFD-486C-BEC8-3430120ACADF}" destId="{D7C4067C-5716-49B0-B86A-274D622EE60A}" srcOrd="5" destOrd="0" presId="urn:microsoft.com/office/officeart/2005/8/layout/vList2"/>
    <dgm:cxn modelId="{DF0F47F3-A3AA-40B1-A4B9-713DE151B3D1}" type="presParOf" srcId="{77F81BFB-CDFD-486C-BEC8-3430120ACADF}" destId="{EA8B0679-C16D-43E1-A6B5-00653F1ECF4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B9A115-B186-493B-BA93-D9F6F397A02C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5637130-8507-4A3F-8FF7-2A66A6CCC745}">
      <dgm:prSet/>
      <dgm:spPr/>
      <dgm:t>
        <a:bodyPr/>
        <a:lstStyle/>
        <a:p>
          <a:r>
            <a:rPr lang="ru-RU"/>
            <a:t>Розміщення населення розглядається статистикою у двох напрямах: з погляду розселення його за окремими регіонами та видами поселень, а також з погляду концентрації населення в кожному регіоні.</a:t>
          </a:r>
          <a:endParaRPr lang="en-US"/>
        </a:p>
      </dgm:t>
    </dgm:pt>
    <dgm:pt modelId="{9C11059F-78B6-4719-B5E4-0FC6C3742ED3}" type="parTrans" cxnId="{B59177B3-995D-4A2F-B0D5-EB93431459BA}">
      <dgm:prSet/>
      <dgm:spPr/>
      <dgm:t>
        <a:bodyPr/>
        <a:lstStyle/>
        <a:p>
          <a:endParaRPr lang="en-US"/>
        </a:p>
      </dgm:t>
    </dgm:pt>
    <dgm:pt modelId="{AEF00E3C-76FE-450F-8E37-1B4E1FA85041}" type="sibTrans" cxnId="{B59177B3-995D-4A2F-B0D5-EB93431459BA}">
      <dgm:prSet/>
      <dgm:spPr/>
      <dgm:t>
        <a:bodyPr/>
        <a:lstStyle/>
        <a:p>
          <a:endParaRPr lang="en-US"/>
        </a:p>
      </dgm:t>
    </dgm:pt>
    <dgm:pt modelId="{FCEE9731-0102-4A8A-A2FC-056BC13E5599}">
      <dgm:prSet/>
      <dgm:spPr/>
      <dgm:t>
        <a:bodyPr/>
        <a:lstStyle/>
        <a:p>
          <a:r>
            <a:rPr lang="ru-RU"/>
            <a:t>Ступінь концентрації розміщення населення по території характеризує показник щільності населення (осіб/км²), який розраховується як відношення чисельності населення до загальної площі території.</a:t>
          </a:r>
          <a:endParaRPr lang="en-US"/>
        </a:p>
      </dgm:t>
    </dgm:pt>
    <dgm:pt modelId="{A5076882-A76B-40AA-9E02-AFD6D4F5F08D}" type="parTrans" cxnId="{2760B177-177C-4867-9F83-4BC5377A2483}">
      <dgm:prSet/>
      <dgm:spPr/>
      <dgm:t>
        <a:bodyPr/>
        <a:lstStyle/>
        <a:p>
          <a:endParaRPr lang="en-US"/>
        </a:p>
      </dgm:t>
    </dgm:pt>
    <dgm:pt modelId="{D4B30608-2E60-4D61-9DD4-C198309B1F90}" type="sibTrans" cxnId="{2760B177-177C-4867-9F83-4BC5377A2483}">
      <dgm:prSet/>
      <dgm:spPr/>
      <dgm:t>
        <a:bodyPr/>
        <a:lstStyle/>
        <a:p>
          <a:endParaRPr lang="en-US"/>
        </a:p>
      </dgm:t>
    </dgm:pt>
    <dgm:pt modelId="{5B372758-760D-4859-8F41-0F98E0BAF506}">
      <dgm:prSet/>
      <dgm:spPr/>
      <dgm:t>
        <a:bodyPr/>
        <a:lstStyle/>
        <a:p>
          <a:r>
            <a:rPr lang="uk-UA"/>
            <a:t>Слід відмітити, що щільність міського й сільського населення розраховуються за різними методиками. Щільність міського населення розраховується по відношенню до площі міста, а щільність сільського населення – по відношенню до всієї площі сільськогосподарських угідь, а не тільки до площі  пункту проживання. Тому показники щільності міського й сільського населення порівнювати не можна.</a:t>
          </a:r>
          <a:endParaRPr lang="en-US"/>
        </a:p>
      </dgm:t>
    </dgm:pt>
    <dgm:pt modelId="{E560CA5E-BB90-467F-9CF0-609303A88E52}" type="parTrans" cxnId="{614F5FB3-CCFB-43B7-84F0-26A8102F8251}">
      <dgm:prSet/>
      <dgm:spPr/>
      <dgm:t>
        <a:bodyPr/>
        <a:lstStyle/>
        <a:p>
          <a:endParaRPr lang="en-US"/>
        </a:p>
      </dgm:t>
    </dgm:pt>
    <dgm:pt modelId="{790BE9E2-6A5F-4055-B926-2DB86A5E6EAF}" type="sibTrans" cxnId="{614F5FB3-CCFB-43B7-84F0-26A8102F8251}">
      <dgm:prSet/>
      <dgm:spPr/>
      <dgm:t>
        <a:bodyPr/>
        <a:lstStyle/>
        <a:p>
          <a:endParaRPr lang="en-US"/>
        </a:p>
      </dgm:t>
    </dgm:pt>
    <dgm:pt modelId="{4FCFF790-A960-43BF-A545-8924A6616A09}" type="pres">
      <dgm:prSet presAssocID="{96B9A115-B186-493B-BA93-D9F6F397A02C}" presName="Name0" presStyleCnt="0">
        <dgm:presLayoutVars>
          <dgm:dir/>
          <dgm:resizeHandles val="exact"/>
        </dgm:presLayoutVars>
      </dgm:prSet>
      <dgm:spPr/>
    </dgm:pt>
    <dgm:pt modelId="{D1EB42C9-3DC7-4D9D-8782-489BF428EAD4}" type="pres">
      <dgm:prSet presAssocID="{C5637130-8507-4A3F-8FF7-2A66A6CCC745}" presName="node" presStyleLbl="node1" presStyleIdx="0" presStyleCnt="3">
        <dgm:presLayoutVars>
          <dgm:bulletEnabled val="1"/>
        </dgm:presLayoutVars>
      </dgm:prSet>
      <dgm:spPr/>
    </dgm:pt>
    <dgm:pt modelId="{02BCF7D7-B89D-4741-A784-DE4B4CEA6877}" type="pres">
      <dgm:prSet presAssocID="{AEF00E3C-76FE-450F-8E37-1B4E1FA85041}" presName="sibTrans" presStyleLbl="sibTrans2D1" presStyleIdx="0" presStyleCnt="2"/>
      <dgm:spPr/>
    </dgm:pt>
    <dgm:pt modelId="{F3587646-4233-4C3A-B4F0-7DD6624A6F5F}" type="pres">
      <dgm:prSet presAssocID="{AEF00E3C-76FE-450F-8E37-1B4E1FA85041}" presName="connectorText" presStyleLbl="sibTrans2D1" presStyleIdx="0" presStyleCnt="2"/>
      <dgm:spPr/>
    </dgm:pt>
    <dgm:pt modelId="{82F63838-6676-4DFD-B63A-C6FB66577965}" type="pres">
      <dgm:prSet presAssocID="{FCEE9731-0102-4A8A-A2FC-056BC13E5599}" presName="node" presStyleLbl="node1" presStyleIdx="1" presStyleCnt="3">
        <dgm:presLayoutVars>
          <dgm:bulletEnabled val="1"/>
        </dgm:presLayoutVars>
      </dgm:prSet>
      <dgm:spPr/>
    </dgm:pt>
    <dgm:pt modelId="{BB179E54-B95A-418A-97C0-AAAE6843436F}" type="pres">
      <dgm:prSet presAssocID="{D4B30608-2E60-4D61-9DD4-C198309B1F90}" presName="sibTrans" presStyleLbl="sibTrans2D1" presStyleIdx="1" presStyleCnt="2"/>
      <dgm:spPr/>
    </dgm:pt>
    <dgm:pt modelId="{9C932120-0E86-418B-8D51-48CD6F8DD2A7}" type="pres">
      <dgm:prSet presAssocID="{D4B30608-2E60-4D61-9DD4-C198309B1F90}" presName="connectorText" presStyleLbl="sibTrans2D1" presStyleIdx="1" presStyleCnt="2"/>
      <dgm:spPr/>
    </dgm:pt>
    <dgm:pt modelId="{67FE11AB-0557-42FB-AF53-2B9B2DC15A32}" type="pres">
      <dgm:prSet presAssocID="{5B372758-760D-4859-8F41-0F98E0BAF506}" presName="node" presStyleLbl="node1" presStyleIdx="2" presStyleCnt="3">
        <dgm:presLayoutVars>
          <dgm:bulletEnabled val="1"/>
        </dgm:presLayoutVars>
      </dgm:prSet>
      <dgm:spPr/>
    </dgm:pt>
  </dgm:ptLst>
  <dgm:cxnLst>
    <dgm:cxn modelId="{5F013C12-8CFD-4DB4-AC2E-71426F99DC00}" type="presOf" srcId="{AEF00E3C-76FE-450F-8E37-1B4E1FA85041}" destId="{F3587646-4233-4C3A-B4F0-7DD6624A6F5F}" srcOrd="1" destOrd="0" presId="urn:microsoft.com/office/officeart/2005/8/layout/process1"/>
    <dgm:cxn modelId="{85CEE62A-0E37-419B-9329-63EEFE5F75C1}" type="presOf" srcId="{D4B30608-2E60-4D61-9DD4-C198309B1F90}" destId="{BB179E54-B95A-418A-97C0-AAAE6843436F}" srcOrd="0" destOrd="0" presId="urn:microsoft.com/office/officeart/2005/8/layout/process1"/>
    <dgm:cxn modelId="{37562372-355C-41F6-9D70-032AE8FFC387}" type="presOf" srcId="{AEF00E3C-76FE-450F-8E37-1B4E1FA85041}" destId="{02BCF7D7-B89D-4741-A784-DE4B4CEA6877}" srcOrd="0" destOrd="0" presId="urn:microsoft.com/office/officeart/2005/8/layout/process1"/>
    <dgm:cxn modelId="{2760B177-177C-4867-9F83-4BC5377A2483}" srcId="{96B9A115-B186-493B-BA93-D9F6F397A02C}" destId="{FCEE9731-0102-4A8A-A2FC-056BC13E5599}" srcOrd="1" destOrd="0" parTransId="{A5076882-A76B-40AA-9E02-AFD6D4F5F08D}" sibTransId="{D4B30608-2E60-4D61-9DD4-C198309B1F90}"/>
    <dgm:cxn modelId="{614F5FB3-CCFB-43B7-84F0-26A8102F8251}" srcId="{96B9A115-B186-493B-BA93-D9F6F397A02C}" destId="{5B372758-760D-4859-8F41-0F98E0BAF506}" srcOrd="2" destOrd="0" parTransId="{E560CA5E-BB90-467F-9CF0-609303A88E52}" sibTransId="{790BE9E2-6A5F-4055-B926-2DB86A5E6EAF}"/>
    <dgm:cxn modelId="{B59177B3-995D-4A2F-B0D5-EB93431459BA}" srcId="{96B9A115-B186-493B-BA93-D9F6F397A02C}" destId="{C5637130-8507-4A3F-8FF7-2A66A6CCC745}" srcOrd="0" destOrd="0" parTransId="{9C11059F-78B6-4719-B5E4-0FC6C3742ED3}" sibTransId="{AEF00E3C-76FE-450F-8E37-1B4E1FA85041}"/>
    <dgm:cxn modelId="{B905AFCB-DDD4-4805-8438-E84B25BF3BE5}" type="presOf" srcId="{96B9A115-B186-493B-BA93-D9F6F397A02C}" destId="{4FCFF790-A960-43BF-A545-8924A6616A09}" srcOrd="0" destOrd="0" presId="urn:microsoft.com/office/officeart/2005/8/layout/process1"/>
    <dgm:cxn modelId="{A71E0DD9-FD5C-4F0F-98C0-B84B0AE1F306}" type="presOf" srcId="{FCEE9731-0102-4A8A-A2FC-056BC13E5599}" destId="{82F63838-6676-4DFD-B63A-C6FB66577965}" srcOrd="0" destOrd="0" presId="urn:microsoft.com/office/officeart/2005/8/layout/process1"/>
    <dgm:cxn modelId="{7C8A11E6-4857-4973-B52B-6F2E88AED93E}" type="presOf" srcId="{5B372758-760D-4859-8F41-0F98E0BAF506}" destId="{67FE11AB-0557-42FB-AF53-2B9B2DC15A32}" srcOrd="0" destOrd="0" presId="urn:microsoft.com/office/officeart/2005/8/layout/process1"/>
    <dgm:cxn modelId="{8EF337E9-8021-4E32-B6C3-5E822D0069A9}" type="presOf" srcId="{C5637130-8507-4A3F-8FF7-2A66A6CCC745}" destId="{D1EB42C9-3DC7-4D9D-8782-489BF428EAD4}" srcOrd="0" destOrd="0" presId="urn:microsoft.com/office/officeart/2005/8/layout/process1"/>
    <dgm:cxn modelId="{FF4F08EB-9A0A-48C8-89B3-8088F0E68721}" type="presOf" srcId="{D4B30608-2E60-4D61-9DD4-C198309B1F90}" destId="{9C932120-0E86-418B-8D51-48CD6F8DD2A7}" srcOrd="1" destOrd="0" presId="urn:microsoft.com/office/officeart/2005/8/layout/process1"/>
    <dgm:cxn modelId="{E1BE0594-8A27-41C7-AE97-8A655454E8C1}" type="presParOf" srcId="{4FCFF790-A960-43BF-A545-8924A6616A09}" destId="{D1EB42C9-3DC7-4D9D-8782-489BF428EAD4}" srcOrd="0" destOrd="0" presId="urn:microsoft.com/office/officeart/2005/8/layout/process1"/>
    <dgm:cxn modelId="{546362F0-82AD-4D08-BA9E-914CFD7A6A1C}" type="presParOf" srcId="{4FCFF790-A960-43BF-A545-8924A6616A09}" destId="{02BCF7D7-B89D-4741-A784-DE4B4CEA6877}" srcOrd="1" destOrd="0" presId="urn:microsoft.com/office/officeart/2005/8/layout/process1"/>
    <dgm:cxn modelId="{62F6B72C-BE7C-411F-8D71-7A6EC913D3EA}" type="presParOf" srcId="{02BCF7D7-B89D-4741-A784-DE4B4CEA6877}" destId="{F3587646-4233-4C3A-B4F0-7DD6624A6F5F}" srcOrd="0" destOrd="0" presId="urn:microsoft.com/office/officeart/2005/8/layout/process1"/>
    <dgm:cxn modelId="{AED4B429-F10A-4A56-8B85-033DAF70DB54}" type="presParOf" srcId="{4FCFF790-A960-43BF-A545-8924A6616A09}" destId="{82F63838-6676-4DFD-B63A-C6FB66577965}" srcOrd="2" destOrd="0" presId="urn:microsoft.com/office/officeart/2005/8/layout/process1"/>
    <dgm:cxn modelId="{35F885F9-182D-48B8-9A2E-DF458FD33B9B}" type="presParOf" srcId="{4FCFF790-A960-43BF-A545-8924A6616A09}" destId="{BB179E54-B95A-418A-97C0-AAAE6843436F}" srcOrd="3" destOrd="0" presId="urn:microsoft.com/office/officeart/2005/8/layout/process1"/>
    <dgm:cxn modelId="{A73EE970-51C7-42C0-8F8E-299891E5D289}" type="presParOf" srcId="{BB179E54-B95A-418A-97C0-AAAE6843436F}" destId="{9C932120-0E86-418B-8D51-48CD6F8DD2A7}" srcOrd="0" destOrd="0" presId="urn:microsoft.com/office/officeart/2005/8/layout/process1"/>
    <dgm:cxn modelId="{1E59E4C7-E1D0-438C-9444-EE2040A0FAE9}" type="presParOf" srcId="{4FCFF790-A960-43BF-A545-8924A6616A09}" destId="{67FE11AB-0557-42FB-AF53-2B9B2DC15A3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A46AC-26A5-4D65-8C40-7D023C6BF213}">
      <dsp:nvSpPr>
        <dsp:cNvPr id="0" name=""/>
        <dsp:cNvSpPr/>
      </dsp:nvSpPr>
      <dsp:spPr>
        <a:xfrm>
          <a:off x="0" y="492483"/>
          <a:ext cx="6589260" cy="551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4.1. Методологічні основи статистики населення</a:t>
          </a:r>
          <a:endParaRPr lang="en-US" sz="2300" kern="1200"/>
        </a:p>
      </dsp:txBody>
      <dsp:txXfrm>
        <a:off x="26930" y="519413"/>
        <a:ext cx="6535400" cy="497795"/>
      </dsp:txXfrm>
    </dsp:sp>
    <dsp:sp modelId="{1665E597-75B2-47DA-8E9A-42B0020B885F}">
      <dsp:nvSpPr>
        <dsp:cNvPr id="0" name=""/>
        <dsp:cNvSpPr/>
      </dsp:nvSpPr>
      <dsp:spPr>
        <a:xfrm>
          <a:off x="0" y="1110378"/>
          <a:ext cx="6589260" cy="551655"/>
        </a:xfrm>
        <a:prstGeom prst="round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4.2. Показники чисельності, складу та розміщення</a:t>
          </a:r>
          <a:endParaRPr lang="en-US" sz="2300" kern="1200"/>
        </a:p>
      </dsp:txBody>
      <dsp:txXfrm>
        <a:off x="26930" y="1137308"/>
        <a:ext cx="6535400" cy="497795"/>
      </dsp:txXfrm>
    </dsp:sp>
    <dsp:sp modelId="{FDCD173F-4AEC-4CDB-AF89-C0850D4052CB}">
      <dsp:nvSpPr>
        <dsp:cNvPr id="0" name=""/>
        <dsp:cNvSpPr/>
      </dsp:nvSpPr>
      <dsp:spPr>
        <a:xfrm>
          <a:off x="0" y="1728273"/>
          <a:ext cx="6589260" cy="55165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населення </a:t>
          </a:r>
          <a:endParaRPr lang="en-US" sz="2300" kern="1200"/>
        </a:p>
      </dsp:txBody>
      <dsp:txXfrm>
        <a:off x="26930" y="1755203"/>
        <a:ext cx="6535400" cy="497795"/>
      </dsp:txXfrm>
    </dsp:sp>
    <dsp:sp modelId="{BE27E729-FAB5-4C31-9ACC-D30B131E7C4F}">
      <dsp:nvSpPr>
        <dsp:cNvPr id="0" name=""/>
        <dsp:cNvSpPr/>
      </dsp:nvSpPr>
      <dsp:spPr>
        <a:xfrm>
          <a:off x="0" y="2346168"/>
          <a:ext cx="6589260" cy="55165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4.3. Показники природного руху населення</a:t>
          </a:r>
          <a:endParaRPr lang="en-US" sz="2300" kern="1200"/>
        </a:p>
      </dsp:txBody>
      <dsp:txXfrm>
        <a:off x="26930" y="2373098"/>
        <a:ext cx="6535400" cy="497795"/>
      </dsp:txXfrm>
    </dsp:sp>
    <dsp:sp modelId="{84175887-424E-4820-AFCE-08B064CC9689}">
      <dsp:nvSpPr>
        <dsp:cNvPr id="0" name=""/>
        <dsp:cNvSpPr/>
      </dsp:nvSpPr>
      <dsp:spPr>
        <a:xfrm>
          <a:off x="0" y="2964063"/>
          <a:ext cx="6589260" cy="55165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4.4. Показники механічного руху населення</a:t>
          </a:r>
          <a:endParaRPr lang="en-US" sz="2300" kern="1200"/>
        </a:p>
      </dsp:txBody>
      <dsp:txXfrm>
        <a:off x="26930" y="2990993"/>
        <a:ext cx="6535400" cy="497795"/>
      </dsp:txXfrm>
    </dsp:sp>
    <dsp:sp modelId="{3242D3CA-2F4A-4A09-AB1F-D5FBF59AFD9A}">
      <dsp:nvSpPr>
        <dsp:cNvPr id="0" name=""/>
        <dsp:cNvSpPr/>
      </dsp:nvSpPr>
      <dsp:spPr>
        <a:xfrm>
          <a:off x="0" y="3581959"/>
          <a:ext cx="6589260" cy="551655"/>
        </a:xfrm>
        <a:prstGeom prst="round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4.5. Методи розрахунку перспективної чисельності</a:t>
          </a:r>
          <a:endParaRPr lang="en-US" sz="2300" kern="1200"/>
        </a:p>
      </dsp:txBody>
      <dsp:txXfrm>
        <a:off x="26930" y="3608889"/>
        <a:ext cx="6535400" cy="497795"/>
      </dsp:txXfrm>
    </dsp:sp>
    <dsp:sp modelId="{8C17111B-E129-43F6-9EB5-D5DB720ABBC0}">
      <dsp:nvSpPr>
        <dsp:cNvPr id="0" name=""/>
        <dsp:cNvSpPr/>
      </dsp:nvSpPr>
      <dsp:spPr>
        <a:xfrm>
          <a:off x="0" y="4199854"/>
          <a:ext cx="6589260" cy="55165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населення</a:t>
          </a:r>
          <a:endParaRPr lang="en-US" sz="2300" kern="1200"/>
        </a:p>
      </dsp:txBody>
      <dsp:txXfrm>
        <a:off x="26930" y="4226784"/>
        <a:ext cx="6535400" cy="497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7E4F8-B4E8-47A3-B300-3B3EF5441973}">
      <dsp:nvSpPr>
        <dsp:cNvPr id="0" name=""/>
        <dsp:cNvSpPr/>
      </dsp:nvSpPr>
      <dsp:spPr>
        <a:xfrm>
          <a:off x="0" y="3055"/>
          <a:ext cx="6872066" cy="148132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 err="1"/>
            <a:t>Розробка</a:t>
          </a:r>
          <a:r>
            <a:rPr lang="ru-RU" sz="1400" kern="1200" dirty="0"/>
            <a:t> </a:t>
          </a:r>
          <a:r>
            <a:rPr lang="ru-RU" sz="1400" kern="1200" dirty="0" err="1"/>
            <a:t>ефективної</a:t>
          </a:r>
          <a:r>
            <a:rPr lang="ru-RU" sz="1400" kern="1200" dirty="0"/>
            <a:t> </a:t>
          </a:r>
          <a:r>
            <a:rPr lang="ru-RU" sz="1400" kern="1200" dirty="0" err="1"/>
            <a:t>соціальної</a:t>
          </a:r>
          <a:r>
            <a:rPr lang="ru-RU" sz="1400" kern="1200" dirty="0"/>
            <a:t>, </a:t>
          </a:r>
          <a:r>
            <a:rPr lang="ru-RU" sz="1400" kern="1200" dirty="0" err="1"/>
            <a:t>демографічної</a:t>
          </a:r>
          <a:r>
            <a:rPr lang="ru-RU" sz="1400" kern="1200" dirty="0"/>
            <a:t> та </a:t>
          </a:r>
          <a:r>
            <a:rPr lang="ru-RU" sz="1400" kern="1200" dirty="0" err="1"/>
            <a:t>економічної</a:t>
          </a:r>
          <a:r>
            <a:rPr lang="ru-RU" sz="1400" kern="1200" dirty="0"/>
            <a:t> </a:t>
          </a:r>
          <a:r>
            <a:rPr lang="ru-RU" sz="1400" kern="1200" dirty="0" err="1"/>
            <a:t>політики</a:t>
          </a:r>
          <a:r>
            <a:rPr lang="ru-RU" sz="1400" kern="1200" dirty="0"/>
            <a:t> </a:t>
          </a:r>
          <a:r>
            <a:rPr lang="ru-RU" sz="1400" kern="1200" dirty="0" err="1"/>
            <a:t>неможлива</a:t>
          </a:r>
          <a:r>
            <a:rPr lang="ru-RU" sz="1400" kern="1200" dirty="0"/>
            <a:t> без </a:t>
          </a:r>
          <a:r>
            <a:rPr lang="ru-RU" sz="1400" kern="1200" dirty="0" err="1"/>
            <a:t>уяви</a:t>
          </a:r>
          <a:r>
            <a:rPr lang="ru-RU" sz="1400" kern="1200" dirty="0"/>
            <a:t> про </a:t>
          </a:r>
          <a:r>
            <a:rPr lang="ru-RU" sz="1400" kern="1200" dirty="0" err="1"/>
            <a:t>населення</a:t>
          </a:r>
          <a:r>
            <a:rPr lang="ru-RU" sz="1400" kern="1200" dirty="0"/>
            <a:t> </a:t>
          </a:r>
          <a:r>
            <a:rPr lang="ru-RU" sz="1400" kern="1200" dirty="0" err="1"/>
            <a:t>країни</a:t>
          </a:r>
          <a:r>
            <a:rPr lang="ru-RU" sz="1400" kern="1200" dirty="0"/>
            <a:t>. </a:t>
          </a:r>
          <a:r>
            <a:rPr lang="ru-RU" sz="1400" kern="1200" dirty="0" err="1"/>
            <a:t>Дані</a:t>
          </a:r>
          <a:r>
            <a:rPr lang="ru-RU" sz="1400" kern="1200" dirty="0"/>
            <a:t> про </a:t>
          </a:r>
          <a:r>
            <a:rPr lang="ru-RU" sz="1400" kern="1200" dirty="0" err="1"/>
            <a:t>чисельність</a:t>
          </a:r>
          <a:r>
            <a:rPr lang="ru-RU" sz="1400" kern="1200" dirty="0"/>
            <a:t>, склад, </a:t>
          </a:r>
          <a:r>
            <a:rPr lang="ru-RU" sz="1400" kern="1200" dirty="0" err="1"/>
            <a:t>розміщення</a:t>
          </a:r>
          <a:r>
            <a:rPr lang="ru-RU" sz="1400" kern="1200" dirty="0"/>
            <a:t> </a:t>
          </a:r>
          <a:r>
            <a:rPr lang="ru-RU" sz="1400" kern="1200" dirty="0" err="1"/>
            <a:t>населення</a:t>
          </a:r>
          <a:r>
            <a:rPr lang="ru-RU" sz="1400" kern="1200" dirty="0"/>
            <a:t> </a:t>
          </a:r>
          <a:r>
            <a:rPr lang="ru-RU" sz="1400" kern="1200" dirty="0" err="1"/>
            <a:t>використовуються</a:t>
          </a:r>
          <a:r>
            <a:rPr lang="ru-RU" sz="1400" kern="1200" dirty="0"/>
            <a:t> на </a:t>
          </a:r>
          <a:r>
            <a:rPr lang="ru-RU" sz="1400" kern="1200" dirty="0" err="1"/>
            <a:t>всіх</a:t>
          </a:r>
          <a:r>
            <a:rPr lang="ru-RU" sz="1400" kern="1200" dirty="0"/>
            <a:t> </a:t>
          </a:r>
          <a:r>
            <a:rPr lang="ru-RU" sz="1400" kern="1200" dirty="0" err="1"/>
            <a:t>рівнях</a:t>
          </a:r>
          <a:r>
            <a:rPr lang="ru-RU" sz="1400" kern="1200" dirty="0"/>
            <a:t> державного </a:t>
          </a:r>
          <a:r>
            <a:rPr lang="ru-RU" sz="1400" kern="1200" dirty="0" err="1"/>
            <a:t>управління</a:t>
          </a:r>
          <a:r>
            <a:rPr lang="ru-RU" sz="1400" kern="1200" dirty="0"/>
            <a:t> при </a:t>
          </a:r>
          <a:r>
            <a:rPr lang="ru-RU" sz="1400" kern="1200" dirty="0" err="1"/>
            <a:t>розробці</a:t>
          </a:r>
          <a:r>
            <a:rPr lang="ru-RU" sz="1400" kern="1200" dirty="0"/>
            <a:t> </a:t>
          </a:r>
          <a:r>
            <a:rPr lang="ru-RU" sz="1400" kern="1200" dirty="0" err="1"/>
            <a:t>стратегій</a:t>
          </a:r>
          <a:r>
            <a:rPr lang="ru-RU" sz="1400" kern="1200" dirty="0"/>
            <a:t> та </a:t>
          </a:r>
          <a:r>
            <a:rPr lang="ru-RU" sz="1400" kern="1200" dirty="0" err="1"/>
            <a:t>певних</a:t>
          </a:r>
          <a:r>
            <a:rPr lang="ru-RU" sz="1400" kern="1200" dirty="0"/>
            <a:t> </a:t>
          </a:r>
          <a:r>
            <a:rPr lang="ru-RU" sz="1400" kern="1200" dirty="0" err="1"/>
            <a:t>програм</a:t>
          </a:r>
          <a:r>
            <a:rPr lang="ru-RU" sz="1400" kern="1200" dirty="0"/>
            <a:t> </a:t>
          </a:r>
          <a:r>
            <a:rPr lang="ru-RU" sz="1400" kern="1200" dirty="0" err="1"/>
            <a:t>розвитку</a:t>
          </a:r>
          <a:r>
            <a:rPr lang="ru-RU" sz="1400" kern="1200" dirty="0"/>
            <a:t> </a:t>
          </a:r>
          <a:r>
            <a:rPr lang="ru-RU" sz="1400" kern="1200" dirty="0" err="1"/>
            <a:t>освіти</a:t>
          </a:r>
          <a:r>
            <a:rPr lang="ru-RU" sz="1400" kern="1200" dirty="0"/>
            <a:t>, </a:t>
          </a:r>
          <a:r>
            <a:rPr lang="ru-RU" sz="1400" kern="1200" dirty="0" err="1"/>
            <a:t>охорони</a:t>
          </a:r>
          <a:r>
            <a:rPr lang="ru-RU" sz="1400" kern="1200" dirty="0"/>
            <a:t> </a:t>
          </a:r>
          <a:r>
            <a:rPr lang="ru-RU" sz="2000" kern="1200" dirty="0" err="1"/>
            <a:t>здоров’я</a:t>
          </a:r>
          <a:r>
            <a:rPr lang="ru-RU" sz="2000" kern="1200" dirty="0"/>
            <a:t>, </a:t>
          </a:r>
          <a:r>
            <a:rPr lang="ru-RU" sz="2000" kern="1200" dirty="0" err="1"/>
            <a:t>житлового</a:t>
          </a:r>
          <a:r>
            <a:rPr lang="ru-RU" sz="2000" kern="1200" dirty="0"/>
            <a:t> </a:t>
          </a:r>
          <a:r>
            <a:rPr lang="ru-RU" sz="2000" kern="1200" dirty="0" err="1"/>
            <a:t>будівництва</a:t>
          </a:r>
          <a:r>
            <a:rPr lang="ru-RU" sz="2000" kern="1200" dirty="0"/>
            <a:t>, </a:t>
          </a:r>
          <a:r>
            <a:rPr lang="ru-RU" sz="2000" kern="1200" dirty="0" err="1"/>
            <a:t>розміщення</a:t>
          </a:r>
          <a:r>
            <a:rPr lang="ru-RU" sz="2000" kern="1200" dirty="0"/>
            <a:t> </a:t>
          </a:r>
          <a:r>
            <a:rPr lang="ru-RU" sz="2000" kern="1200" dirty="0" err="1"/>
            <a:t>продуктивних</a:t>
          </a:r>
          <a:r>
            <a:rPr lang="ru-RU" sz="2000" kern="1200" dirty="0"/>
            <a:t> сил, </a:t>
          </a:r>
          <a:r>
            <a:rPr lang="ru-RU" sz="2000" kern="1200" dirty="0" err="1"/>
            <a:t>створення</a:t>
          </a:r>
          <a:r>
            <a:rPr lang="ru-RU" sz="2000" kern="1200" dirty="0"/>
            <a:t> </a:t>
          </a:r>
          <a:r>
            <a:rPr lang="ru-RU" sz="2000" kern="1200" dirty="0" err="1"/>
            <a:t>нових</a:t>
          </a:r>
          <a:r>
            <a:rPr lang="ru-RU" sz="2000" kern="1200" dirty="0"/>
            <a:t> </a:t>
          </a:r>
          <a:r>
            <a:rPr lang="ru-RU" sz="2000" kern="1200" dirty="0" err="1"/>
            <a:t>підприємств</a:t>
          </a:r>
          <a:r>
            <a:rPr lang="ru-RU" sz="2000" kern="1200" dirty="0"/>
            <a:t>, </a:t>
          </a:r>
          <a:r>
            <a:rPr lang="ru-RU" sz="2000" kern="1200" dirty="0" err="1"/>
            <a:t>розширення</a:t>
          </a:r>
          <a:r>
            <a:rPr lang="ru-RU" sz="2000" kern="1200" dirty="0"/>
            <a:t> та </a:t>
          </a:r>
          <a:r>
            <a:rPr lang="ru-RU" sz="2000" kern="1200" dirty="0" err="1"/>
            <a:t>відновлення</a:t>
          </a:r>
          <a:r>
            <a:rPr lang="ru-RU" sz="2000" kern="1200" dirty="0"/>
            <a:t> </a:t>
          </a:r>
          <a:r>
            <a:rPr lang="ru-RU" sz="2000" kern="1200" dirty="0" err="1"/>
            <a:t>діючих</a:t>
          </a:r>
          <a:r>
            <a:rPr lang="ru-RU" sz="2000" kern="1200" dirty="0"/>
            <a:t>.</a:t>
          </a:r>
          <a:endParaRPr lang="en-US" sz="2000" kern="1200" dirty="0"/>
        </a:p>
      </dsp:txBody>
      <dsp:txXfrm>
        <a:off x="72313" y="75368"/>
        <a:ext cx="6727440" cy="1336703"/>
      </dsp:txXfrm>
    </dsp:sp>
    <dsp:sp modelId="{CC70740F-B962-44BF-A852-E28BC455EF9C}">
      <dsp:nvSpPr>
        <dsp:cNvPr id="0" name=""/>
        <dsp:cNvSpPr/>
      </dsp:nvSpPr>
      <dsp:spPr>
        <a:xfrm>
          <a:off x="0" y="1496703"/>
          <a:ext cx="6872066" cy="1481329"/>
        </a:xfrm>
        <a:prstGeom prst="round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Предметом статистики </a:t>
          </a:r>
          <a:r>
            <a:rPr lang="ru-RU" sz="2000" kern="1200" dirty="0" err="1"/>
            <a:t>населення</a:t>
          </a:r>
          <a:r>
            <a:rPr lang="ru-RU" sz="2000" kern="1200" dirty="0"/>
            <a:t> є </a:t>
          </a:r>
          <a:r>
            <a:rPr lang="ru-RU" sz="2000" kern="1200" dirty="0" err="1"/>
            <a:t>закономірності</a:t>
          </a:r>
          <a:r>
            <a:rPr lang="ru-RU" sz="2000" kern="1200" dirty="0"/>
            <a:t> </a:t>
          </a:r>
          <a:r>
            <a:rPr lang="ru-RU" sz="2000" kern="1200" dirty="0" err="1"/>
            <a:t>відтворення</a:t>
          </a:r>
          <a:r>
            <a:rPr lang="ru-RU" sz="2000" kern="1200" dirty="0"/>
            <a:t> </a:t>
          </a:r>
          <a:r>
            <a:rPr lang="ru-RU" sz="2000" kern="1200" dirty="0" err="1"/>
            <a:t>населення</a:t>
          </a:r>
          <a:r>
            <a:rPr lang="ru-RU" sz="2000" kern="1200" dirty="0"/>
            <a:t>, </a:t>
          </a:r>
          <a:r>
            <a:rPr lang="ru-RU" sz="2000" kern="1200" dirty="0" err="1"/>
            <a:t>що</a:t>
          </a:r>
          <a:r>
            <a:rPr lang="ru-RU" sz="2000" kern="1200" dirty="0"/>
            <a:t> </a:t>
          </a:r>
          <a:r>
            <a:rPr lang="ru-RU" sz="2000" kern="1200" dirty="0" err="1"/>
            <a:t>мешкає</a:t>
          </a:r>
          <a:r>
            <a:rPr lang="ru-RU" sz="2000" kern="1200" dirty="0"/>
            <a:t> на </a:t>
          </a:r>
          <a:r>
            <a:rPr lang="ru-RU" sz="2000" kern="1200" dirty="0" err="1"/>
            <a:t>певній</a:t>
          </a:r>
          <a:r>
            <a:rPr lang="ru-RU" sz="2000" kern="1200" dirty="0"/>
            <a:t> </a:t>
          </a:r>
          <a:r>
            <a:rPr lang="ru-RU" sz="2000" kern="1200" dirty="0" err="1"/>
            <a:t>території</a:t>
          </a:r>
          <a:r>
            <a:rPr lang="ru-RU" sz="2000" kern="1200" dirty="0"/>
            <a:t>, за </a:t>
          </a:r>
          <a:r>
            <a:rPr lang="ru-RU" sz="2000" kern="1200" dirty="0" err="1"/>
            <a:t>певний</a:t>
          </a:r>
          <a:r>
            <a:rPr lang="ru-RU" sz="2000" kern="1200" dirty="0"/>
            <a:t> час.</a:t>
          </a:r>
          <a:endParaRPr lang="en-US" sz="2000" kern="1200" dirty="0"/>
        </a:p>
      </dsp:txBody>
      <dsp:txXfrm>
        <a:off x="72313" y="1569016"/>
        <a:ext cx="6727440" cy="1336703"/>
      </dsp:txXfrm>
    </dsp:sp>
    <dsp:sp modelId="{64E6FC90-B7CB-4927-8F9C-C98E7BC49B93}">
      <dsp:nvSpPr>
        <dsp:cNvPr id="0" name=""/>
        <dsp:cNvSpPr/>
      </dsp:nvSpPr>
      <dsp:spPr>
        <a:xfrm>
          <a:off x="0" y="2990352"/>
          <a:ext cx="6872066" cy="1481329"/>
        </a:xfrm>
        <a:prstGeom prst="round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Завданнями</a:t>
          </a:r>
          <a:r>
            <a:rPr lang="ru-RU" sz="1800" kern="1200" dirty="0"/>
            <a:t> статистики </a:t>
          </a:r>
          <a:r>
            <a:rPr lang="ru-RU" sz="1800" kern="1200" dirty="0" err="1"/>
            <a:t>населення</a:t>
          </a:r>
          <a:r>
            <a:rPr lang="ru-RU" sz="1800" kern="1200" dirty="0"/>
            <a:t> є: </a:t>
          </a:r>
          <a:r>
            <a:rPr lang="ru-RU" sz="1800" kern="1200" dirty="0" err="1"/>
            <a:t>визначення</a:t>
          </a:r>
          <a:r>
            <a:rPr lang="ru-RU" sz="1800" kern="1200" dirty="0"/>
            <a:t> </a:t>
          </a:r>
          <a:r>
            <a:rPr lang="ru-RU" sz="1800" kern="1200" dirty="0" err="1"/>
            <a:t>чисельності</a:t>
          </a:r>
          <a:r>
            <a:rPr lang="ru-RU" sz="1800" kern="1200" dirty="0"/>
            <a:t> й складу </a:t>
          </a:r>
          <a:r>
            <a:rPr lang="ru-RU" sz="1800" kern="1200" dirty="0" err="1"/>
            <a:t>населення</a:t>
          </a:r>
          <a:r>
            <a:rPr lang="ru-RU" sz="1800" kern="1200" dirty="0"/>
            <a:t> </a:t>
          </a:r>
          <a:r>
            <a:rPr lang="ru-RU" sz="1800" kern="1200" dirty="0" err="1"/>
            <a:t>території</a:t>
          </a:r>
          <a:r>
            <a:rPr lang="ru-RU" sz="1800" kern="1200" dirty="0"/>
            <a:t>, </a:t>
          </a:r>
          <a:r>
            <a:rPr lang="ru-RU" sz="1800" kern="1200" dirty="0" err="1"/>
            <a:t>вивчення</a:t>
          </a:r>
          <a:r>
            <a:rPr lang="ru-RU" sz="1800" kern="1200" dirty="0"/>
            <a:t> </a:t>
          </a:r>
          <a:r>
            <a:rPr lang="ru-RU" sz="1800" kern="1200" dirty="0" err="1"/>
            <a:t>динаміки</a:t>
          </a:r>
          <a:r>
            <a:rPr lang="ru-RU" sz="1800" kern="1200" dirty="0"/>
            <a:t> </a:t>
          </a:r>
          <a:r>
            <a:rPr lang="ru-RU" sz="1800" kern="1200" dirty="0" err="1"/>
            <a:t>демографічних</a:t>
          </a:r>
          <a:r>
            <a:rPr lang="ru-RU" sz="1800" kern="1200" dirty="0"/>
            <a:t> </a:t>
          </a:r>
          <a:r>
            <a:rPr lang="ru-RU" sz="1800" kern="1200" dirty="0" err="1"/>
            <a:t>процесів</a:t>
          </a:r>
          <a:r>
            <a:rPr lang="ru-RU" sz="1800" kern="1200" dirty="0"/>
            <a:t> (як в абсолютному, так і в </a:t>
          </a:r>
          <a:r>
            <a:rPr lang="ru-RU" sz="1800" kern="1200" dirty="0" err="1"/>
            <a:t>відносному</a:t>
          </a:r>
          <a:r>
            <a:rPr lang="ru-RU" sz="1800" kern="1200" dirty="0"/>
            <a:t> </a:t>
          </a:r>
          <a:r>
            <a:rPr lang="ru-RU" sz="1800" kern="1200" dirty="0" err="1"/>
            <a:t>вираженні</a:t>
          </a:r>
          <a:r>
            <a:rPr lang="ru-RU" sz="1800" kern="1200" dirty="0"/>
            <a:t>), </a:t>
          </a:r>
          <a:r>
            <a:rPr lang="ru-RU" sz="1800" kern="1200" dirty="0" err="1"/>
            <a:t>побудова</a:t>
          </a:r>
          <a:r>
            <a:rPr lang="ru-RU" sz="1800" kern="1200" dirty="0"/>
            <a:t> </a:t>
          </a:r>
          <a:r>
            <a:rPr lang="ru-RU" sz="1800" kern="1200" dirty="0" err="1"/>
            <a:t>прогнозів</a:t>
          </a:r>
          <a:r>
            <a:rPr lang="ru-RU" sz="1800" kern="1200" dirty="0"/>
            <a:t> </a:t>
          </a:r>
          <a:r>
            <a:rPr lang="ru-RU" sz="1800" kern="1200" dirty="0" err="1"/>
            <a:t>чисельності</a:t>
          </a:r>
          <a:r>
            <a:rPr lang="ru-RU" sz="1800" kern="1200" dirty="0"/>
            <a:t> й складу </a:t>
          </a:r>
          <a:r>
            <a:rPr lang="ru-RU" sz="1800" kern="1200" dirty="0" err="1"/>
            <a:t>населення</a:t>
          </a:r>
          <a:r>
            <a:rPr lang="ru-RU" sz="1800" kern="1200" dirty="0"/>
            <a:t> на перспективу.</a:t>
          </a:r>
          <a:endParaRPr lang="en-US" sz="1800" kern="1200" dirty="0"/>
        </a:p>
      </dsp:txBody>
      <dsp:txXfrm>
        <a:off x="72313" y="3062665"/>
        <a:ext cx="6727440" cy="1336703"/>
      </dsp:txXfrm>
    </dsp:sp>
    <dsp:sp modelId="{EA8B0679-C16D-43E1-A6B5-00653F1ECF46}">
      <dsp:nvSpPr>
        <dsp:cNvPr id="0" name=""/>
        <dsp:cNvSpPr/>
      </dsp:nvSpPr>
      <dsp:spPr>
        <a:xfrm>
          <a:off x="0" y="4484000"/>
          <a:ext cx="6872066" cy="1481329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Основні категорії статистики населення: демографічна подія та демографічний процес.</a:t>
          </a:r>
          <a:endParaRPr lang="en-US" sz="2000" kern="1200"/>
        </a:p>
      </dsp:txBody>
      <dsp:txXfrm>
        <a:off x="72313" y="4556313"/>
        <a:ext cx="6727440" cy="13367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EB42C9-3DC7-4D9D-8782-489BF428EAD4}">
      <dsp:nvSpPr>
        <dsp:cNvPr id="0" name=""/>
        <dsp:cNvSpPr/>
      </dsp:nvSpPr>
      <dsp:spPr>
        <a:xfrm>
          <a:off x="9604" y="159738"/>
          <a:ext cx="2870689" cy="38733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Розміщення населення розглядається статистикою у двох напрямах: з погляду розселення його за окремими регіонами та видами поселень, а також з погляду концентрації населення в кожному регіоні.</a:t>
          </a:r>
          <a:endParaRPr lang="en-US" sz="1600" kern="1200"/>
        </a:p>
      </dsp:txBody>
      <dsp:txXfrm>
        <a:off x="93684" y="243818"/>
        <a:ext cx="2702529" cy="3705168"/>
      </dsp:txXfrm>
    </dsp:sp>
    <dsp:sp modelId="{02BCF7D7-B89D-4741-A784-DE4B4CEA6877}">
      <dsp:nvSpPr>
        <dsp:cNvPr id="0" name=""/>
        <dsp:cNvSpPr/>
      </dsp:nvSpPr>
      <dsp:spPr>
        <a:xfrm>
          <a:off x="3167362" y="1740437"/>
          <a:ext cx="608586" cy="7119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3167362" y="1882823"/>
        <a:ext cx="426010" cy="427158"/>
      </dsp:txXfrm>
    </dsp:sp>
    <dsp:sp modelId="{82F63838-6676-4DFD-B63A-C6FB66577965}">
      <dsp:nvSpPr>
        <dsp:cNvPr id="0" name=""/>
        <dsp:cNvSpPr/>
      </dsp:nvSpPr>
      <dsp:spPr>
        <a:xfrm>
          <a:off x="4028569" y="159738"/>
          <a:ext cx="2870689" cy="3873328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Ступінь концентрації розміщення населення по території характеризує показник щільності населення (осіб/км²), який розраховується як відношення чисельності населення до загальної площі території.</a:t>
          </a:r>
          <a:endParaRPr lang="en-US" sz="1600" kern="1200"/>
        </a:p>
      </dsp:txBody>
      <dsp:txXfrm>
        <a:off x="4112649" y="243818"/>
        <a:ext cx="2702529" cy="3705168"/>
      </dsp:txXfrm>
    </dsp:sp>
    <dsp:sp modelId="{BB179E54-B95A-418A-97C0-AAAE6843436F}">
      <dsp:nvSpPr>
        <dsp:cNvPr id="0" name=""/>
        <dsp:cNvSpPr/>
      </dsp:nvSpPr>
      <dsp:spPr>
        <a:xfrm>
          <a:off x="7186328" y="1740437"/>
          <a:ext cx="608586" cy="7119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7186328" y="1882823"/>
        <a:ext cx="426010" cy="427158"/>
      </dsp:txXfrm>
    </dsp:sp>
    <dsp:sp modelId="{67FE11AB-0557-42FB-AF53-2B9B2DC15A32}">
      <dsp:nvSpPr>
        <dsp:cNvPr id="0" name=""/>
        <dsp:cNvSpPr/>
      </dsp:nvSpPr>
      <dsp:spPr>
        <a:xfrm>
          <a:off x="8047535" y="159738"/>
          <a:ext cx="2870689" cy="3873328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/>
            <a:t>Слід відмітити, що щільність міського й сільського населення розраховуються за різними методиками. Щільність міського населення розраховується по відношенню до площі міста, а щільність сільського населення – по відношенню до всієї площі сільськогосподарських угідь, а не тільки до площі  пункту проживання. Тому показники щільності міського й сільського населення порівнювати не можна.</a:t>
          </a:r>
          <a:endParaRPr lang="en-US" sz="1600" kern="1200"/>
        </a:p>
      </dsp:txBody>
      <dsp:txXfrm>
        <a:off x="8131615" y="243818"/>
        <a:ext cx="2702529" cy="3705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828FC4-E570-89A5-F988-EB3E991D10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4E45877-0784-AC27-5E43-0951A3956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GB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98E3103-5CCB-C102-421B-5FB9FD57E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B85-DE42-4897-80DA-55A2759DB660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F426604-2E01-A86C-DCBA-A7DF3C46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2771D90-886A-264B-E50D-3DBEAF78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40D9-FCF9-4363-92DA-3ABFF520FD36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85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F03544-966F-D877-3D06-8D1D6D11A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7240A908-06B3-41BD-D374-B3E82C2B5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A48AF2C-DED2-9E08-044E-CCB45AF21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B85-DE42-4897-80DA-55A2759DB660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2694265-F822-95C5-FF56-B44D9CAAF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8E570F9-D5AE-57F2-EFB8-BF6BF93C3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40D9-FCF9-4363-92DA-3ABFF520FD36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64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B655AB06-339E-51E9-DF65-89CABAAB4A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0015157F-4546-FE71-8747-5E03E8B26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E11865C-E586-E54C-5B33-A6337359C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B85-DE42-4897-80DA-55A2759DB660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85E5FDB-6C3E-213D-0DE3-03BBAB62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BF2BB49-E69F-B9E2-EBB3-E578E33B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40D9-FCF9-4363-92DA-3ABFF520FD36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57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E032CC-C734-291C-AF7D-4FB459F96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8605B88-94D7-268A-764F-1ADBC2A59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21B74D0-D557-8693-2B69-732176858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B85-DE42-4897-80DA-55A2759DB660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18E5738-1D46-6460-3B4B-A38001730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A7978D4-4FA3-5255-0C88-91E7E618E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40D9-FCF9-4363-92DA-3ABFF520FD36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A85AB2-FB67-2A72-8C14-4F1E151B7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24AB7A9-4E65-B477-942C-0FC8C2AD8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95CEEBC-C42B-DA7F-903C-9143995D7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B85-DE42-4897-80DA-55A2759DB660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354DFE6-D5DF-1106-75ED-BCE09664E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D8684F4-5E47-E807-DFBD-47DC734B7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40D9-FCF9-4363-92DA-3ABFF520FD36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52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9B24A0-678D-FB1D-36F9-1AC1FC434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812C8B7-32E6-8791-81E0-084ED647A6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4F0DE25-0B46-CB7B-FDCD-044A32CFB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9418BD7-FD20-98BF-BBF4-666AFC48E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B85-DE42-4897-80DA-55A2759DB660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F5FDCA8-5D99-4D56-EACF-5A3CB0B25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47E188D-A03A-AD89-731E-849BB53FF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40D9-FCF9-4363-92DA-3ABFF520FD36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45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49ED97-1D2A-70AA-FFB0-2A122EBFF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EE3A7B7-EE2D-2CE0-6E11-70126DBA6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5017D70-6A69-E344-08DA-64B30CDAC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A69EF9E-05E6-F8DD-811E-1153E57DFF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378AB11F-6085-8702-6C99-520BB3377B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F715D1A0-BF29-B033-497B-9C0C9176C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B85-DE42-4897-80DA-55A2759DB660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138B527E-358B-60D7-035F-057B84E27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8929576D-5B9B-2F04-17B0-F2DF6F831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40D9-FCF9-4363-92DA-3ABFF520FD36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70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1B4626-D53D-1096-7B5C-9BB47C2AE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B2317D7A-9865-7AD0-C71F-F568F7057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B85-DE42-4897-80DA-55A2759DB660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F351AF6C-63F8-2EBF-6DB6-B6B88C01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46A7FEB3-B99C-162C-081F-E1C2EACA2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40D9-FCF9-4363-92DA-3ABFF520FD36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08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9CD82D1-7C50-27C4-3BF8-BEF28C39E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B85-DE42-4897-80DA-55A2759DB660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E9F0C01A-961A-573E-E68C-3B8EA0122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18B22357-8788-0DF2-1F01-B956D3785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40D9-FCF9-4363-92DA-3ABFF520FD36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60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866284-F7D1-98ED-7518-133720DFB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292D15D-F17C-3753-7530-E8CA9C9AD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2D9F27F6-3C3E-FFC2-74FA-42963E7BC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B740ACB-E6D2-FFC9-E7C0-629693DA5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B85-DE42-4897-80DA-55A2759DB660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743C405-137E-17F5-D6BA-D6DBFAFD4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6945FA5-0BA5-23C5-7B78-279FC75D4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40D9-FCF9-4363-92DA-3ABFF520FD36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39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A24C6A-1172-2BF6-8FEA-2ECE2C0EA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A97A8285-87B3-5DF6-CE96-E69B78729C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189842F-FFBB-F2D0-7825-BF12537D98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C5F03C5-C5D0-0670-A051-7A10D0912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B85-DE42-4897-80DA-55A2759DB660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7D19D7F-B267-2C18-F428-64B936E6D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F230065-FBFA-327E-251E-24ABC439A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40D9-FCF9-4363-92DA-3ABFF520FD36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4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4698E41E-01E3-B9BB-7762-9A472A011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GB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E5E4B59-35D9-C699-63E8-3B166E92A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GB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6D6FB4-A2DA-27C8-7814-CE9A60CD2D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15B85-DE42-4897-80DA-55A2759DB660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88EFB4F-9122-DC51-08ED-F2163FAE3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7E3340E-A8A7-FD1B-F05F-D0A9692491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D40D9-FCF9-4363-92DA-3ABFF520FD36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09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07004C-FEB0-0C1F-3B0A-F4000D627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uk-UA" sz="4800">
                <a:solidFill>
                  <a:srgbClr val="FFFFFF"/>
                </a:solidFill>
              </a:rPr>
              <a:t>ПОКАЗНИКИ  СТАТИСТИКИ  НАСЕЛЕННЯ</a:t>
            </a:r>
            <a:endParaRPr lang="en-GB" sz="480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FF39F66-839F-97D9-AC3B-993C10B66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>
            <a:normAutofit/>
          </a:bodyPr>
          <a:lstStyle/>
          <a:p>
            <a:pPr algn="l"/>
            <a:r>
              <a:rPr lang="uk-UA">
                <a:solidFill>
                  <a:srgbClr val="FFFFFF"/>
                </a:solidFill>
              </a:rPr>
              <a:t>Тема 4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507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AB3BCD-477C-735B-BB2C-1B204F781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4.3.	</a:t>
            </a:r>
            <a:r>
              <a:rPr lang="ru-RU" dirty="0" err="1"/>
              <a:t>Показники</a:t>
            </a:r>
            <a:r>
              <a:rPr lang="ru-RU" dirty="0"/>
              <a:t> природного руху </a:t>
            </a:r>
            <a:r>
              <a:rPr lang="ru-RU" dirty="0" err="1"/>
              <a:t>населення</a:t>
            </a:r>
            <a:endParaRPr lang="en-GB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055D954-C6F8-396C-DAE5-B3E609F48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8697"/>
            <a:ext cx="10515600" cy="492826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b="1" dirty="0"/>
              <a:t>Природний рух населення </a:t>
            </a:r>
            <a:r>
              <a:rPr lang="uk-UA" dirty="0"/>
              <a:t>– це процес зміни чисельності та складу населення внаслідок його відтворення.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/>
              <a:t>До </a:t>
            </a:r>
            <a:r>
              <a:rPr lang="uk-UA" i="1" dirty="0"/>
              <a:t>абсолютних показників </a:t>
            </a:r>
            <a:r>
              <a:rPr lang="uk-UA" dirty="0"/>
              <a:t>природного руху населення відносяться: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dirty="0"/>
              <a:t>чисельність народжених (</a:t>
            </a:r>
            <a:r>
              <a:rPr lang="en-GB" dirty="0"/>
              <a:t>N), </a:t>
            </a:r>
            <a:endParaRPr lang="uk-UA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dirty="0"/>
              <a:t>чисельність померлих (М),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dirty="0"/>
              <a:t>природний приріст (</a:t>
            </a:r>
            <a:r>
              <a:rPr lang="el-GR" dirty="0"/>
              <a:t>Δ</a:t>
            </a:r>
            <a:r>
              <a:rPr lang="uk-UA" dirty="0"/>
              <a:t>п = </a:t>
            </a:r>
            <a:r>
              <a:rPr lang="en-GB" dirty="0"/>
              <a:t>N – </a:t>
            </a:r>
            <a:r>
              <a:rPr lang="uk-UA" dirty="0"/>
              <a:t>М),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dirty="0"/>
              <a:t>чисельність одружених або кількість шлюбів (Ш) та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dirty="0"/>
              <a:t>чисельність розлучених або кількість розлучень (Р).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i="1" dirty="0"/>
              <a:t>Відносними показниками </a:t>
            </a:r>
            <a:r>
              <a:rPr lang="uk-UA" dirty="0"/>
              <a:t>природного руху населення є демографічні коефіцієнти, які визначають в розрахунку на 1000 населення (о/оо).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45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27D923E2-C4A2-F91A-DF9A-502F09E31A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599" y="471948"/>
            <a:ext cx="10726993" cy="358948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82EE02C-5B3E-5C3B-876B-ED96D97152C5}"/>
              </a:ext>
            </a:extLst>
          </p:cNvPr>
          <p:cNvSpPr txBox="1"/>
          <p:nvPr/>
        </p:nvSpPr>
        <p:spPr>
          <a:xfrm>
            <a:off x="1042219" y="4262901"/>
            <a:ext cx="1018621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/>
              <a:t>Загальний коефіцієнт народжуваності показує, скільки народжуваних припадає в середньому на кожну 1000 осіб всього населення регіону, а спеціальний коефіцієнт народжуваності або коефіцієнт плідності показує, скільки народжуваних припадає в середньому на 1000 жінок у віці 15-49 років.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51883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B0921651-72A1-9F0C-AF2B-4D01D48C3F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3627" y="304800"/>
            <a:ext cx="10215716" cy="5987845"/>
          </a:xfrm>
        </p:spPr>
      </p:pic>
    </p:spTree>
    <p:extLst>
      <p:ext uri="{BB962C8B-B14F-4D97-AF65-F5344CB8AC3E}">
        <p14:creationId xmlns:p14="http://schemas.microsoft.com/office/powerpoint/2010/main" val="812772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4F21145B-532C-90FE-2123-1E3FAD062F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7952" y="1675227"/>
            <a:ext cx="7996095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726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3D8612-023A-B347-B4AC-2B34F1218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ru-RU" sz="3400">
                <a:solidFill>
                  <a:srgbClr val="FFFFFF"/>
                </a:solidFill>
              </a:rPr>
              <a:t>4.4.	Показники механічного руху населення</a:t>
            </a:r>
            <a:endParaRPr lang="en-GB" sz="3400">
              <a:solidFill>
                <a:srgbClr val="FFFFFF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17986C7-6BC6-5E8D-3AFD-7BDFA21B3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727" y="649480"/>
            <a:ext cx="6361576" cy="5546047"/>
          </a:xfrm>
        </p:spPr>
        <p:txBody>
          <a:bodyPr anchor="ctr">
            <a:normAutofit/>
          </a:bodyPr>
          <a:lstStyle/>
          <a:p>
            <a:r>
              <a:rPr lang="uk-UA" sz="1800" dirty="0"/>
              <a:t>Механічний рух населення (міграція) – це переміщення людей через кордони країни або регіону, яке пов’язано зі зміною їхнього місця проживання.</a:t>
            </a:r>
          </a:p>
          <a:p>
            <a:r>
              <a:rPr lang="uk-UA" sz="1800" dirty="0"/>
              <a:t>Розрізняють кілька видів міграції.</a:t>
            </a:r>
          </a:p>
          <a:p>
            <a:r>
              <a:rPr lang="uk-UA" sz="1800" dirty="0"/>
              <a:t>Внутрішня	міграція	– міграційні потоки	не перетинають кордоні держави, а здійснюються в її окремих регіонах або між ними.</a:t>
            </a:r>
          </a:p>
          <a:p>
            <a:r>
              <a:rPr lang="uk-UA" sz="1800" dirty="0"/>
              <a:t>Зовнішня міграція – міграційні потоки перетинають державні кордони.</a:t>
            </a:r>
          </a:p>
          <a:p>
            <a:r>
              <a:rPr lang="uk-UA" sz="1800" dirty="0"/>
              <a:t>До абсолютних показників механічного руху населення належать: чисельність прибулих (П), чисельність вибулих (В), механічний приріст населення або сальдо міграції ( </a:t>
            </a:r>
            <a:r>
              <a:rPr lang="el-GR" sz="1800" dirty="0"/>
              <a:t>Δ</a:t>
            </a:r>
            <a:r>
              <a:rPr lang="uk-UA" sz="1800" dirty="0"/>
              <a:t>м = П – В ), валова міграція ( ВМ = П + В ).</a:t>
            </a:r>
          </a:p>
          <a:p>
            <a:r>
              <a:rPr lang="uk-UA" sz="1800" dirty="0"/>
              <a:t>Відносними показниками механічного руху населення є коефіцієнти, які визначаються в розрахунку на 1000 населення (о/оо).</a:t>
            </a:r>
          </a:p>
          <a:p>
            <a:r>
              <a:rPr lang="uk-UA" sz="1800" dirty="0"/>
              <a:t>Загальними коефіцієнтами міграції є коефіцієнти прибуття і вибуття населення, механічного приросту та валової міграції або рухомості населення.</a:t>
            </a:r>
          </a:p>
          <a:p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547923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B46AF40C-D572-66ED-8EB0-E18B6A08DF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807" y="1042218"/>
            <a:ext cx="5989922" cy="482763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9CB1E29-C4B8-A491-F342-D559DEA8E144}"/>
              </a:ext>
            </a:extLst>
          </p:cNvPr>
          <p:cNvSpPr txBox="1"/>
          <p:nvPr/>
        </p:nvSpPr>
        <p:spPr>
          <a:xfrm>
            <a:off x="6235728" y="1884005"/>
            <a:ext cx="561214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Спеціальні коефіцієнти міграції визначаються для окремих контингентів та груп населення, наприклад окремо для чоловіків і жінок, для працездатного населення та для населення за межами працездатного віку.</a:t>
            </a:r>
          </a:p>
          <a:p>
            <a:r>
              <a:rPr lang="uk-UA" dirty="0"/>
              <a:t>Часткові коефіцієнти міграції визначаються окремо для кожної вікової групи мігрантів.</a:t>
            </a:r>
          </a:p>
          <a:p>
            <a:pPr algn="just"/>
            <a:r>
              <a:rPr lang="uk-UA" dirty="0"/>
              <a:t>Розраховують також середній вік мігрантів у цілому та за статтю, за видами поселень та видами міграції.</a:t>
            </a:r>
          </a:p>
        </p:txBody>
      </p:sp>
    </p:spTree>
    <p:extLst>
      <p:ext uri="{BB962C8B-B14F-4D97-AF65-F5344CB8AC3E}">
        <p14:creationId xmlns:p14="http://schemas.microsoft.com/office/powerpoint/2010/main" val="2273150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C1A9CA-3BAA-88BB-038A-69ACEC88E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4.5.	Методи розрахунку перспективної  чисельності населення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0329F03E-5CFC-2253-7EC2-B4BB347D69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2428" y="940910"/>
            <a:ext cx="7225748" cy="497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838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509F36F9-8855-3193-D4AE-EFB4E6F72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7000" y="899530"/>
            <a:ext cx="7403413" cy="972766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B7C9239-92E3-7277-A9EA-F2DC1650F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7000" y="1960786"/>
            <a:ext cx="7629555" cy="437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95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278130-DFE0-457B-8698-88DF69019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9531B-1681-4D6E-BECB-18325B33A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344094-430A-400B-804B-910E696A1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709375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3C67DF-7782-4E57-AB9B-F1B4811AD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543451" y="1248213"/>
            <a:ext cx="5413238" cy="4326335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1996B-96B5-DE58-6803-844A09048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967" y="675564"/>
            <a:ext cx="3609833" cy="5204085"/>
          </a:xfrm>
        </p:spPr>
        <p:txBody>
          <a:bodyPr>
            <a:normAutofit/>
          </a:bodyPr>
          <a:lstStyle/>
          <a:p>
            <a:r>
              <a:rPr lang="uk-UA" dirty="0"/>
              <a:t>Зміст теми</a:t>
            </a:r>
            <a:endParaRPr lang="en-GB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03A5AE3-BD30-455C-842B-7626C8BE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BECAA5-1F2D-470D-875C-8F2C2CA3E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9F24B8AE-7DFD-654F-3130-E0F737103F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045866"/>
              </p:ext>
            </p:extLst>
          </p:nvPr>
        </p:nvGraphicFramePr>
        <p:xfrm>
          <a:off x="4776730" y="819369"/>
          <a:ext cx="6589260" cy="524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508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7686CD-75E7-CF25-C79F-D3512C6C5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ru-RU" sz="2500">
                <a:solidFill>
                  <a:srgbClr val="FFFFFF"/>
                </a:solidFill>
              </a:rPr>
              <a:t>4.1.	Методологічні основи статистики населення</a:t>
            </a:r>
            <a:endParaRPr lang="en-GB" sz="2500">
              <a:solidFill>
                <a:srgbClr val="FFFFFF"/>
              </a:solidFill>
            </a:endParaRPr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2DD45671-D3CE-9654-C7A0-A55288A635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471638"/>
              </p:ext>
            </p:extLst>
          </p:nvPr>
        </p:nvGraphicFramePr>
        <p:xfrm>
          <a:off x="4699820" y="235974"/>
          <a:ext cx="6872066" cy="5968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14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1B7A3B9-3223-8ADA-E596-7D3D69E70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606" y="1809135"/>
            <a:ext cx="11267767" cy="4916130"/>
          </a:xfrm>
        </p:spPr>
        <p:txBody>
          <a:bodyPr anchor="ctr">
            <a:normAutofit lnSpcReduction="10000"/>
          </a:bodyPr>
          <a:lstStyle/>
          <a:p>
            <a:r>
              <a:rPr lang="uk-UA" sz="2400" dirty="0"/>
              <a:t>Демографічна подія – це подія, що відбувається з окремою людиною, проте впливає на зміну чисельності й складу всього населення (наприклад народження, укладання шлюбу та ін.)</a:t>
            </a:r>
          </a:p>
          <a:p>
            <a:r>
              <a:rPr lang="uk-UA" sz="2400" dirty="0"/>
              <a:t>Демографічний процес – це множина однорідних демографічний подій, що відбуваються з населенням у цілому (наприклад, народжуваність, шлюбність).</a:t>
            </a:r>
          </a:p>
          <a:p>
            <a:pPr marL="0" indent="0">
              <a:buNone/>
            </a:pPr>
            <a:r>
              <a:rPr lang="uk-UA" sz="2400" dirty="0"/>
              <a:t>Демографічний процес може набувати однієї з трьох форм:</a:t>
            </a:r>
          </a:p>
          <a:p>
            <a:r>
              <a:rPr lang="uk-UA" sz="2400" dirty="0"/>
              <a:t>-	природний рух – процес зміни чисельності та складу населення шляхом його оновлення;</a:t>
            </a:r>
          </a:p>
          <a:p>
            <a:r>
              <a:rPr lang="uk-UA" sz="2400" dirty="0"/>
              <a:t>-	механічний рух – процес зміни чисельності та складу населення за рахунок його територіального переміщення;</a:t>
            </a:r>
          </a:p>
          <a:p>
            <a:r>
              <a:rPr lang="uk-UA" sz="2400" dirty="0"/>
              <a:t>-	соціальний рух – процес зміни складу населення внаслідок його соціально-економічного та культурного розвитку, який може привести до зникнення одних верств населення та появи інших.</a:t>
            </a:r>
          </a:p>
          <a:p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372719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5C24E-9487-2C8A-68DF-B2AB52844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ru-RU" sz="3400">
                <a:solidFill>
                  <a:srgbClr val="FFFFFF"/>
                </a:solidFill>
              </a:rPr>
              <a:t>До статистичних методів дослідження демографічних процесів відносять:</a:t>
            </a:r>
            <a:endParaRPr lang="en-GB" sz="3400">
              <a:solidFill>
                <a:srgbClr val="FFFFFF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7EF4818-B841-850F-6CFD-96BBE8234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695" y="206478"/>
            <a:ext cx="7696486" cy="5989050"/>
          </a:xfrm>
        </p:spPr>
        <p:txBody>
          <a:bodyPr anchor="ctr">
            <a:normAutofit/>
          </a:bodyPr>
          <a:lstStyle/>
          <a:p>
            <a:r>
              <a:rPr lang="uk-UA" sz="1700" dirty="0"/>
              <a:t>•	</a:t>
            </a:r>
            <a:r>
              <a:rPr lang="uk-UA" sz="2000" dirty="0"/>
              <a:t>статистичне спостереження, на підставі якого здійснюють збір даних про населення при проведенні переписів населення й вибіркових обстежень, при організації поточного обліку демографічних подій;</a:t>
            </a:r>
          </a:p>
          <a:p>
            <a:r>
              <a:rPr lang="uk-UA" sz="2000" dirty="0"/>
              <a:t>•	вибірковий метод, тобто спеціальні прийоми відбору деякої частини населення для отримання демографічної інформації;</a:t>
            </a:r>
          </a:p>
          <a:p>
            <a:r>
              <a:rPr lang="uk-UA" sz="2000" dirty="0"/>
              <a:t>•	метод </a:t>
            </a:r>
            <a:r>
              <a:rPr lang="uk-UA" sz="2000" dirty="0" err="1"/>
              <a:t>групувань</a:t>
            </a:r>
            <a:r>
              <a:rPr lang="uk-UA" sz="2000" dirty="0"/>
              <a:t>, на підставі якого здійснюється аналіз складу населення;</a:t>
            </a:r>
          </a:p>
          <a:p>
            <a:r>
              <a:rPr lang="uk-UA" sz="2000" dirty="0"/>
              <a:t>•	методи аналізу рядів розподілу з використанням відносних величин, зокрема демографічних коефіцієнтів;</a:t>
            </a:r>
          </a:p>
          <a:p>
            <a:r>
              <a:rPr lang="uk-UA" sz="2000" dirty="0"/>
              <a:t>•	методи аналізу динамічних рядів;</a:t>
            </a:r>
          </a:p>
          <a:p>
            <a:r>
              <a:rPr lang="uk-UA" sz="2000" dirty="0"/>
              <a:t>•	методи вивчення взаємозв’язку між демографічними процесами та залежності демографічних процесів від соціально- економічних чинників;</a:t>
            </a:r>
          </a:p>
          <a:p>
            <a:r>
              <a:rPr lang="uk-UA" sz="2000" dirty="0"/>
              <a:t>•	методи моделювання дозволяють прогнозувати розвиток демографічних процесів, а також робити перспективні розрахунки чисельності населення;</a:t>
            </a:r>
          </a:p>
          <a:p>
            <a:r>
              <a:rPr lang="uk-UA" sz="2000" dirty="0"/>
              <a:t>•	графічно-аналітичні методи.</a:t>
            </a:r>
          </a:p>
          <a:p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1217997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908F63-7072-65A7-E10C-1D290FD8A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ru-RU" sz="3400">
                <a:solidFill>
                  <a:srgbClr val="FFFFFF"/>
                </a:solidFill>
              </a:rPr>
              <a:t>4.2.	Показники чисельності, складу та розміщення населення</a:t>
            </a:r>
            <a:endParaRPr lang="en-GB" sz="3400">
              <a:solidFill>
                <a:srgbClr val="FFFFFF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D045FD0-F351-E4BE-137B-9C2D5F34C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uk-UA" sz="2000" dirty="0"/>
              <a:t>Джерелами інформації про чисельність населення є:</a:t>
            </a:r>
          </a:p>
          <a:p>
            <a:r>
              <a:rPr lang="uk-UA" sz="2000" dirty="0"/>
              <a:t>-	переписи населення;</a:t>
            </a:r>
          </a:p>
          <a:p>
            <a:r>
              <a:rPr lang="uk-UA" sz="2000" dirty="0"/>
              <a:t>-	поточний облік народжуваності та смертності;</a:t>
            </a:r>
          </a:p>
          <a:p>
            <a:r>
              <a:rPr lang="uk-UA" sz="2000" dirty="0"/>
              <a:t>-	облік міграцій;</a:t>
            </a:r>
          </a:p>
          <a:p>
            <a:r>
              <a:rPr lang="uk-UA" sz="2000" dirty="0"/>
              <a:t>-	одночасні обліки.</a:t>
            </a:r>
          </a:p>
          <a:p>
            <a:r>
              <a:rPr lang="uk-UA" sz="2000" dirty="0"/>
              <a:t>Одним із найважливіших джерел інформації про населення є переписи населення.</a:t>
            </a:r>
          </a:p>
          <a:p>
            <a:r>
              <a:rPr lang="uk-UA" sz="2000" dirty="0"/>
              <a:t>Основними категоріями чисельності населення є наявне та постійне населення.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17469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8011CE4-3A0F-64A8-EAE2-4993D0A49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48" y="2035277"/>
            <a:ext cx="11732646" cy="4552336"/>
          </a:xfrm>
        </p:spPr>
        <p:txBody>
          <a:bodyPr anchor="ctr">
            <a:normAutofit lnSpcReduction="10000"/>
          </a:bodyPr>
          <a:lstStyle/>
          <a:p>
            <a:r>
              <a:rPr lang="ru-RU" sz="2000" b="1" dirty="0" err="1"/>
              <a:t>Наявне</a:t>
            </a:r>
            <a:r>
              <a:rPr lang="ru-RU" sz="2000" b="1" dirty="0"/>
              <a:t> </a:t>
            </a:r>
            <a:r>
              <a:rPr lang="ru-RU" sz="2000" b="1" dirty="0" err="1"/>
              <a:t>населення</a:t>
            </a:r>
            <a:r>
              <a:rPr lang="ru-RU" sz="2000" b="1" dirty="0"/>
              <a:t> </a:t>
            </a:r>
            <a:r>
              <a:rPr lang="ru-RU" sz="2000" dirty="0"/>
              <a:t>(НН) –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чисельність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на момент </a:t>
            </a:r>
            <a:r>
              <a:rPr lang="ru-RU" sz="2000" dirty="0" err="1"/>
              <a:t>реєстрації</a:t>
            </a:r>
            <a:r>
              <a:rPr lang="ru-RU" sz="2000" dirty="0"/>
              <a:t> </a:t>
            </a:r>
            <a:r>
              <a:rPr lang="ru-RU" sz="2000" dirty="0" err="1"/>
              <a:t>перебувають</a:t>
            </a:r>
            <a:r>
              <a:rPr lang="ru-RU" sz="2000" dirty="0"/>
              <a:t> на </a:t>
            </a:r>
            <a:r>
              <a:rPr lang="ru-RU" sz="2000" dirty="0" err="1"/>
              <a:t>території</a:t>
            </a:r>
            <a:r>
              <a:rPr lang="ru-RU" sz="2000" dirty="0"/>
              <a:t> </a:t>
            </a:r>
            <a:r>
              <a:rPr lang="ru-RU" sz="2000" dirty="0" err="1"/>
              <a:t>певного</a:t>
            </a:r>
            <a:r>
              <a:rPr lang="ru-RU" sz="2000" dirty="0"/>
              <a:t> </a:t>
            </a:r>
            <a:r>
              <a:rPr lang="ru-RU" sz="2000" dirty="0" err="1"/>
              <a:t>населеного</a:t>
            </a:r>
            <a:r>
              <a:rPr lang="ru-RU" sz="2000" dirty="0"/>
              <a:t> пункту, </a:t>
            </a:r>
            <a:r>
              <a:rPr lang="ru-RU" sz="2000" dirty="0" err="1"/>
              <a:t>незалежно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місця</a:t>
            </a:r>
            <a:r>
              <a:rPr lang="ru-RU" sz="2000" dirty="0"/>
              <a:t> </a:t>
            </a:r>
            <a:r>
              <a:rPr lang="ru-RU" sz="2000" dirty="0" err="1"/>
              <a:t>їхнього</a:t>
            </a:r>
            <a:r>
              <a:rPr lang="ru-RU" sz="2000" dirty="0"/>
              <a:t> </a:t>
            </a:r>
            <a:r>
              <a:rPr lang="ru-RU" sz="2000" dirty="0" err="1"/>
              <a:t>постійного</a:t>
            </a:r>
            <a:r>
              <a:rPr lang="ru-RU" sz="2000" dirty="0"/>
              <a:t> </a:t>
            </a:r>
            <a:r>
              <a:rPr lang="ru-RU" sz="2000" dirty="0" err="1"/>
              <a:t>проживання</a:t>
            </a:r>
            <a:r>
              <a:rPr lang="ru-RU" sz="2000" dirty="0"/>
              <a:t>.</a:t>
            </a:r>
          </a:p>
          <a:p>
            <a:r>
              <a:rPr lang="ru-RU" sz="2000" b="1" dirty="0" err="1"/>
              <a:t>Постійне</a:t>
            </a:r>
            <a:r>
              <a:rPr lang="ru-RU" sz="2000" b="1" dirty="0"/>
              <a:t> </a:t>
            </a:r>
            <a:r>
              <a:rPr lang="ru-RU" sz="2000" b="1" dirty="0" err="1"/>
              <a:t>населення</a:t>
            </a:r>
            <a:r>
              <a:rPr lang="ru-RU" sz="2000" b="1" dirty="0"/>
              <a:t> </a:t>
            </a:r>
            <a:r>
              <a:rPr lang="ru-RU" sz="2000" dirty="0"/>
              <a:t>(ПН) –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чисельність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постійно</a:t>
            </a:r>
            <a:r>
              <a:rPr lang="ru-RU" sz="2000" dirty="0"/>
              <a:t>, </a:t>
            </a:r>
            <a:r>
              <a:rPr lang="ru-RU" sz="2000" dirty="0" err="1"/>
              <a:t>протягом</a:t>
            </a:r>
            <a:r>
              <a:rPr lang="ru-RU" sz="2000" dirty="0"/>
              <a:t>    </a:t>
            </a:r>
            <a:r>
              <a:rPr lang="ru-RU" sz="2000" dirty="0" err="1"/>
              <a:t>тривалого</a:t>
            </a:r>
            <a:r>
              <a:rPr lang="ru-RU" sz="2000" dirty="0"/>
              <a:t>    часу    </a:t>
            </a:r>
            <a:r>
              <a:rPr lang="ru-RU" sz="2000" dirty="0" err="1"/>
              <a:t>проживають</a:t>
            </a:r>
            <a:r>
              <a:rPr lang="ru-RU" sz="2000" dirty="0"/>
              <a:t>    на    </a:t>
            </a:r>
            <a:r>
              <a:rPr lang="ru-RU" sz="2000" dirty="0" err="1"/>
              <a:t>території</a:t>
            </a:r>
            <a:r>
              <a:rPr lang="ru-RU" sz="2000" dirty="0"/>
              <a:t>    </a:t>
            </a:r>
            <a:r>
              <a:rPr lang="ru-RU" sz="2000" dirty="0" err="1"/>
              <a:t>певного</a:t>
            </a:r>
            <a:r>
              <a:rPr lang="ru-RU" sz="2000" dirty="0"/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населеного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12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пункту</a:t>
            </a:r>
            <a:r>
              <a:rPr lang="en-US" sz="2000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	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12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13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того</a:t>
            </a:r>
            <a:r>
              <a:rPr lang="en-US" sz="2000" spc="-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13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9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вони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1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1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spc="32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момент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реєстрації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spc="-5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" marR="65405" indent="450850"/>
            <a:r>
              <a:rPr lang="en-US" sz="2000" b="1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Тимчасово</a:t>
            </a:r>
            <a:r>
              <a:rPr lang="en-US" sz="2000" b="1" spc="23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проживаючі</a:t>
            </a:r>
            <a:r>
              <a:rPr lang="en-US" sz="2000" b="1" spc="23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ТП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spc="2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000" spc="2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чисельність</a:t>
            </a:r>
            <a:r>
              <a:rPr lang="en-US" sz="2000" spc="23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en-US" sz="2000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22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en-US" sz="2000" spc="23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en-US" sz="2000" spc="23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проживають</a:t>
            </a:r>
            <a:r>
              <a:rPr lang="en-US" sz="2000" spc="37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spc="35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en-US" sz="2000" spc="33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населеному</a:t>
            </a:r>
            <a:r>
              <a:rPr lang="en-US" sz="2000" spc="33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пункті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34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en-US" sz="2000" spc="34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spc="37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момент</a:t>
            </a:r>
            <a:r>
              <a:rPr lang="en-US" sz="2000" spc="36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реєстрації</a:t>
            </a:r>
            <a:r>
              <a:rPr lang="en-US" sz="2000" spc="23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en-US" sz="2000" spc="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en-US" sz="2000" spc="-3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населеному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пункті</a:t>
            </a:r>
            <a:r>
              <a:rPr lang="en-US" sz="2000" spc="4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en-US" sz="2000" spc="-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2000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en-US" sz="2000" spc="-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GB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" marR="71755" indent="450850"/>
            <a:r>
              <a:rPr lang="en-US" sz="2000" b="1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Тимчасово</a:t>
            </a:r>
            <a:r>
              <a:rPr lang="en-US" sz="2000" b="1" spc="4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відсутні</a:t>
            </a:r>
            <a:r>
              <a:rPr lang="en-US" sz="2000" b="1" spc="3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ТВ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000" spc="2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en-US" sz="2000" spc="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особи</a:t>
            </a:r>
            <a:r>
              <a:rPr lang="en-US" sz="2000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en-US" sz="2000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en-US" sz="2000" spc="2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проживають</a:t>
            </a:r>
            <a:r>
              <a:rPr lang="en-US" sz="2000" spc="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spc="14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en-US" sz="2000" spc="23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населеному</a:t>
            </a:r>
            <a:r>
              <a:rPr lang="en-US" sz="2000" spc="25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пункті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25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en-US" sz="2000" spc="25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spc="27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момент</a:t>
            </a:r>
            <a:r>
              <a:rPr lang="en-US" sz="2000" spc="26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реєстрації</a:t>
            </a:r>
            <a:r>
              <a:rPr lang="en-US" sz="2000" spc="25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en-US" sz="2000" spc="28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000" spc="20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межами</a:t>
            </a:r>
            <a:r>
              <a:rPr lang="en-US" sz="2000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en-US" sz="2000" spc="-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їхньої</a:t>
            </a:r>
            <a:r>
              <a:rPr lang="en-US" sz="2000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en-US" sz="2000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2000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en-US" sz="2000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spc="6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en-US" sz="2000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" marR="67945" indent="450850">
              <a:spcBef>
                <a:spcPts val="5"/>
              </a:spcBef>
              <a:spcAft>
                <a:spcPts val="0"/>
              </a:spcAft>
            </a:pP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spc="7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en-US" sz="2000" spc="7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en-US" sz="2000" spc="3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en-US" sz="2000" spc="4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en-US" sz="2000" spc="1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баланси</a:t>
            </a:r>
            <a:r>
              <a:rPr lang="en-US" sz="2000" b="1" i="1" spc="6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en-US" sz="2000" b="1" i="1" spc="26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en-US" sz="2000" b="1" i="1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b="1" i="1" spc="8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en-US" sz="2000" b="1" i="1" spc="6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en-US" sz="2000" b="1" i="1" spc="8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en-US" sz="2000" b="1" i="1" spc="7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en-US" sz="2000" b="1" i="1" spc="8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чисельністю</a:t>
            </a:r>
            <a:r>
              <a:rPr lang="en-US" sz="2000" b="1" i="1" spc="8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наявного</a:t>
            </a:r>
            <a:r>
              <a:rPr lang="en-US" sz="2000" b="1" i="1" spc="26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-1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постійного</a:t>
            </a:r>
            <a:r>
              <a:rPr lang="en-US" sz="2000" b="1" i="1" spc="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en-US" sz="2000" b="1" i="1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5"/>
              </a:spcBef>
            </a:pP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tabLst>
                <a:tab pos="2639060" algn="l"/>
                <a:tab pos="3151505" algn="l"/>
              </a:tabLst>
            </a:pP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2000" b="1" i="1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000" b="1" i="1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ПН</a:t>
            </a:r>
            <a:r>
              <a:rPr lang="en-US" sz="2000" b="1" i="1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000" b="1" i="1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ТВ</a:t>
            </a:r>
            <a:r>
              <a:rPr lang="en-US" sz="2000" b="1" i="1" spc="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000" b="1" i="1" spc="-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ТП	</a:t>
            </a:r>
            <a:r>
              <a:rPr lang="en-US" sz="2000" b="1" i="1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en-US" sz="2000" b="1" i="1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ПН</a:t>
            </a:r>
            <a:r>
              <a:rPr lang="en-US" sz="2000" b="1" i="1" spc="-3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000" b="1" i="1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2000" b="1" i="1" spc="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000" b="1" i="1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ТП +</a:t>
            </a:r>
            <a:r>
              <a:rPr lang="en-US" sz="2000" b="1" i="1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spc="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ТВ</a:t>
            </a:r>
            <a:r>
              <a:rPr lang="en-US" sz="2000" b="1" spc="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5"/>
              </a:spcBef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23240"/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en-US" sz="2000" spc="-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чисельності</a:t>
            </a:r>
            <a:r>
              <a:rPr lang="en-US" sz="2000" spc="-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en-US" sz="2000" spc="-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en-US" sz="2000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моментними</a:t>
            </a:r>
            <a:r>
              <a:rPr lang="en-US" sz="2000" spc="1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показниками</a:t>
            </a:r>
            <a:r>
              <a:rPr lang="en-US" sz="2000" spc="-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32330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A32E36E-A297-5AAC-3102-0D247FDFA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589935"/>
            <a:ext cx="9688296" cy="5282832"/>
          </a:xfrm>
        </p:spPr>
        <p:txBody>
          <a:bodyPr anchor="t">
            <a:normAutofit/>
          </a:bodyPr>
          <a:lstStyle/>
          <a:p>
            <a:r>
              <a:rPr lang="uk-UA" sz="2400" dirty="0"/>
              <a:t>Для розрахунку середньої чисельності населення залежно від первинних даних та мети розрахунку використовують формули середньої арифметичної простої, середньої арифметичної зваженої, середньої хронологічної.</a:t>
            </a:r>
          </a:p>
          <a:p>
            <a:r>
              <a:rPr lang="uk-UA" sz="2400" dirty="0"/>
              <a:t>Склад населення досліджується за такими демографічними ознаками, як стать, вік, шлюбний стан, а також за соціальними ознаками:</a:t>
            </a:r>
          </a:p>
          <a:p>
            <a:r>
              <a:rPr lang="uk-UA" sz="2400" dirty="0"/>
              <a:t>-	національність та рідна мова;</a:t>
            </a:r>
          </a:p>
          <a:p>
            <a:r>
              <a:rPr lang="uk-UA" sz="2400" dirty="0"/>
              <a:t>-	громадянство;</a:t>
            </a:r>
          </a:p>
          <a:p>
            <a:r>
              <a:rPr lang="uk-UA" sz="2400" dirty="0"/>
              <a:t>-	суспільна група;</a:t>
            </a:r>
          </a:p>
          <a:p>
            <a:r>
              <a:rPr lang="uk-UA" sz="2400" dirty="0"/>
              <a:t>-	джерело засобів існування;</a:t>
            </a:r>
          </a:p>
          <a:p>
            <a:r>
              <a:rPr lang="uk-UA" sz="2400" dirty="0"/>
              <a:t>-	освіта.</a:t>
            </a:r>
          </a:p>
          <a:p>
            <a:endParaRPr lang="en-GB" sz="17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6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2" name="Місце для вмісту 2">
            <a:extLst>
              <a:ext uri="{FF2B5EF4-FFF2-40B4-BE49-F238E27FC236}">
                <a16:creationId xmlns:a16="http://schemas.microsoft.com/office/drawing/2014/main" id="{957F514A-E3F1-8A08-55E5-C7407319EF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2780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27253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1183</Words>
  <Application>Microsoft Office PowerPoint</Application>
  <PresentationFormat>Широкий екран</PresentationFormat>
  <Paragraphs>80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ПОКАЗНИКИ  СТАТИСТИКИ  НАСЕЛЕННЯ</vt:lpstr>
      <vt:lpstr>Зміст теми</vt:lpstr>
      <vt:lpstr>4.1. Методологічні основи статистики населення</vt:lpstr>
      <vt:lpstr>Презентація PowerPoint</vt:lpstr>
      <vt:lpstr>До статистичних методів дослідження демографічних процесів відносять:</vt:lpstr>
      <vt:lpstr>4.2. Показники чисельності, складу та розміщення населення</vt:lpstr>
      <vt:lpstr>Презентація PowerPoint</vt:lpstr>
      <vt:lpstr>Презентація PowerPoint</vt:lpstr>
      <vt:lpstr>Презентація PowerPoint</vt:lpstr>
      <vt:lpstr>4.3. Показники природного руху населення</vt:lpstr>
      <vt:lpstr>Презентація PowerPoint</vt:lpstr>
      <vt:lpstr>Презентація PowerPoint</vt:lpstr>
      <vt:lpstr>Презентація PowerPoint</vt:lpstr>
      <vt:lpstr>4.4. Показники механічного руху населення</vt:lpstr>
      <vt:lpstr>Презентація PowerPoint</vt:lpstr>
      <vt:lpstr>4.5. Методи розрахунку перспективної  чисельності населення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ПОКАЗНИКИ  СТАТИСТИКИ  НАСЕЛЕННЯ</dc:title>
  <dc:creator>Olha Stakhiv</dc:creator>
  <cp:lastModifiedBy>Olha Stakhiv</cp:lastModifiedBy>
  <cp:revision>6</cp:revision>
  <dcterms:created xsi:type="dcterms:W3CDTF">2023-09-17T19:07:50Z</dcterms:created>
  <dcterms:modified xsi:type="dcterms:W3CDTF">2023-11-13T15:04:25Z</dcterms:modified>
</cp:coreProperties>
</file>