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7" r:id="rId3"/>
    <p:sldId id="268" r:id="rId4"/>
    <p:sldId id="269" r:id="rId5"/>
    <p:sldId id="272" r:id="rId6"/>
    <p:sldId id="270" r:id="rId7"/>
    <p:sldId id="27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732-700A-47EB-A702-EFAB168365F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1D5C-A720-42A9-B4F9-0A70D14FF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99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732-700A-47EB-A702-EFAB168365F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1D5C-A720-42A9-B4F9-0A70D14FF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60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732-700A-47EB-A702-EFAB168365F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1D5C-A720-42A9-B4F9-0A70D14FF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38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732-700A-47EB-A702-EFAB168365F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1D5C-A720-42A9-B4F9-0A70D14FF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53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732-700A-47EB-A702-EFAB168365F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1D5C-A720-42A9-B4F9-0A70D14FF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05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732-700A-47EB-A702-EFAB168365F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1D5C-A720-42A9-B4F9-0A70D14FF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30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732-700A-47EB-A702-EFAB168365F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1D5C-A720-42A9-B4F9-0A70D14FF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229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732-700A-47EB-A702-EFAB168365F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1D5C-A720-42A9-B4F9-0A70D14FF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93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732-700A-47EB-A702-EFAB168365F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1D5C-A720-42A9-B4F9-0A70D14FF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635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732-700A-47EB-A702-EFAB168365F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1D5C-A720-42A9-B4F9-0A70D14FF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63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B732-700A-47EB-A702-EFAB168365F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1D5C-A720-42A9-B4F9-0A70D14FF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841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1B732-700A-47EB-A702-EFAB168365F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B1D5C-A720-42A9-B4F9-0A70D14FF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87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Impact" pitchFamily="34" charset="0"/>
              </a:rPr>
              <a:t>Зображення інтер”єру в фронтальній перспективі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D8834B4-43CE-47CA-A436-7111328A1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765" y="519764"/>
            <a:ext cx="354477" cy="3483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83" y="2130045"/>
            <a:ext cx="5153528" cy="4495179"/>
          </a:xfrm>
          <a:prstGeom prst="rect">
            <a:avLst/>
          </a:prstGeom>
        </p:spPr>
      </p:pic>
      <p:pic>
        <p:nvPicPr>
          <p:cNvPr id="14" name="Содержимое 1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35350" y="1083651"/>
            <a:ext cx="6581599" cy="432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27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491"/>
    </mc:Choice>
    <mc:Fallback>
      <p:transition spd="slow" advTm="649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737" y="301674"/>
            <a:ext cx="10424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• Як правильно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побудувати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інтер’єр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на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аркуші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паперу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?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Що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для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цього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треба знати?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8342" y="833735"/>
            <a:ext cx="10877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По-перше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, під час зображення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інтер’єру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необхідно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дуже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чітко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дотримуватися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законів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000" b="1" i="0" dirty="0" err="1" smtClean="0">
                <a:solidFill>
                  <a:srgbClr val="292B2C"/>
                </a:solidFill>
                <a:effectLst/>
                <a:latin typeface="Roboto"/>
              </a:rPr>
              <a:t>лінійної</a:t>
            </a:r>
            <a:r>
              <a:rPr lang="ru-RU" sz="2000" b="1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та </a:t>
            </a:r>
            <a:r>
              <a:rPr lang="ru-RU" sz="2000" b="1" i="0" dirty="0" err="1" smtClean="0">
                <a:solidFill>
                  <a:srgbClr val="292B2C"/>
                </a:solidFill>
                <a:effectLst/>
                <a:latin typeface="Roboto"/>
              </a:rPr>
              <a:t>повітряної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перспектив.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8342" y="1673572"/>
            <a:ext cx="10920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Розглянемо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, як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будується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фронтальна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перспектива. Фронтальна перспектива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вирізняється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простотою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побудови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і широко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застосовується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у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зображенні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інтер’єрів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8342" y="2915921"/>
            <a:ext cx="4955177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effectLst/>
                <a:latin typeface="Roboto"/>
              </a:rPr>
              <a:t>Фронтальною</a:t>
            </a:r>
            <a:r>
              <a:rPr lang="ru-RU" sz="2400" b="0" i="1" dirty="0" smtClean="0">
                <a:solidFill>
                  <a:srgbClr val="C00000"/>
                </a:solidFill>
                <a:effectLst/>
                <a:latin typeface="Roboto"/>
              </a:rPr>
              <a:t> 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Roboto"/>
              </a:rPr>
              <a:t>перспективою</a:t>
            </a:r>
            <a:r>
              <a:rPr lang="ru-RU" sz="2400" b="1" i="1" dirty="0" smtClean="0">
                <a:solidFill>
                  <a:srgbClr val="292B2C"/>
                </a:solidFill>
                <a:effectLst/>
                <a:latin typeface="Roboto"/>
              </a:rPr>
              <a:t> </a:t>
            </a:r>
            <a:r>
              <a:rPr lang="ru-RU" sz="2400" b="0" i="1" dirty="0" err="1" smtClean="0">
                <a:solidFill>
                  <a:srgbClr val="292B2C"/>
                </a:solidFill>
                <a:effectLst/>
                <a:latin typeface="Roboto"/>
              </a:rPr>
              <a:t>інтер’єру</a:t>
            </a:r>
            <a:r>
              <a:rPr lang="ru-RU" sz="2400" b="0" i="1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1" dirty="0" err="1" smtClean="0">
                <a:solidFill>
                  <a:srgbClr val="292B2C"/>
                </a:solidFill>
                <a:effectLst/>
                <a:latin typeface="Roboto"/>
              </a:rPr>
              <a:t>називається</a:t>
            </a:r>
            <a:r>
              <a:rPr lang="ru-RU" sz="2400" b="0" i="1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1" dirty="0" err="1" smtClean="0">
                <a:solidFill>
                  <a:srgbClr val="292B2C"/>
                </a:solidFill>
                <a:effectLst/>
                <a:latin typeface="Roboto"/>
              </a:rPr>
              <a:t>перспективне</a:t>
            </a:r>
            <a:r>
              <a:rPr lang="ru-RU" sz="2400" b="0" i="1" dirty="0" smtClean="0">
                <a:solidFill>
                  <a:srgbClr val="292B2C"/>
                </a:solidFill>
                <a:effectLst/>
                <a:latin typeface="Roboto"/>
              </a:rPr>
              <a:t> зображення </a:t>
            </a:r>
            <a:r>
              <a:rPr lang="ru-RU" sz="2400" b="0" i="1" dirty="0" err="1" smtClean="0">
                <a:solidFill>
                  <a:srgbClr val="292B2C"/>
                </a:solidFill>
                <a:effectLst/>
                <a:latin typeface="Roboto"/>
              </a:rPr>
              <a:t>інтер’єру</a:t>
            </a:r>
            <a:r>
              <a:rPr lang="ru-RU" sz="2400" b="0" i="1" dirty="0" smtClean="0">
                <a:solidFill>
                  <a:srgbClr val="292B2C"/>
                </a:solidFill>
                <a:effectLst/>
                <a:latin typeface="Roboto"/>
              </a:rPr>
              <a:t>, в </a:t>
            </a:r>
            <a:r>
              <a:rPr lang="ru-RU" sz="2400" b="0" i="1" dirty="0" err="1" smtClean="0">
                <a:solidFill>
                  <a:srgbClr val="292B2C"/>
                </a:solidFill>
                <a:effectLst/>
                <a:latin typeface="Roboto"/>
              </a:rPr>
              <a:t>якому</a:t>
            </a:r>
            <a:r>
              <a:rPr lang="ru-RU" sz="2400" b="0" i="1" dirty="0" smtClean="0">
                <a:solidFill>
                  <a:srgbClr val="292B2C"/>
                </a:solidFill>
                <a:effectLst/>
                <a:latin typeface="Roboto"/>
              </a:rPr>
              <a:t> одна </a:t>
            </a:r>
            <a:r>
              <a:rPr lang="ru-RU" sz="2400" b="0" i="1" dirty="0" err="1" smtClean="0">
                <a:solidFill>
                  <a:srgbClr val="292B2C"/>
                </a:solidFill>
                <a:effectLst/>
                <a:latin typeface="Roboto"/>
              </a:rPr>
              <a:t>зі</a:t>
            </a:r>
            <a:r>
              <a:rPr lang="ru-RU" sz="2400" b="0" i="1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1" dirty="0" err="1" smtClean="0">
                <a:solidFill>
                  <a:srgbClr val="292B2C"/>
                </a:solidFill>
                <a:effectLst/>
                <a:latin typeface="Roboto"/>
              </a:rPr>
              <a:t>стін</a:t>
            </a:r>
            <a:r>
              <a:rPr lang="ru-RU" sz="2400" b="0" i="1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1" dirty="0" err="1" smtClean="0">
                <a:solidFill>
                  <a:srgbClr val="292B2C"/>
                </a:solidFill>
                <a:effectLst/>
                <a:latin typeface="Roboto"/>
              </a:rPr>
              <a:t>розташована</a:t>
            </a:r>
            <a:r>
              <a:rPr lang="ru-RU" sz="2400" b="0" i="1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1" dirty="0" err="1" smtClean="0">
                <a:solidFill>
                  <a:srgbClr val="292B2C"/>
                </a:solidFill>
                <a:effectLst/>
                <a:latin typeface="Roboto"/>
              </a:rPr>
              <a:t>паралельно</a:t>
            </a:r>
            <a:r>
              <a:rPr lang="ru-RU" sz="2400" b="0" i="1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1" dirty="0" err="1" smtClean="0">
                <a:solidFill>
                  <a:srgbClr val="292B2C"/>
                </a:solidFill>
                <a:effectLst/>
                <a:latin typeface="Roboto"/>
              </a:rPr>
              <a:t>картинній</a:t>
            </a:r>
            <a:r>
              <a:rPr lang="ru-RU" sz="2400" b="0" i="1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1" dirty="0" err="1" smtClean="0">
                <a:solidFill>
                  <a:srgbClr val="292B2C"/>
                </a:solidFill>
                <a:effectLst/>
                <a:latin typeface="Roboto"/>
              </a:rPr>
              <a:t>площині</a:t>
            </a:r>
            <a:r>
              <a:rPr lang="ru-RU" sz="2400" b="0" i="1" dirty="0" smtClean="0">
                <a:solidFill>
                  <a:srgbClr val="292B2C"/>
                </a:solidFill>
                <a:effectLst/>
                <a:latin typeface="Roboto"/>
              </a:rPr>
              <a:t>.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6965" t="21250" r="3572" b="8989"/>
          <a:stretch/>
        </p:blipFill>
        <p:spPr>
          <a:xfrm>
            <a:off x="5429585" y="2628812"/>
            <a:ext cx="6762415" cy="39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8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010" y="177708"/>
            <a:ext cx="60176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•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Визначаємо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лінію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горизонту (горизонтальна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лінія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), яка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завжди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розташована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на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рівні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очей.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Бажано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на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малюнку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розмістити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її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трохи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вище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середини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аркуша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.</a:t>
            </a:r>
          </a:p>
          <a:p>
            <a:pPr algn="just"/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• Точка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сходження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розташовується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на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лінії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горизонту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посередині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аркуша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(у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фронтальній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перспективі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одна точка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сходження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).</a:t>
            </a:r>
          </a:p>
          <a:p>
            <a:pPr algn="just"/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•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Визначаємо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фронтальну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стіну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.</a:t>
            </a:r>
          </a:p>
          <a:p>
            <a:pPr algn="just"/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• Кути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фронтальної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стіни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з’єднуємо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з точкою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сходження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,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отримуємо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простір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кімнати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. Тому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верхня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площина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, яку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отримали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при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побудові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, —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це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стеля,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нижня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—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підлога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, а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бокові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—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це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стіни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.</a:t>
            </a:r>
            <a:endParaRPr lang="ru-RU" sz="2400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3908" y="60960"/>
            <a:ext cx="3516505" cy="2381794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3908" y="2605236"/>
            <a:ext cx="3518263" cy="2035104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3907" y="4801079"/>
            <a:ext cx="3505201" cy="19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87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6319" y="190976"/>
            <a:ext cx="97710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По-друге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, в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інтер’єрі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розміщують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різноманітні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предмети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,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розташовані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як на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площині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підлоги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(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меблі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), так і на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стінах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(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картини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,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дзеркала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).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Усі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предмети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,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розташовані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в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інтер’єрі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,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також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необхідно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зображати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з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урахуванням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292B2C"/>
                </a:solidFill>
                <a:effectLst/>
                <a:latin typeface="Roboto"/>
              </a:rPr>
              <a:t>перспективи</a:t>
            </a:r>
            <a:r>
              <a:rPr lang="ru-RU" sz="2400" b="0" i="0" dirty="0" smtClean="0">
                <a:solidFill>
                  <a:srgbClr val="292B2C"/>
                </a:solidFill>
                <a:effectLst/>
                <a:latin typeface="Roboto"/>
              </a:rPr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466"/>
          <a:stretch/>
        </p:blipFill>
        <p:spPr>
          <a:xfrm>
            <a:off x="2294707" y="1709785"/>
            <a:ext cx="7463247" cy="48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9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661465"/>
            <a:ext cx="6897189" cy="52647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306" y="162061"/>
            <a:ext cx="4077597" cy="34084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1875" t="11473" r="10110" b="14064"/>
          <a:stretch/>
        </p:blipFill>
        <p:spPr>
          <a:xfrm>
            <a:off x="7536275" y="3838369"/>
            <a:ext cx="4223657" cy="301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53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35" y="212187"/>
            <a:ext cx="4713314" cy="32429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963" y="190530"/>
            <a:ext cx="5153892" cy="328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049" y="3566836"/>
            <a:ext cx="5174672" cy="3196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5746" t="12887" r="5634" b="11086"/>
          <a:stretch/>
        </p:blipFill>
        <p:spPr>
          <a:xfrm>
            <a:off x="492135" y="3566836"/>
            <a:ext cx="4929447" cy="316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4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610" t="7349" r="5666" b="9426"/>
          <a:stretch/>
        </p:blipFill>
        <p:spPr>
          <a:xfrm>
            <a:off x="307570" y="124689"/>
            <a:ext cx="4924821" cy="34996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553" y="151242"/>
            <a:ext cx="5334384" cy="34731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03" y="3887434"/>
            <a:ext cx="5037388" cy="2820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874" y="3690696"/>
            <a:ext cx="4868872" cy="301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02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178</Words>
  <Application>Microsoft Office PowerPoint</Application>
  <PresentationFormat>Произвольный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Зображення інтер”єру в фронтальній перспективі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Windows</dc:creator>
  <cp:lastModifiedBy>саша</cp:lastModifiedBy>
  <cp:revision>15</cp:revision>
  <dcterms:created xsi:type="dcterms:W3CDTF">2024-01-22T11:01:08Z</dcterms:created>
  <dcterms:modified xsi:type="dcterms:W3CDTF">2024-03-27T17:56:15Z</dcterms:modified>
</cp:coreProperties>
</file>