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410224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212171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23983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92141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165826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128460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166299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243151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320702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413229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BA969E-1DA4-475D-8C75-F9F5AB8393FF}" type="datetimeFigureOut">
              <a:rPr lang="uk-UA" smtClean="0"/>
              <a:pPr/>
              <a:t>15.02.2018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277358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A969E-1DA4-475D-8C75-F9F5AB8393FF}" type="datetimeFigureOut">
              <a:rPr lang="uk-UA" smtClean="0"/>
              <a:pPr/>
              <a:t>15.02.2018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94B4E-DF33-44AB-9816-B795E93534C9}" type="slidenum">
              <a:rPr lang="uk-UA" smtClean="0"/>
              <a:pPr/>
              <a:t>‹#›</a:t>
            </a:fld>
            <a:endParaRPr lang="uk-UA"/>
          </a:p>
        </p:txBody>
      </p:sp>
    </p:spTree>
    <p:extLst>
      <p:ext uri="{BB962C8B-B14F-4D97-AF65-F5344CB8AC3E}">
        <p14:creationId xmlns:p14="http://schemas.microsoft.com/office/powerpoint/2010/main" xmlns="" val="203525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841" y="476672"/>
            <a:ext cx="7846640" cy="2259682"/>
          </a:xfrm>
        </p:spPr>
        <p:txBody>
          <a:bodyPr>
            <a:prstTxWarp prst="textWave2">
              <a:avLst/>
            </a:prstTxWarp>
          </a:bodyPr>
          <a:lstStyle/>
          <a:p>
            <a:r>
              <a:rPr lang="uk-UA" dirty="0" smtClean="0">
                <a:solidFill>
                  <a:srgbClr val="333399"/>
                </a:solidFill>
                <a:effectLst>
                  <a:glow rad="139700">
                    <a:schemeClr val="accent3">
                      <a:satMod val="175000"/>
                      <a:alpha val="40000"/>
                    </a:schemeClr>
                  </a:glow>
                </a:effectLst>
              </a:rPr>
              <a:t>Презентація на тему: «Психологічний вплив»</a:t>
            </a:r>
            <a:endParaRPr lang="uk-UA" dirty="0">
              <a:solidFill>
                <a:srgbClr val="333399"/>
              </a:solidFill>
              <a:effectLst>
                <a:glow rad="139700">
                  <a:schemeClr val="accent3">
                    <a:satMod val="175000"/>
                    <a:alpha val="40000"/>
                  </a:schemeClr>
                </a:glo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6372" y="3933055"/>
            <a:ext cx="3337553" cy="250316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https://imwiththemevents.files.wordpress.com/2012/03/resentful-rene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2933034"/>
            <a:ext cx="2394903" cy="305210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2933034"/>
            <a:ext cx="2830926" cy="3167136"/>
          </a:xfrm>
          <a:prstGeom prst="ellipse">
            <a:avLst/>
          </a:prstGeom>
          <a:ln>
            <a:noFill/>
          </a:ln>
          <a:effectLst>
            <a:softEdge rad="112500"/>
          </a:effectLst>
        </p:spPr>
      </p:pic>
    </p:spTree>
    <p:extLst>
      <p:ext uri="{BB962C8B-B14F-4D97-AF65-F5344CB8AC3E}">
        <p14:creationId xmlns:p14="http://schemas.microsoft.com/office/powerpoint/2010/main" xmlns="" val="322692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548680"/>
            <a:ext cx="8424936" cy="2808312"/>
          </a:xfrm>
        </p:spPr>
        <p:txBody>
          <a:bodyPr>
            <a:normAutofit fontScale="70000" lnSpcReduction="20000"/>
          </a:bodyPr>
          <a:lstStyle/>
          <a:p>
            <a:pPr algn="just"/>
            <a:r>
              <a:rPr lang="uk-UA" i="1" dirty="0" smtClean="0">
                <a:solidFill>
                  <a:schemeClr val="tx1"/>
                </a:solidFill>
                <a:latin typeface="Times New Roman" pitchFamily="18" charset="0"/>
                <a:cs typeface="Times New Roman" pitchFamily="18" charset="0"/>
              </a:rPr>
              <a:t>Мода</a:t>
            </a:r>
            <a:r>
              <a:rPr lang="uk-UA" dirty="0" smtClean="0">
                <a:solidFill>
                  <a:schemeClr val="tx1"/>
                </a:solidFill>
                <a:latin typeface="Times New Roman" pitchFamily="18" charset="0"/>
                <a:cs typeface="Times New Roman" pitchFamily="18" charset="0"/>
              </a:rPr>
              <a:t> — це форма стандартизованої масової поведінки людей, що виникає стихійно під впливом настроїв, смаків, захоплень, які домінують у суспільстві.</a:t>
            </a:r>
          </a:p>
          <a:p>
            <a:pPr algn="just"/>
            <a:r>
              <a:rPr lang="uk-UA" dirty="0" smtClean="0">
                <a:solidFill>
                  <a:schemeClr val="tx1"/>
                </a:solidFill>
                <a:latin typeface="Times New Roman" pitchFamily="18" charset="0"/>
                <a:cs typeface="Times New Roman" pitchFamily="18" charset="0"/>
              </a:rPr>
              <a:t>Мода поєднує багато суперечливих тенденцій та механізмів соціально-психологічного спілкування: ідентифікацію та негативізм, уніфікацію та персоналізацію, наслідування та протиставлення. До її особливостей належить те, що вона виявляється в усіх сферах суспільного життя, економіці, політиці, мистецтві, побуті, спорті тощо.</a:t>
            </a:r>
          </a:p>
          <a:p>
            <a:pPr algn="just"/>
            <a:endParaRPr lang="uk-UA" dirty="0">
              <a:solidFill>
                <a:schemeClr val="tx1"/>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5918" y="3356992"/>
            <a:ext cx="2736304" cy="2895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11960" y="3824039"/>
            <a:ext cx="3305175" cy="2428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41960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88640"/>
            <a:ext cx="7920880" cy="3888432"/>
          </a:xfrm>
        </p:spPr>
        <p:txBody>
          <a:bodyPr>
            <a:normAutofit/>
          </a:bodyPr>
          <a:lstStyle/>
          <a:p>
            <a:pPr algn="just"/>
            <a:r>
              <a:rPr lang="uk-UA" sz="2200" i="1" dirty="0" smtClean="0">
                <a:latin typeface="Times New Roman" pitchFamily="18" charset="0"/>
                <a:cs typeface="Times New Roman" pitchFamily="18" charset="0"/>
              </a:rPr>
              <a:t>Чутки</a:t>
            </a:r>
            <a:r>
              <a:rPr lang="uk-UA" sz="2200" dirty="0" smtClean="0">
                <a:latin typeface="Times New Roman" pitchFamily="18" charset="0"/>
                <a:cs typeface="Times New Roman" pitchFamily="18" charset="0"/>
              </a:rPr>
              <a:t>. Коли люди стикаються з чимось незрозумілим, але, на їх думку, важливим, вони завжди намагаються знайти відповідну інформацію, в якій було б необхідне роз’яснення. </a:t>
            </a:r>
            <a:br>
              <a:rPr lang="uk-UA" sz="2200" dirty="0" smtClean="0">
                <a:latin typeface="Times New Roman" pitchFamily="18" charset="0"/>
                <a:cs typeface="Times New Roman" pitchFamily="18" charset="0"/>
              </a:rPr>
            </a:br>
            <a:r>
              <a:rPr lang="uk-UA" sz="2200" i="1" dirty="0" smtClean="0">
                <a:latin typeface="Times New Roman" pitchFamily="18" charset="0"/>
                <a:cs typeface="Times New Roman" pitchFamily="18" charset="0"/>
              </a:rPr>
              <a:t>Чутка</a:t>
            </a:r>
            <a:r>
              <a:rPr lang="uk-UA" sz="2200" dirty="0" smtClean="0">
                <a:latin typeface="Times New Roman" pitchFamily="18" charset="0"/>
                <a:cs typeface="Times New Roman" pitchFamily="18" charset="0"/>
              </a:rPr>
              <a:t> — це повідомлення, що надходить від однієї або більше осіб, про нічим не підтверджені події. Як правило, вони стосуються важливих для певної соціальної групи чи людини явищ, затор кують актуальні для них потреби та інтереси. Очікування одержати задоволення в інформації є головним мотивом сприймання і відтворення почутого (чутки).</a:t>
            </a:r>
            <a:br>
              <a:rPr lang="uk-UA"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grpSp>
        <p:nvGrpSpPr>
          <p:cNvPr id="8" name="Группа 7"/>
          <p:cNvGrpSpPr/>
          <p:nvPr/>
        </p:nvGrpSpPr>
        <p:grpSpPr>
          <a:xfrm>
            <a:off x="179512" y="3219065"/>
            <a:ext cx="8726166" cy="3306279"/>
            <a:chOff x="179512" y="3219065"/>
            <a:chExt cx="8726166" cy="3306279"/>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3219065"/>
              <a:ext cx="3140968" cy="3140968"/>
            </a:xfrm>
            <a:prstGeom prst="ellipse">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04456" y="4221088"/>
              <a:ext cx="2763688" cy="1870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24128" y="3219065"/>
              <a:ext cx="3181550" cy="3306279"/>
            </a:xfrm>
            <a:prstGeom prst="ellipse">
              <a:avLst/>
            </a:prstGeom>
            <a:ln>
              <a:noFill/>
            </a:ln>
            <a:effectLst>
              <a:softEdge rad="112500"/>
            </a:effectLst>
          </p:spPr>
        </p:pic>
      </p:grpSp>
    </p:spTree>
    <p:extLst>
      <p:ext uri="{BB962C8B-B14F-4D97-AF65-F5344CB8AC3E}">
        <p14:creationId xmlns:p14="http://schemas.microsoft.com/office/powerpoint/2010/main" xmlns="" val="364143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59632" y="836712"/>
            <a:ext cx="6400800" cy="1224136"/>
          </a:xfrm>
        </p:spPr>
        <p:txBody>
          <a:bodyPr>
            <a:prstTxWarp prst="textWave2">
              <a:avLst>
                <a:gd name="adj1" fmla="val 12827"/>
                <a:gd name="adj2" fmla="val -433"/>
              </a:avLst>
            </a:prstTxWarp>
            <a:normAutofit/>
          </a:bodyPr>
          <a:lstStyle/>
          <a:p>
            <a:r>
              <a:rPr lang="uk-UA" sz="4800" b="1" dirty="0" smtClean="0">
                <a:solidFill>
                  <a:srgbClr val="7030A0"/>
                </a:solidFill>
                <a:effectLst>
                  <a:glow rad="139700">
                    <a:schemeClr val="accent1">
                      <a:satMod val="175000"/>
                      <a:alpha val="40000"/>
                    </a:schemeClr>
                  </a:glow>
                </a:effectLst>
                <a:latin typeface="Times New Roman" pitchFamily="18" charset="0"/>
                <a:cs typeface="Times New Roman" pitchFamily="18" charset="0"/>
              </a:rPr>
              <a:t>Дякую за увагу</a:t>
            </a:r>
            <a:endParaRPr lang="uk-UA" sz="4800" b="1" dirty="0">
              <a:solidFill>
                <a:srgbClr val="7030A0"/>
              </a:solidFill>
              <a:effectLst>
                <a:glow rad="139700">
                  <a:schemeClr val="accent1">
                    <a:satMod val="175000"/>
                    <a:alpha val="40000"/>
                  </a:schemeClr>
                </a:glow>
              </a:effectLst>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2704995"/>
            <a:ext cx="3888433" cy="2955301"/>
          </a:xfrm>
          <a:prstGeom prst="snip2DiagRect">
            <a:avLst>
              <a:gd name="adj1" fmla="val 1218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3580" y="2704995"/>
            <a:ext cx="2520280" cy="2978284"/>
          </a:xfrm>
          <a:prstGeom prst="snip2DiagRect">
            <a:avLst>
              <a:gd name="adj1" fmla="val 1228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01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692696"/>
            <a:ext cx="6912768" cy="2376264"/>
          </a:xfrm>
        </p:spPr>
        <p:txBody>
          <a:bodyPr>
            <a:normAutofit fontScale="92500" lnSpcReduction="20000"/>
          </a:bodyPr>
          <a:lstStyle/>
          <a:p>
            <a:pPr algn="just"/>
            <a:r>
              <a:rPr lang="uk-UA" sz="2600" dirty="0" smtClean="0">
                <a:solidFill>
                  <a:schemeClr val="tx1"/>
                </a:solidFill>
                <a:latin typeface="Times New Roman" pitchFamily="18" charset="0"/>
                <a:cs typeface="Times New Roman" pitchFamily="18" charset="0"/>
              </a:rPr>
              <a:t>При соціальній взаємодії відбувається своєрідний процес і результат зміни одним індивідом поведінки, установок, намірів, уявлень іншого індивіда. </a:t>
            </a:r>
          </a:p>
          <a:p>
            <a:pPr algn="just"/>
            <a:r>
              <a:rPr lang="uk-UA" sz="2600" dirty="0" smtClean="0">
                <a:solidFill>
                  <a:schemeClr val="tx1"/>
                </a:solidFill>
                <a:latin typeface="Times New Roman" pitchFamily="18" charset="0"/>
                <a:cs typeface="Times New Roman" pitchFamily="18" charset="0"/>
              </a:rPr>
              <a:t>Вплив може бути спрямованим (ставиться мета досягнення певного результату) і опосередкованим (відповідно).</a:t>
            </a:r>
          </a:p>
          <a:p>
            <a:endParaRPr lang="uk-UA" dirty="0">
              <a:solidFill>
                <a:schemeClr val="tx1"/>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r="9228"/>
          <a:stretch/>
        </p:blipFill>
        <p:spPr>
          <a:xfrm>
            <a:off x="683568" y="3667600"/>
            <a:ext cx="2160240" cy="2425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31840" y="2907385"/>
            <a:ext cx="3022476" cy="2380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44208" y="3645024"/>
            <a:ext cx="2232248" cy="2380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05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808259"/>
            <a:ext cx="7704856" cy="1296144"/>
          </a:xfrm>
        </p:spPr>
        <p:txBody>
          <a:bodyPr>
            <a:noAutofit/>
          </a:bodyPr>
          <a:lstStyle/>
          <a:p>
            <a:pPr algn="just"/>
            <a:r>
              <a:rPr lang="uk-UA" sz="2400" i="1" dirty="0" smtClean="0">
                <a:solidFill>
                  <a:schemeClr val="tx1"/>
                </a:solidFill>
                <a:latin typeface="Times New Roman" pitchFamily="18" charset="0"/>
                <a:cs typeface="Times New Roman" pitchFamily="18" charset="0"/>
              </a:rPr>
              <a:t>Психологічний вплив</a:t>
            </a:r>
            <a:r>
              <a:rPr lang="uk-UA" sz="2400" dirty="0" smtClean="0">
                <a:solidFill>
                  <a:schemeClr val="tx1"/>
                </a:solidFill>
                <a:latin typeface="Times New Roman" pitchFamily="18" charset="0"/>
                <a:cs typeface="Times New Roman" pitchFamily="18" charset="0"/>
              </a:rPr>
              <a:t> — застосування у міжособистісній взаємодії винятково психологічних засобів з метою впливу на стан, думки, почуття, дії, іншої людини.</a:t>
            </a:r>
            <a:br>
              <a:rPr lang="uk-UA" sz="2400" dirty="0" smtClean="0">
                <a:solidFill>
                  <a:schemeClr val="tx1"/>
                </a:solidFill>
                <a:latin typeface="Times New Roman" pitchFamily="18" charset="0"/>
                <a:cs typeface="Times New Roman" pitchFamily="18" charset="0"/>
              </a:rPr>
            </a:br>
            <a:endParaRPr lang="uk-UA" sz="2400" dirty="0">
              <a:solidFill>
                <a:schemeClr val="tx1"/>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0032" y="3362088"/>
            <a:ext cx="3914800" cy="29361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2276872"/>
            <a:ext cx="4085226" cy="2553266"/>
          </a:xfrm>
          <a:prstGeom prst="rect">
            <a:avLst/>
          </a:prstGeom>
          <a:ln>
            <a:noFill/>
          </a:ln>
          <a:effectLst>
            <a:softEdge rad="112500"/>
          </a:effectLst>
        </p:spPr>
      </p:pic>
    </p:spTree>
    <p:extLst>
      <p:ext uri="{BB962C8B-B14F-4D97-AF65-F5344CB8AC3E}">
        <p14:creationId xmlns:p14="http://schemas.microsoft.com/office/powerpoint/2010/main" xmlns="" val="250259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99592" y="967891"/>
            <a:ext cx="6768752" cy="4896544"/>
          </a:xfrm>
        </p:spPr>
        <p:txBody>
          <a:bodyPr>
            <a:normAutofit/>
          </a:bodyPr>
          <a:lstStyle/>
          <a:p>
            <a:pPr algn="just"/>
            <a:r>
              <a:rPr lang="ru-RU" sz="2400" b="1" dirty="0" smtClean="0">
                <a:solidFill>
                  <a:schemeClr val="tx1"/>
                </a:solidFill>
                <a:latin typeface="Times New Roman" pitchFamily="18" charset="0"/>
                <a:cs typeface="Times New Roman" pitchFamily="18" charset="0"/>
              </a:rPr>
              <a:t>До </a:t>
            </a:r>
            <a:r>
              <a:rPr lang="ru-RU" sz="2400" b="1" dirty="0" err="1" smtClean="0">
                <a:solidFill>
                  <a:schemeClr val="tx1"/>
                </a:solidFill>
                <a:latin typeface="Times New Roman" pitchFamily="18" charset="0"/>
                <a:cs typeface="Times New Roman" pitchFamily="18" charset="0"/>
              </a:rPr>
              <a:t>видів</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психологічного</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впливу</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передусім</a:t>
            </a:r>
            <a:r>
              <a:rPr lang="ru-RU" sz="2400" b="1" dirty="0" smtClean="0">
                <a:solidFill>
                  <a:schemeClr val="tx1"/>
                </a:solidFill>
                <a:latin typeface="Times New Roman" pitchFamily="18" charset="0"/>
                <a:cs typeface="Times New Roman" pitchFamily="18" charset="0"/>
              </a:rPr>
              <a:t> належать:</a:t>
            </a:r>
          </a:p>
          <a:p>
            <a:pPr marL="457200" indent="-457200" algn="just">
              <a:buFont typeface="Wingdings" pitchFamily="2" charset="2"/>
              <a:buChar char="ü"/>
            </a:pPr>
            <a:r>
              <a:rPr lang="ru-RU" sz="2800" b="1" i="1" dirty="0" smtClean="0">
                <a:solidFill>
                  <a:srgbClr val="C00000"/>
                </a:solidFill>
                <a:latin typeface="Times New Roman" pitchFamily="18" charset="0"/>
                <a:cs typeface="Times New Roman" pitchFamily="18" charset="0"/>
              </a:rPr>
              <a:t> </a:t>
            </a:r>
            <a:r>
              <a:rPr lang="ru-RU" sz="2800" b="1" i="1" dirty="0" err="1" smtClean="0">
                <a:solidFill>
                  <a:srgbClr val="C00000"/>
                </a:solidFill>
                <a:latin typeface="Times New Roman" pitchFamily="18" charset="0"/>
                <a:cs typeface="Times New Roman" pitchFamily="18" charset="0"/>
              </a:rPr>
              <a:t>переконання</a:t>
            </a:r>
            <a:r>
              <a:rPr lang="ru-RU" sz="2800" b="1" i="1" dirty="0" smtClean="0">
                <a:solidFill>
                  <a:srgbClr val="C00000"/>
                </a:solidFill>
                <a:latin typeface="Times New Roman" pitchFamily="18" charset="0"/>
                <a:cs typeface="Times New Roman" pitchFamily="18" charset="0"/>
              </a:rPr>
              <a:t>;</a:t>
            </a:r>
            <a:endParaRPr lang="ru-RU" sz="2800" b="1" i="1" dirty="0" smtClean="0">
              <a:solidFill>
                <a:schemeClr val="tx1"/>
              </a:solidFill>
              <a:latin typeface="Times New Roman" pitchFamily="18" charset="0"/>
              <a:cs typeface="Times New Roman" pitchFamily="18" charset="0"/>
            </a:endParaRPr>
          </a:p>
          <a:p>
            <a:pPr marL="457200" indent="-457200" algn="just">
              <a:buFont typeface="Wingdings" pitchFamily="2" charset="2"/>
              <a:buChar char="ü"/>
            </a:pPr>
            <a:r>
              <a:rPr lang="ru-RU" sz="2800" b="1" i="1" dirty="0" smtClean="0">
                <a:solidFill>
                  <a:schemeClr val="tx1"/>
                </a:solidFill>
                <a:latin typeface="Times New Roman" pitchFamily="18" charset="0"/>
                <a:cs typeface="Times New Roman" pitchFamily="18" charset="0"/>
              </a:rPr>
              <a:t> </a:t>
            </a:r>
            <a:r>
              <a:rPr lang="ru-RU" sz="2800" b="1" i="1" dirty="0" err="1" smtClean="0">
                <a:solidFill>
                  <a:schemeClr val="tx1"/>
                </a:solidFill>
                <a:latin typeface="Times New Roman" pitchFamily="18" charset="0"/>
                <a:cs typeface="Times New Roman" pitchFamily="18" charset="0"/>
              </a:rPr>
              <a:t>зараження</a:t>
            </a:r>
            <a:r>
              <a:rPr lang="ru-RU" sz="2800" b="1" i="1" dirty="0" smtClean="0">
                <a:solidFill>
                  <a:schemeClr val="tx1"/>
                </a:solidFill>
                <a:latin typeface="Times New Roman" pitchFamily="18" charset="0"/>
                <a:cs typeface="Times New Roman" pitchFamily="18" charset="0"/>
              </a:rPr>
              <a:t>; </a:t>
            </a:r>
          </a:p>
          <a:p>
            <a:pPr marL="457200" indent="-457200" algn="just">
              <a:buFont typeface="Wingdings" pitchFamily="2" charset="2"/>
              <a:buChar char="ü"/>
            </a:pPr>
            <a:r>
              <a:rPr lang="ru-RU" sz="2800" b="1" i="1" dirty="0" err="1">
                <a:solidFill>
                  <a:srgbClr val="FFFF00"/>
                </a:solidFill>
                <a:latin typeface="Times New Roman" pitchFamily="18" charset="0"/>
                <a:cs typeface="Times New Roman" pitchFamily="18" charset="0"/>
              </a:rPr>
              <a:t>н</a:t>
            </a:r>
            <a:r>
              <a:rPr lang="ru-RU" sz="2800" b="1" i="1" dirty="0" err="1" smtClean="0">
                <a:solidFill>
                  <a:srgbClr val="FFFF00"/>
                </a:solidFill>
                <a:latin typeface="Times New Roman" pitchFamily="18" charset="0"/>
                <a:cs typeface="Times New Roman" pitchFamily="18" charset="0"/>
              </a:rPr>
              <a:t>авіювання</a:t>
            </a:r>
            <a:r>
              <a:rPr lang="ru-RU" sz="2800" b="1" i="1" dirty="0" smtClean="0">
                <a:solidFill>
                  <a:srgbClr val="FFFF00"/>
                </a:solidFill>
                <a:latin typeface="Times New Roman" pitchFamily="18" charset="0"/>
                <a:cs typeface="Times New Roman" pitchFamily="18" charset="0"/>
              </a:rPr>
              <a:t>;</a:t>
            </a:r>
            <a:endParaRPr lang="ru-RU" sz="2800" b="1" i="1" dirty="0" smtClean="0">
              <a:solidFill>
                <a:schemeClr val="tx1"/>
              </a:solidFill>
              <a:latin typeface="Times New Roman" pitchFamily="18" charset="0"/>
              <a:cs typeface="Times New Roman" pitchFamily="18" charset="0"/>
            </a:endParaRPr>
          </a:p>
          <a:p>
            <a:pPr marL="457200" indent="-457200" algn="just">
              <a:buFont typeface="Wingdings" pitchFamily="2" charset="2"/>
              <a:buChar char="ü"/>
            </a:pPr>
            <a:r>
              <a:rPr lang="ru-RU" sz="2800" b="1" i="1" dirty="0" smtClean="0">
                <a:solidFill>
                  <a:srgbClr val="0070C0"/>
                </a:solidFill>
                <a:latin typeface="Times New Roman" pitchFamily="18" charset="0"/>
                <a:cs typeface="Times New Roman" pitchFamily="18" charset="0"/>
              </a:rPr>
              <a:t> </a:t>
            </a:r>
            <a:r>
              <a:rPr lang="ru-RU" sz="2800" b="1" i="1" dirty="0" err="1" smtClean="0">
                <a:solidFill>
                  <a:srgbClr val="0070C0"/>
                </a:solidFill>
                <a:latin typeface="Times New Roman" pitchFamily="18" charset="0"/>
                <a:cs typeface="Times New Roman" pitchFamily="18" charset="0"/>
              </a:rPr>
              <a:t>наслідування</a:t>
            </a:r>
            <a:r>
              <a:rPr lang="ru-RU" sz="2800" b="1" i="1" dirty="0" smtClean="0">
                <a:solidFill>
                  <a:srgbClr val="0070C0"/>
                </a:solidFill>
                <a:latin typeface="Times New Roman" pitchFamily="18" charset="0"/>
                <a:cs typeface="Times New Roman" pitchFamily="18" charset="0"/>
              </a:rPr>
              <a:t>;</a:t>
            </a:r>
          </a:p>
          <a:p>
            <a:pPr marL="457200" indent="-457200" algn="just">
              <a:buFont typeface="Wingdings" pitchFamily="2" charset="2"/>
              <a:buChar char="ü"/>
            </a:pPr>
            <a:r>
              <a:rPr lang="ru-RU" sz="2800" b="1" i="1" dirty="0" smtClean="0">
                <a:solidFill>
                  <a:schemeClr val="accent4">
                    <a:lumMod val="75000"/>
                  </a:schemeClr>
                </a:solidFill>
                <a:latin typeface="Times New Roman" pitchFamily="18" charset="0"/>
                <a:cs typeface="Times New Roman" pitchFamily="18" charset="0"/>
              </a:rPr>
              <a:t> мода;</a:t>
            </a:r>
          </a:p>
          <a:p>
            <a:pPr marL="457200" indent="-457200" algn="just">
              <a:buFont typeface="Wingdings" pitchFamily="2" charset="2"/>
              <a:buChar char="ü"/>
            </a:pPr>
            <a:r>
              <a:rPr lang="ru-RU" sz="2800" b="1" i="1" dirty="0" smtClean="0">
                <a:solidFill>
                  <a:srgbClr val="92D050"/>
                </a:solidFill>
                <a:latin typeface="Times New Roman" pitchFamily="18" charset="0"/>
                <a:cs typeface="Times New Roman" pitchFamily="18" charset="0"/>
              </a:rPr>
              <a:t> чутки.</a:t>
            </a:r>
            <a:endParaRPr lang="uk-UA" sz="2800" b="1" i="1" dirty="0">
              <a:solidFill>
                <a:srgbClr val="92D05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4305525"/>
            <a:ext cx="2422171" cy="2155732"/>
          </a:xfrm>
          <a:prstGeom prst="snip2DiagRect">
            <a:avLst>
              <a:gd name="adj1" fmla="val 1537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69194" y="1916832"/>
            <a:ext cx="2471158" cy="2651021"/>
          </a:xfrm>
          <a:prstGeom prst="snip2DiagRect">
            <a:avLst>
              <a:gd name="adj1" fmla="val 778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23433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212976"/>
            <a:ext cx="8280920" cy="2880320"/>
          </a:xfrm>
        </p:spPr>
        <p:txBody>
          <a:bodyPr>
            <a:noAutofit/>
          </a:bodyPr>
          <a:lstStyle/>
          <a:p>
            <a:pPr algn="just"/>
            <a:r>
              <a:rPr lang="uk-UA" sz="2000" i="1" dirty="0" smtClean="0">
                <a:latin typeface="Times New Roman" pitchFamily="18" charset="0"/>
                <a:cs typeface="Times New Roman" pitchFamily="18" charset="0"/>
              </a:rPr>
              <a:t>Переконання </a:t>
            </a:r>
            <a:r>
              <a:rPr lang="uk-UA" sz="2000" dirty="0" smtClean="0">
                <a:latin typeface="Times New Roman" pitchFamily="18" charset="0"/>
                <a:cs typeface="Times New Roman" pitchFamily="18" charset="0"/>
              </a:rPr>
              <a:t>— метод свідомого та організованого впливу на психіку індивіда через звернення до його критичного судження.</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Здійснюючись у процесі комунікативної взаємодії, переконання забезпечує сприйняття і включення нових відомостей у систему поглядів людини. Засноване воно на свідомому ставленні індивіда до інформації, на її аналізі й оцінці. Сприятливими умовами для переконання є дискусія, групова полеміка, суперечка, оскільки сформована під час їх перебігу думка набагато глибша, ніж та, що виникла за пасивного сприймання інформації.</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692696"/>
            <a:ext cx="4536504" cy="2448272"/>
          </a:xfrm>
        </p:spPr>
        <p:txBody>
          <a:bodyPr>
            <a:normAutofit lnSpcReduction="10000"/>
          </a:bodyPr>
          <a:lstStyle/>
          <a:p>
            <a:pPr algn="just"/>
            <a:r>
              <a:rPr lang="uk-UA" sz="2000" i="1" dirty="0" smtClean="0">
                <a:solidFill>
                  <a:schemeClr val="tx1"/>
                </a:solidFill>
                <a:latin typeface="Times New Roman" pitchFamily="18" charset="0"/>
                <a:cs typeface="Times New Roman" pitchFamily="18" charset="0"/>
              </a:rPr>
              <a:t>Переконання. </a:t>
            </a:r>
            <a:r>
              <a:rPr lang="uk-UA" sz="2000" dirty="0" smtClean="0">
                <a:solidFill>
                  <a:schemeClr val="tx1"/>
                </a:solidFill>
                <a:latin typeface="Times New Roman" pitchFamily="18" charset="0"/>
                <a:cs typeface="Times New Roman" pitchFamily="18" charset="0"/>
              </a:rPr>
              <a:t>Як спосіб психологічного впливу, переконання спрямоване на зняття своєрідних фільтрів на шляху інформації до свідомості і почуттів людини. Його використовують для перетворення інформації, котра повідомляється, на систему установок і принципів індивіда.</a:t>
            </a:r>
          </a:p>
          <a:p>
            <a:pPr algn="just"/>
            <a:endParaRPr lang="uk-UA" sz="2000" dirty="0">
              <a:solidFill>
                <a:schemeClr val="tx1"/>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16729" y="650745"/>
            <a:ext cx="3264024" cy="2448018"/>
          </a:xfrm>
          <a:prstGeom prst="rect">
            <a:avLst/>
          </a:prstGeom>
          <a:ln>
            <a:noFill/>
          </a:ln>
          <a:effectLst>
            <a:softEdge rad="112500"/>
          </a:effectLst>
        </p:spPr>
      </p:pic>
    </p:spTree>
    <p:extLst>
      <p:ext uri="{BB962C8B-B14F-4D97-AF65-F5344CB8AC3E}">
        <p14:creationId xmlns:p14="http://schemas.microsoft.com/office/powerpoint/2010/main" xmlns="" val="425337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380860" y="441644"/>
            <a:ext cx="6660232" cy="1835228"/>
          </a:xfrm>
        </p:spPr>
        <p:txBody>
          <a:bodyPr>
            <a:normAutofit/>
          </a:bodyPr>
          <a:lstStyle/>
          <a:p>
            <a:pPr algn="just"/>
            <a:r>
              <a:rPr lang="uk-UA" sz="2200" i="1" dirty="0" smtClean="0">
                <a:latin typeface="Times New Roman" pitchFamily="18" charset="0"/>
                <a:cs typeface="Times New Roman" pitchFamily="18" charset="0"/>
              </a:rPr>
              <a:t>Зараження. </a:t>
            </a:r>
            <a:r>
              <a:rPr lang="uk-UA" sz="2200" dirty="0" smtClean="0">
                <a:latin typeface="Times New Roman" pitchFamily="18" charset="0"/>
                <a:cs typeface="Times New Roman" pitchFamily="18" charset="0"/>
              </a:rPr>
              <a:t>Наймасовіший спосіб інтеграції групової діяльності виникає за значного скупчення людей — на стадіонах, у концертних залах, на карнавалах, мітингах тощо. Однією з його ознак є стихійність.</a:t>
            </a:r>
            <a:br>
              <a:rPr lang="uk-UA" sz="2200" dirty="0" smtClean="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2123476"/>
            <a:ext cx="6840760" cy="4113836"/>
          </a:xfrm>
        </p:spPr>
        <p:txBody>
          <a:bodyPr>
            <a:normAutofit fontScale="47500" lnSpcReduction="20000"/>
          </a:bodyPr>
          <a:lstStyle/>
          <a:p>
            <a:pPr algn="just"/>
            <a:r>
              <a:rPr lang="uk-UA" sz="4600" i="1" dirty="0" smtClean="0">
                <a:solidFill>
                  <a:schemeClr val="tx1"/>
                </a:solidFill>
                <a:latin typeface="Times New Roman" pitchFamily="18" charset="0"/>
                <a:cs typeface="Times New Roman" pitchFamily="18" charset="0"/>
              </a:rPr>
              <a:t>Зараження</a:t>
            </a:r>
            <a:r>
              <a:rPr lang="uk-UA" sz="4600" dirty="0" smtClean="0">
                <a:solidFill>
                  <a:schemeClr val="tx1"/>
                </a:solidFill>
                <a:latin typeface="Times New Roman" pitchFamily="18" charset="0"/>
                <a:cs typeface="Times New Roman" pitchFamily="18" charset="0"/>
              </a:rPr>
              <a:t> — психологічний вплив на особистість у процесі спілкування і взаємодії, який передає певні настрої, спонуки не через свідомість та інтелект, а через емоційну сферу.</a:t>
            </a:r>
          </a:p>
          <a:p>
            <a:pPr algn="just"/>
            <a:r>
              <a:rPr lang="uk-UA" sz="4600" dirty="0" smtClean="0">
                <a:solidFill>
                  <a:schemeClr val="tx1"/>
                </a:solidFill>
                <a:latin typeface="Times New Roman" pitchFamily="18" charset="0"/>
                <a:cs typeface="Times New Roman" pitchFamily="18" charset="0"/>
              </a:rPr>
              <a:t>Психічне зараження здійснюється через передачу емоційного стану від однієї особи до іншої на несвідомому рівні. Психологія тлумачить зараження як неусвідомлювану, мимовільну схильність людини до певних психічних станів. Відбувається зараження через передавання психічного настрою, наділеного великим емоційним зарядом. Воно є одночасно продуктом впливу на інших енергетики психічного стану індивіда чи групи, а також здатністю людини до сприймання, співпереживання цього стану, співучасті.</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8836" y="548680"/>
            <a:ext cx="2090185" cy="209018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88836" y="3501008"/>
            <a:ext cx="2051957" cy="2592288"/>
          </a:xfrm>
          <a:prstGeom prst="ellipse">
            <a:avLst/>
          </a:prstGeom>
          <a:ln>
            <a:noFill/>
          </a:ln>
          <a:effectLst>
            <a:softEdge rad="112500"/>
          </a:effectLst>
        </p:spPr>
      </p:pic>
    </p:spTree>
    <p:extLst>
      <p:ext uri="{BB962C8B-B14F-4D97-AF65-F5344CB8AC3E}">
        <p14:creationId xmlns:p14="http://schemas.microsoft.com/office/powerpoint/2010/main" xmlns="" val="274649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3995937" y="332656"/>
            <a:ext cx="4968552" cy="2880320"/>
          </a:xfrm>
        </p:spPr>
        <p:txBody>
          <a:bodyPr>
            <a:normAutofit/>
          </a:bodyPr>
          <a:lstStyle/>
          <a:p>
            <a:pPr algn="just"/>
            <a:r>
              <a:rPr lang="uk-UA" sz="2200" i="1" dirty="0" smtClean="0">
                <a:latin typeface="Times New Roman" pitchFamily="18" charset="0"/>
                <a:cs typeface="Times New Roman" pitchFamily="18" charset="0"/>
              </a:rPr>
              <a:t>Навіювання. </a:t>
            </a:r>
            <a:r>
              <a:rPr lang="uk-UA" sz="2200" dirty="0" smtClean="0">
                <a:latin typeface="Times New Roman" pitchFamily="18" charset="0"/>
                <a:cs typeface="Times New Roman" pitchFamily="18" charset="0"/>
              </a:rPr>
              <a:t>В сучасних умовах застосовується досить часто, одночасно може бути одним із небезпечних інструментів маніпуляції поведінкою людини, оскільки діє на її свідомість і підсвідомість</a:t>
            </a:r>
            <a:r>
              <a:rPr lang="uk-UA" sz="2400" dirty="0" smtClean="0">
                <a:latin typeface="Times New Roman" pitchFamily="18" charset="0"/>
                <a:cs typeface="Times New Roman" pitchFamily="18" charset="0"/>
              </a:rPr>
              <a:t>.</a:t>
            </a:r>
            <a:br>
              <a:rPr lang="uk-UA" sz="2400" dirty="0" smtClean="0">
                <a:latin typeface="Times New Roman" pitchFamily="18" charset="0"/>
                <a:cs typeface="Times New Roman" pitchFamily="18" charset="0"/>
              </a:rPr>
            </a:br>
            <a:endParaRPr lang="uk-UA"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2924944"/>
            <a:ext cx="8496944" cy="2664296"/>
          </a:xfrm>
        </p:spPr>
        <p:txBody>
          <a:bodyPr>
            <a:noAutofit/>
          </a:bodyPr>
          <a:lstStyle/>
          <a:p>
            <a:pPr algn="just"/>
            <a:r>
              <a:rPr lang="uk-UA" sz="2200" i="1" dirty="0" smtClean="0">
                <a:solidFill>
                  <a:schemeClr val="tx1"/>
                </a:solidFill>
                <a:latin typeface="Times New Roman" pitchFamily="18" charset="0"/>
                <a:cs typeface="Times New Roman" pitchFamily="18" charset="0"/>
              </a:rPr>
              <a:t>Навіювання, або сугестія </a:t>
            </a:r>
            <a:r>
              <a:rPr lang="uk-UA" sz="2200" dirty="0" smtClean="0">
                <a:solidFill>
                  <a:schemeClr val="tx1"/>
                </a:solidFill>
                <a:latin typeface="Times New Roman" pitchFamily="18" charset="0"/>
                <a:cs typeface="Times New Roman" pitchFamily="18" charset="0"/>
              </a:rPr>
              <a:t>— метод впливу на психіку людини, пов’язаний з істотним зниженням її критичності до інформації, що надходить, відсутністю прагнення перевірити її достовірність, необмеженою довірою до її джерел.</a:t>
            </a:r>
          </a:p>
          <a:p>
            <a:pPr algn="just"/>
            <a:r>
              <a:rPr lang="uk-UA" sz="2200" dirty="0" smtClean="0">
                <a:solidFill>
                  <a:schemeClr val="tx1"/>
                </a:solidFill>
                <a:latin typeface="Times New Roman" pitchFamily="18" charset="0"/>
                <a:cs typeface="Times New Roman" pitchFamily="18" charset="0"/>
              </a:rPr>
              <a:t>Ефективним навіювання буде лише тоді, коли виникатиме ефект довіри. Джерел навіювання досить багато. Ними можуть бути знайомі і незнайомі люди, засоби масової інформації, реклама та ін. </a:t>
            </a:r>
            <a:endParaRPr lang="uk-UA" sz="2200" dirty="0">
              <a:solidFill>
                <a:schemeClr val="tx1"/>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188639"/>
            <a:ext cx="3957439" cy="2474793"/>
          </a:xfrm>
          <a:prstGeom prst="ellipse">
            <a:avLst/>
          </a:prstGeom>
          <a:ln>
            <a:noFill/>
          </a:ln>
          <a:effectLst>
            <a:softEdge rad="112500"/>
          </a:effectLst>
        </p:spPr>
      </p:pic>
    </p:spTree>
    <p:extLst>
      <p:ext uri="{BB962C8B-B14F-4D97-AF65-F5344CB8AC3E}">
        <p14:creationId xmlns:p14="http://schemas.microsoft.com/office/powerpoint/2010/main" xmlns="" val="357607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031940" y="4005062"/>
            <a:ext cx="4788532" cy="1728194"/>
          </a:xfrm>
        </p:spPr>
        <p:txBody>
          <a:bodyPr>
            <a:noAutofit/>
          </a:bodyPr>
          <a:lstStyle/>
          <a:p>
            <a:pPr algn="just"/>
            <a:r>
              <a:rPr lang="uk-UA" sz="2200" dirty="0" smtClean="0">
                <a:latin typeface="Times New Roman" pitchFamily="18" charset="0"/>
                <a:cs typeface="Times New Roman" pitchFamily="18" charset="0"/>
              </a:rPr>
              <a:t>Формами навіювання можуть бути: </a:t>
            </a:r>
            <a:r>
              <a:rPr lang="uk-UA" sz="2200" dirty="0" err="1" smtClean="0">
                <a:latin typeface="Times New Roman" pitchFamily="18" charset="0"/>
                <a:cs typeface="Times New Roman" pitchFamily="18" charset="0"/>
              </a:rPr>
              <a:t>гетеросугестія</a:t>
            </a:r>
            <a:r>
              <a:rPr lang="uk-UA" sz="2200" dirty="0" smtClean="0">
                <a:latin typeface="Times New Roman" pitchFamily="18" charset="0"/>
                <a:cs typeface="Times New Roman" pitchFamily="18" charset="0"/>
              </a:rPr>
              <a:t> (вплив з боку) і </a:t>
            </a:r>
            <a:r>
              <a:rPr lang="uk-UA" sz="2200" dirty="0" err="1" smtClean="0">
                <a:latin typeface="Times New Roman" pitchFamily="18" charset="0"/>
                <a:cs typeface="Times New Roman" pitchFamily="18" charset="0"/>
              </a:rPr>
              <a:t>аутосугестія</a:t>
            </a:r>
            <a:r>
              <a:rPr lang="uk-UA" sz="2200" dirty="0" smtClean="0">
                <a:latin typeface="Times New Roman" pitchFamily="18" charset="0"/>
                <a:cs typeface="Times New Roman" pitchFamily="18" charset="0"/>
              </a:rPr>
              <a:t> (самонавіювання). </a:t>
            </a:r>
            <a:endParaRPr lang="uk-UA" sz="2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476673"/>
            <a:ext cx="5328592" cy="3910692"/>
          </a:xfrm>
        </p:spPr>
        <p:txBody>
          <a:bodyPr>
            <a:normAutofit fontScale="70000" lnSpcReduction="20000"/>
          </a:bodyPr>
          <a:lstStyle/>
          <a:p>
            <a:pPr algn="just"/>
            <a:r>
              <a:rPr lang="uk-UA" dirty="0" smtClean="0">
                <a:solidFill>
                  <a:schemeClr val="tx1"/>
                </a:solidFill>
                <a:latin typeface="Times New Roman" pitchFamily="18" charset="0"/>
                <a:cs typeface="Times New Roman" pitchFamily="18" charset="0"/>
              </a:rPr>
              <a:t>Важливим чинником, що зумовлює ефективність навіювання, є авторитет, уміння і навички, статус, вольові якості </a:t>
            </a:r>
            <a:r>
              <a:rPr lang="uk-UA" dirty="0" err="1" smtClean="0">
                <a:solidFill>
                  <a:schemeClr val="tx1"/>
                </a:solidFill>
                <a:latin typeface="Times New Roman" pitchFamily="18" charset="0"/>
                <a:cs typeface="Times New Roman" pitchFamily="18" charset="0"/>
              </a:rPr>
              <a:t>сугестора</a:t>
            </a:r>
            <a:r>
              <a:rPr lang="uk-UA" dirty="0" smtClean="0">
                <a:solidFill>
                  <a:schemeClr val="tx1"/>
                </a:solidFill>
                <a:latin typeface="Times New Roman" pitchFamily="18" charset="0"/>
                <a:cs typeface="Times New Roman" pitchFamily="18" charset="0"/>
              </a:rPr>
              <a:t> (джерела впливу), його впевнені манери, категоричний тон, виразна інтонація.</a:t>
            </a:r>
          </a:p>
          <a:p>
            <a:pPr algn="just"/>
            <a:r>
              <a:rPr lang="uk-UA" dirty="0" smtClean="0">
                <a:solidFill>
                  <a:schemeClr val="tx1"/>
                </a:solidFill>
                <a:latin typeface="Times New Roman" pitchFamily="18" charset="0"/>
                <a:cs typeface="Times New Roman" pitchFamily="18" charset="0"/>
              </a:rPr>
              <a:t>Свідомо застосовують його в медицині (гіпноз, психотерапія). Водночас навіювання може мати і негативний вплив, ставши інструментом безвідповідальної маніпуляції свідомістю індивіда, групи.</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05725" y="692696"/>
            <a:ext cx="2993592" cy="2664296"/>
          </a:xfrm>
          <a:prstGeom prst="snip2DiagRect">
            <a:avLst>
              <a:gd name="adj1" fmla="val 2116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5" y="3717032"/>
            <a:ext cx="3579955" cy="2592288"/>
          </a:xfrm>
          <a:prstGeom prst="rect">
            <a:avLst/>
          </a:prstGeom>
          <a:ln>
            <a:noFill/>
          </a:ln>
          <a:effectLst>
            <a:softEdge rad="112500"/>
          </a:effectLst>
        </p:spPr>
      </p:pic>
    </p:spTree>
    <p:extLst>
      <p:ext uri="{BB962C8B-B14F-4D97-AF65-F5344CB8AC3E}">
        <p14:creationId xmlns:p14="http://schemas.microsoft.com/office/powerpoint/2010/main" xmlns="" val="22704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251520" y="3056424"/>
            <a:ext cx="6192688" cy="3540928"/>
          </a:xfrm>
        </p:spPr>
        <p:txBody>
          <a:bodyPr>
            <a:noAutofit/>
          </a:bodyPr>
          <a:lstStyle/>
          <a:p>
            <a:pPr algn="just"/>
            <a:r>
              <a:rPr lang="uk-UA" sz="2200" dirty="0" smtClean="0">
                <a:latin typeface="Times New Roman" pitchFamily="18" charset="0"/>
                <a:cs typeface="Times New Roman" pitchFamily="18" charset="0"/>
              </a:rPr>
              <a:t>Особливе значення воно має в розвитку дитини. Тому більшість науково-прикладних досліджень з цієї проблематики здійснюється в дитячій, віковій і педагогічній психології. У дорослої людини наслідування є побічним способом засвоєння навколишнього світу, її психологічні механізми наслідування значно складніші, ніж у дитини та підлітка, оскільки спрацьовує критичність особистості. </a:t>
            </a:r>
            <a:br>
              <a:rPr lang="uk-UA" sz="2200" dirty="0" smtClean="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27512" y="404664"/>
            <a:ext cx="5736976" cy="2808312"/>
          </a:xfrm>
        </p:spPr>
        <p:txBody>
          <a:bodyPr>
            <a:normAutofit/>
          </a:bodyPr>
          <a:lstStyle/>
          <a:p>
            <a:pPr algn="just"/>
            <a:r>
              <a:rPr lang="uk-UA" sz="2200" i="1" dirty="0" smtClean="0">
                <a:solidFill>
                  <a:schemeClr val="tx1"/>
                </a:solidFill>
                <a:latin typeface="Times New Roman" pitchFamily="18" charset="0"/>
                <a:cs typeface="Times New Roman" pitchFamily="18" charset="0"/>
              </a:rPr>
              <a:t>Наслідування.</a:t>
            </a:r>
            <a:r>
              <a:rPr lang="uk-UA" sz="2200" dirty="0" smtClean="0">
                <a:solidFill>
                  <a:schemeClr val="tx1"/>
                </a:solidFill>
                <a:latin typeface="Times New Roman" pitchFamily="18" charset="0"/>
                <a:cs typeface="Times New Roman" pitchFamily="18" charset="0"/>
              </a:rPr>
              <a:t> Найпоширеніша форма поведінки людини у міжособистісній взаємодії. Це процес орієнтації на певний приклад, взірець, повторення і відтворення однією людиною дій, вчинків, жестів, манер, інтонацій іншої людини, копіювання рис її характеру та стилю життя. </a:t>
            </a:r>
            <a:endParaRPr lang="uk-UA" sz="2200" dirty="0">
              <a:solidFill>
                <a:schemeClr val="tx1"/>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28055" y="3429000"/>
            <a:ext cx="2448273"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99958"/>
            <a:ext cx="3168352" cy="2756466"/>
          </a:xfrm>
          <a:prstGeom prst="ellipse">
            <a:avLst/>
          </a:prstGeom>
          <a:ln>
            <a:noFill/>
          </a:ln>
          <a:effectLst>
            <a:softEdge rad="112500"/>
          </a:effectLst>
        </p:spPr>
      </p:pic>
    </p:spTree>
    <p:extLst>
      <p:ext uri="{BB962C8B-B14F-4D97-AF65-F5344CB8AC3E}">
        <p14:creationId xmlns:p14="http://schemas.microsoft.com/office/powerpoint/2010/main" xmlns="" val="27308115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656</Words>
  <Application>Microsoft Office PowerPoint</Application>
  <PresentationFormat>Экран (4:3)</PresentationFormat>
  <Paragraphs>28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Презентація на тему: «Психологічний вплив»</vt:lpstr>
      <vt:lpstr>Слайд 2</vt:lpstr>
      <vt:lpstr>Слайд 3</vt:lpstr>
      <vt:lpstr>Слайд 4</vt:lpstr>
      <vt:lpstr>Переконання — метод свідомого та організованого впливу на психіку індивіда через звернення до його критичного судження. Здійснюючись у процесі комунікативної взаємодії, переконання забезпечує сприйняття і включення нових відомостей у систему поглядів людини. Засноване воно на свідомому ставленні індивіда до інформації, на її аналізі й оцінці. Сприятливими умовами для переконання є дискусія, групова полеміка, суперечка, оскільки сформована під час їх перебігу думка набагато глибша, ніж та, що виникла за пасивного сприймання інформації. </vt:lpstr>
      <vt:lpstr>Зараження. Наймасовіший спосіб інтеграції групової діяльності виникає за значного скупчення людей — на стадіонах, у концертних залах, на карнавалах, мітингах тощо. Однією з його ознак є стихійність. </vt:lpstr>
      <vt:lpstr>Навіювання. В сучасних умовах застосовується досить часто, одночасно може бути одним із небезпечних інструментів маніпуляції поведінкою людини, оскільки діє на її свідомість і підсвідомість. </vt:lpstr>
      <vt:lpstr>Формами навіювання можуть бути: гетеросугестія (вплив з боку) і аутосугестія (самонавіювання). </vt:lpstr>
      <vt:lpstr>Особливе значення воно має в розвитку дитини. Тому більшість науково-прикладних досліджень з цієї проблематики здійснюється в дитячій, віковій і педагогічній психології. У дорослої людини наслідування є побічним способом засвоєння навколишнього світу, її психологічні механізми наслідування значно складніші, ніж у дитини та підлітка, оскільки спрацьовує критичність особистості.  </vt:lpstr>
      <vt:lpstr>Слайд 10</vt:lpstr>
      <vt:lpstr>Чутки. Коли люди стикаються з чимось незрозумілим, але, на їх думку, важливим, вони завжди намагаються знайти відповідну інформацію, в якій було б необхідне роз’яснення.  Чутка — це повідомлення, що надходить від однієї або більше осіб, про нічим не підтверджені події. Як правило, вони стосуються важливих для певної соціальної групи чи людини явищ, затор кують актуальні для них потреби та інтереси. Очікування одержати задоволення в інформації є головним мотивом сприймання і відтворення почутого (чутки).  </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 Психологічний вплив»</dc:title>
  <dc:creator>Тамара</dc:creator>
  <cp:lastModifiedBy>user41</cp:lastModifiedBy>
  <cp:revision>13</cp:revision>
  <dcterms:created xsi:type="dcterms:W3CDTF">2016-11-27T16:34:04Z</dcterms:created>
  <dcterms:modified xsi:type="dcterms:W3CDTF">2018-02-15T10:53:29Z</dcterms:modified>
</cp:coreProperties>
</file>