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D2110-E09A-4B96-92A5-881C2151641E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EC5BB-B562-465C-8672-9004B2471CC4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y.gov.ua/NMKD/library_nadu/Navch_Posybniky/157617ed-2d29-45aa-96bd-97e52b5051db.pdf" TargetMode="External"/><Relationship Id="rId2" Type="http://schemas.openxmlformats.org/officeDocument/2006/relationships/hyperlink" Target="http://www.repository.hneu.edu.ua/bitstream/123456789/3060/1/&#1053;&#1072;&#1074;&#1095;&#1072;&#1083;&#1100;&#1085;&#1080;&#1081;%20&#1087;&#1086;&#1089;&#1110;&#1073;&#1085;&#1080;&#1082;.%20&#1040;&#1074;&#1090;&#1086;&#1084;&#1072;&#1090;&#1080;&#1079;&#1072;&#1094;&#1110;&#1103;%20&#1076;&#1086;&#1082;&#1091;&#1084;&#1077;&#1085;&#1090;&#1086;&#1086;&#1073;&#1110;&#1075;&#1091;.%20&#1047;&#1086;&#1083;&#1086;&#1090;&#1072;&#1088;&#1100;&#1086;&#1074;&#1072;%20&#1030;.&#1054;..pdf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bdpx.github.io/edm/&#1057;&#1048;&#1057;&#1058;_&#1045;&#1051;_%20&#1044;&#1054;&#1050;&#1059;&#1052;&#1045;&#1053;&#1058;&#1054;&#1054;&#1041;&#1030;&#1043;&#1059;_(&#1058;&#1072;&#1088;&#1085;&#1072;&#1074;&#1089;&#1100;&#1082;&#1080;&#1081;_&#1082;&#1086;&#1085;&#1089;&#1087;&#1077;&#1082;&#1090;_&#1083;&#1077;&#1082;&#1094;&#1110;&#1081;).pdf" TargetMode="External"/><Relationship Id="rId4" Type="http://schemas.openxmlformats.org/officeDocument/2006/relationships/hyperlink" Target="http://www.dut.edu.ua/uploads/l_1583_62194647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0648"/>
            <a:ext cx="7286676" cy="1260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Системи електронного документообігу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 ринку  України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Системи</a:t>
            </a:r>
            <a:r>
              <a:rPr lang="ru-RU" sz="3600" b="1" dirty="0"/>
              <a:t> </a:t>
            </a:r>
            <a:r>
              <a:rPr lang="ru-RU" sz="3600" b="1" dirty="0" err="1"/>
              <a:t>електронного</a:t>
            </a:r>
            <a:r>
              <a:rPr lang="ru-RU" sz="3600" b="1" dirty="0"/>
              <a:t> </a:t>
            </a:r>
            <a:r>
              <a:rPr lang="ru-RU" sz="3600" b="1" dirty="0" err="1"/>
              <a:t>документообігу</a:t>
            </a:r>
            <a:r>
              <a:rPr lang="ru-RU" sz="3600" b="1" dirty="0"/>
              <a:t> на ринку </a:t>
            </a:r>
            <a:r>
              <a:rPr lang="ru-RU" sz="3600" b="1" dirty="0" err="1"/>
              <a:t>України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Система «</a:t>
            </a:r>
            <a:r>
              <a:rPr lang="ru-RU" sz="2400" dirty="0" err="1"/>
              <a:t>Діло</a:t>
            </a:r>
            <a:r>
              <a:rPr lang="ru-RU" sz="2400" dirty="0"/>
              <a:t>»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повне</a:t>
            </a:r>
            <a:r>
              <a:rPr lang="ru-RU" sz="2400" dirty="0"/>
              <a:t> </a:t>
            </a:r>
            <a:r>
              <a:rPr lang="ru-RU" sz="2400" dirty="0" err="1"/>
              <a:t>протоколювання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</a:t>
            </a:r>
            <a:r>
              <a:rPr lang="ru-RU" sz="2400" dirty="0" err="1"/>
              <a:t>користувачів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документами</a:t>
            </a:r>
            <a:r>
              <a:rPr lang="ru-RU" dirty="0"/>
              <a:t>. </a:t>
            </a:r>
          </a:p>
        </p:txBody>
      </p:sp>
      <p:pic>
        <p:nvPicPr>
          <p:cNvPr id="35842" name="Picture 2" descr="Система &quot;ДЕЛО&quot; - Оп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5472608" cy="342038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Системи</a:t>
            </a:r>
            <a:r>
              <a:rPr lang="ru-RU" sz="3600" b="1" dirty="0"/>
              <a:t> </a:t>
            </a:r>
            <a:r>
              <a:rPr lang="ru-RU" sz="3600" b="1" dirty="0" err="1"/>
              <a:t>електронного</a:t>
            </a:r>
            <a:r>
              <a:rPr lang="ru-RU" sz="3600" b="1" dirty="0"/>
              <a:t> </a:t>
            </a:r>
            <a:r>
              <a:rPr lang="ru-RU" sz="3600" b="1" dirty="0" err="1"/>
              <a:t>документообігу</a:t>
            </a:r>
            <a:r>
              <a:rPr lang="ru-RU" sz="3600" b="1" dirty="0"/>
              <a:t> на ринку </a:t>
            </a:r>
            <a:r>
              <a:rPr lang="ru-RU" sz="3600" b="1" dirty="0" err="1"/>
              <a:t>України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132856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 </a:t>
            </a:r>
            <a:r>
              <a:rPr lang="ru-RU" sz="3200" dirty="0" err="1"/>
              <a:t>системі</a:t>
            </a:r>
            <a:r>
              <a:rPr lang="ru-RU" sz="3200" dirty="0"/>
              <a:t> </a:t>
            </a:r>
            <a:r>
              <a:rPr lang="ru-RU" sz="3200" dirty="0" err="1"/>
              <a:t>реалізований</a:t>
            </a:r>
            <a:r>
              <a:rPr lang="ru-RU" sz="3200" dirty="0"/>
              <a:t> </a:t>
            </a:r>
            <a:r>
              <a:rPr lang="ru-RU" sz="3200" dirty="0" err="1"/>
              <a:t>веб-інтерфейс</a:t>
            </a:r>
            <a:r>
              <a:rPr lang="ru-RU" sz="3200" dirty="0"/>
              <a:t> для </a:t>
            </a:r>
            <a:r>
              <a:rPr lang="ru-RU" sz="3200" dirty="0" err="1"/>
              <a:t>організації</a:t>
            </a:r>
            <a:r>
              <a:rPr lang="ru-RU" sz="3200" dirty="0"/>
              <a:t> </a:t>
            </a:r>
            <a:r>
              <a:rPr lang="ru-RU" sz="3200" dirty="0" err="1"/>
              <a:t>віддаленого</a:t>
            </a:r>
            <a:r>
              <a:rPr lang="ru-RU" sz="3200" dirty="0"/>
              <a:t> доступу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побудови</a:t>
            </a:r>
            <a:r>
              <a:rPr lang="ru-RU" sz="3200" dirty="0"/>
              <a:t> </a:t>
            </a:r>
            <a:r>
              <a:rPr lang="ru-RU" sz="3200" dirty="0" err="1"/>
              <a:t>інтранет-порталів</a:t>
            </a:r>
            <a:r>
              <a:rPr lang="ru-RU" sz="3200" dirty="0"/>
              <a:t>. </a:t>
            </a:r>
            <a:r>
              <a:rPr lang="ru-RU" sz="3200" dirty="0" err="1"/>
              <a:t>Остання</a:t>
            </a:r>
            <a:r>
              <a:rPr lang="ru-RU" sz="3200" dirty="0"/>
              <a:t> </a:t>
            </a:r>
            <a:r>
              <a:rPr lang="ru-RU" sz="3200" dirty="0" err="1"/>
              <a:t>версія</a:t>
            </a:r>
            <a:r>
              <a:rPr lang="ru-RU" sz="3200" dirty="0"/>
              <a:t> </a:t>
            </a:r>
            <a:r>
              <a:rPr lang="ru-RU" sz="3200" dirty="0" err="1"/>
              <a:t>інтегрована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системою </a:t>
            </a:r>
            <a:r>
              <a:rPr lang="ru-RU" sz="3200" dirty="0" err="1"/>
              <a:t>розпізнавання</a:t>
            </a:r>
            <a:r>
              <a:rPr lang="ru-RU" sz="3200" dirty="0"/>
              <a:t> тексту </a:t>
            </a:r>
            <a:r>
              <a:rPr lang="en-US" sz="3200" dirty="0" err="1"/>
              <a:t>FineReader</a:t>
            </a:r>
            <a:r>
              <a:rPr lang="en-US" sz="3200" dirty="0"/>
              <a:t> </a:t>
            </a:r>
            <a:r>
              <a:rPr lang="ru-RU" sz="3200" dirty="0"/>
              <a:t>для </a:t>
            </a:r>
            <a:r>
              <a:rPr lang="ru-RU" sz="3200" dirty="0" err="1"/>
              <a:t>занесення</a:t>
            </a:r>
            <a:r>
              <a:rPr lang="ru-RU" sz="3200" dirty="0"/>
              <a:t> в </a:t>
            </a:r>
            <a:r>
              <a:rPr lang="ru-RU" sz="3200" dirty="0" err="1"/>
              <a:t>неї</a:t>
            </a:r>
            <a:r>
              <a:rPr lang="ru-RU" sz="3200" dirty="0"/>
              <a:t> </a:t>
            </a:r>
            <a:r>
              <a:rPr lang="ru-RU" sz="3200" dirty="0" err="1"/>
              <a:t>даних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паперових</a:t>
            </a:r>
            <a:r>
              <a:rPr lang="ru-RU" sz="3200" dirty="0"/>
              <a:t> </a:t>
            </a:r>
            <a:r>
              <a:rPr lang="ru-RU" sz="3200" dirty="0" err="1"/>
              <a:t>документів</a:t>
            </a:r>
            <a:endParaRPr lang="ru-RU" sz="3200" dirty="0"/>
          </a:p>
        </p:txBody>
      </p:sp>
      <p:pic>
        <p:nvPicPr>
          <p:cNvPr id="36866" name="Picture 2" descr="У Луцьку міськрада запровадить систему електронного документообігу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075" y="5238749"/>
            <a:ext cx="2828925" cy="1619251"/>
          </a:xfrm>
          <a:prstGeom prst="rect">
            <a:avLst/>
          </a:prstGeom>
          <a:noFill/>
        </p:spPr>
      </p:pic>
      <p:pic>
        <p:nvPicPr>
          <p:cNvPr id="36868" name="Picture 4" descr="Переваги переходу на систему електронного документообігу* | ВолиньP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9179"/>
            <a:ext cx="2411760" cy="180882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Системи електронного документообігу на ринку України</a:t>
            </a:r>
            <a:endParaRPr lang="uk-U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/>
              <a:t>Система «БОСС-Референт» призначена для використання в крупних корпораціях з складною ієрархічною структурою</a:t>
            </a:r>
          </a:p>
        </p:txBody>
      </p:sp>
      <p:pic>
        <p:nvPicPr>
          <p:cNvPr id="37890" name="Picture 2" descr="Компании АйТи и БОСС-Референт представили систему БОСС-Референт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2381250" cy="1495426"/>
          </a:xfrm>
          <a:prstGeom prst="rect">
            <a:avLst/>
          </a:prstGeom>
          <a:noFill/>
        </p:spPr>
      </p:pic>
      <p:pic>
        <p:nvPicPr>
          <p:cNvPr id="37892" name="Picture 4" descr="Интерфейс системы «Босс-Референт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08920"/>
            <a:ext cx="5544616" cy="348974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Системи електронного документообігу на ринку України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Система </a:t>
            </a:r>
            <a:r>
              <a:rPr lang="ru-RU" sz="2000" b="1" dirty="0" err="1"/>
              <a:t>характеризується</a:t>
            </a:r>
            <a:r>
              <a:rPr lang="ru-RU" sz="2000" b="1" dirty="0"/>
              <a:t> </a:t>
            </a:r>
            <a:r>
              <a:rPr lang="ru-RU" sz="2000" b="1" dirty="0" err="1"/>
              <a:t>високою</a:t>
            </a:r>
            <a:r>
              <a:rPr lang="ru-RU" sz="2000" b="1" dirty="0"/>
              <a:t> </a:t>
            </a:r>
            <a:r>
              <a:rPr lang="ru-RU" sz="2000" b="1" dirty="0" err="1"/>
              <a:t>функціональністю</a:t>
            </a:r>
            <a:r>
              <a:rPr lang="ru-RU" sz="2000" b="1" dirty="0"/>
              <a:t>. В </a:t>
            </a:r>
            <a:r>
              <a:rPr lang="ru-RU" sz="2000" b="1" dirty="0" err="1"/>
              <a:t>системі</a:t>
            </a:r>
            <a:r>
              <a:rPr lang="ru-RU" sz="2000" b="1" dirty="0"/>
              <a:t> </a:t>
            </a:r>
            <a:r>
              <a:rPr lang="ru-RU" sz="2000" b="1" dirty="0" err="1"/>
              <a:t>реалізовані</a:t>
            </a:r>
            <a:r>
              <a:rPr lang="ru-RU" sz="2000" b="1" dirty="0"/>
              <a:t> </a:t>
            </a:r>
            <a:r>
              <a:rPr lang="ru-RU" sz="2000" b="1" dirty="0" err="1"/>
              <a:t>функції</a:t>
            </a:r>
            <a:r>
              <a:rPr lang="ru-RU" sz="2000" b="1" dirty="0"/>
              <a:t> контролю </a:t>
            </a:r>
            <a:r>
              <a:rPr lang="ru-RU" sz="2000" b="1" dirty="0" err="1"/>
              <a:t>договорів</a:t>
            </a:r>
            <a:r>
              <a:rPr lang="ru-RU" sz="2000" b="1" dirty="0"/>
              <a:t>, </a:t>
            </a:r>
            <a:r>
              <a:rPr lang="ru-RU" sz="2000" b="1" dirty="0" err="1"/>
              <a:t>обліку</a:t>
            </a:r>
            <a:r>
              <a:rPr lang="ru-RU" sz="2000" b="1" dirty="0"/>
              <a:t> </a:t>
            </a:r>
            <a:r>
              <a:rPr lang="ru-RU" sz="2000" b="1" dirty="0" err="1"/>
              <a:t>матеріальних</a:t>
            </a:r>
            <a:r>
              <a:rPr lang="ru-RU" sz="2000" b="1" dirty="0"/>
              <a:t> </a:t>
            </a:r>
            <a:r>
              <a:rPr lang="ru-RU" sz="2000" b="1" dirty="0" err="1"/>
              <a:t>цінностей</a:t>
            </a:r>
            <a:r>
              <a:rPr lang="ru-RU" sz="2000" b="1" dirty="0"/>
              <a:t>, потокового </a:t>
            </a:r>
            <a:r>
              <a:rPr lang="ru-RU" sz="2000" b="1" dirty="0" err="1"/>
              <a:t>сканування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розпізнавання</a:t>
            </a:r>
            <a:r>
              <a:rPr lang="ru-RU" sz="2000" b="1" dirty="0"/>
              <a:t> (на </a:t>
            </a:r>
            <a:r>
              <a:rPr lang="ru-RU" sz="2000" b="1" dirty="0" err="1"/>
              <a:t>основі</a:t>
            </a:r>
            <a:r>
              <a:rPr lang="ru-RU" sz="2000" b="1" dirty="0"/>
              <a:t> </a:t>
            </a:r>
            <a:r>
              <a:rPr lang="ru-RU" sz="2000" b="1" dirty="0" err="1"/>
              <a:t>інтеграції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системою </a:t>
            </a:r>
            <a:r>
              <a:rPr lang="ru-RU" sz="2000" b="1" dirty="0" err="1"/>
              <a:t>розпізнавання</a:t>
            </a:r>
            <a:r>
              <a:rPr lang="ru-RU" sz="2000" b="1" dirty="0"/>
              <a:t> тексту </a:t>
            </a:r>
            <a:r>
              <a:rPr lang="en-US" sz="2000" b="1" dirty="0" err="1"/>
              <a:t>FineReader</a:t>
            </a:r>
            <a:r>
              <a:rPr lang="en-US" sz="2000" b="1" dirty="0"/>
              <a:t>), </a:t>
            </a:r>
            <a:r>
              <a:rPr lang="ru-RU" sz="2000" b="1" dirty="0" err="1"/>
              <a:t>електронної</a:t>
            </a:r>
            <a:r>
              <a:rPr lang="ru-RU" sz="2000" b="1" dirty="0"/>
              <a:t> </a:t>
            </a:r>
            <a:r>
              <a:rPr lang="ru-RU" sz="2000" b="1" dirty="0" err="1"/>
              <a:t>конференції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дошки</a:t>
            </a:r>
            <a:r>
              <a:rPr lang="ru-RU" sz="2000" b="1" dirty="0"/>
              <a:t> </a:t>
            </a:r>
            <a:r>
              <a:rPr lang="ru-RU" sz="2000" b="1" dirty="0" err="1"/>
              <a:t>оголошень</a:t>
            </a:r>
            <a:endParaRPr lang="ru-RU" sz="2000" b="1" dirty="0"/>
          </a:p>
        </p:txBody>
      </p:sp>
      <p:pic>
        <p:nvPicPr>
          <p:cNvPr id="38914" name="Picture 2" descr="Интерфейс системы «Босс-Референт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4104456" cy="35181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Системи електронного документообігу на ринку України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7956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«БОСС-</a:t>
            </a:r>
            <a:r>
              <a:rPr lang="en-US" sz="2800" b="1" dirty="0" err="1"/>
              <a:t>Референт</a:t>
            </a:r>
            <a:r>
              <a:rPr lang="en-US" sz="2800" b="1" dirty="0"/>
              <a:t>» </a:t>
            </a:r>
            <a:r>
              <a:rPr lang="en-US" sz="2800" b="1" dirty="0" err="1"/>
              <a:t>реалізована</a:t>
            </a:r>
            <a:r>
              <a:rPr lang="en-US" sz="2800" b="1" dirty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/>
              <a:t>платформі</a:t>
            </a:r>
            <a:r>
              <a:rPr lang="en-US" sz="2800" b="1" dirty="0"/>
              <a:t> Lotus Notes, </a:t>
            </a:r>
            <a:r>
              <a:rPr lang="en-US" sz="2800" b="1" dirty="0" err="1"/>
              <a:t>тому</a:t>
            </a:r>
            <a:r>
              <a:rPr lang="en-US" sz="2800" b="1" dirty="0"/>
              <a:t> </a:t>
            </a:r>
            <a:r>
              <a:rPr lang="en-US" sz="2800" b="1" dirty="0" err="1"/>
              <a:t>її</a:t>
            </a:r>
            <a:r>
              <a:rPr lang="en-US" sz="2800" b="1" dirty="0"/>
              <a:t> </a:t>
            </a:r>
            <a:r>
              <a:rPr lang="en-US" sz="2800" b="1" dirty="0" err="1"/>
              <a:t>використання</a:t>
            </a:r>
            <a:r>
              <a:rPr lang="en-US" sz="2800" b="1" dirty="0"/>
              <a:t> є </a:t>
            </a:r>
            <a:r>
              <a:rPr lang="en-US" sz="2800" b="1" dirty="0" err="1"/>
              <a:t>доцільним</a:t>
            </a:r>
            <a:r>
              <a:rPr lang="en-US" sz="2800" b="1" dirty="0"/>
              <a:t> в </a:t>
            </a:r>
            <a:r>
              <a:rPr lang="en-US" sz="2800" b="1" dirty="0" err="1"/>
              <a:t>першу</a:t>
            </a:r>
            <a:r>
              <a:rPr lang="en-US" sz="2800" b="1" dirty="0"/>
              <a:t> </a:t>
            </a:r>
            <a:r>
              <a:rPr lang="en-US" sz="2800" b="1" dirty="0" err="1"/>
              <a:t>чергу</a:t>
            </a:r>
            <a:r>
              <a:rPr lang="en-US" sz="2800" b="1" dirty="0"/>
              <a:t> в </a:t>
            </a:r>
            <a:r>
              <a:rPr lang="en-US" sz="2800" b="1" dirty="0" err="1"/>
              <a:t>тих</a:t>
            </a:r>
            <a:r>
              <a:rPr lang="en-US" sz="2800" b="1" dirty="0"/>
              <a:t> </a:t>
            </a:r>
            <a:r>
              <a:rPr lang="en-US" sz="2800" b="1" dirty="0" err="1"/>
              <a:t>організаціях</a:t>
            </a:r>
            <a:r>
              <a:rPr lang="en-US" sz="2800" b="1" dirty="0"/>
              <a:t>, </a:t>
            </a:r>
            <a:r>
              <a:rPr lang="en-US" sz="2800" b="1" dirty="0" err="1"/>
              <a:t>які</a:t>
            </a:r>
            <a:r>
              <a:rPr lang="en-US" sz="2800" b="1" dirty="0"/>
              <a:t> </a:t>
            </a:r>
            <a:r>
              <a:rPr lang="en-US" sz="2800" b="1" dirty="0" err="1"/>
              <a:t>вже</a:t>
            </a:r>
            <a:r>
              <a:rPr lang="en-US" sz="2800" b="1" dirty="0"/>
              <a:t> </a:t>
            </a:r>
            <a:r>
              <a:rPr lang="en-US" sz="2800" b="1" dirty="0" err="1"/>
              <a:t>почали</a:t>
            </a:r>
            <a:r>
              <a:rPr lang="en-US" sz="2800" b="1" dirty="0"/>
              <a:t> </a:t>
            </a:r>
            <a:r>
              <a:rPr lang="en-US" sz="2800" b="1" dirty="0" err="1"/>
              <a:t>використовувати</a:t>
            </a:r>
            <a:r>
              <a:rPr lang="en-US" sz="2800" b="1" dirty="0"/>
              <a:t> Lotus Notes. </a:t>
            </a:r>
            <a:r>
              <a:rPr lang="en-US" sz="2800" b="1" dirty="0" err="1"/>
              <a:t>Інші</a:t>
            </a:r>
            <a:r>
              <a:rPr lang="en-US" sz="2800" b="1" dirty="0"/>
              <a:t> </a:t>
            </a:r>
            <a:r>
              <a:rPr lang="en-US" sz="2800" b="1" dirty="0" err="1"/>
              <a:t>змушені</a:t>
            </a:r>
            <a:r>
              <a:rPr lang="en-US" sz="2800" b="1" dirty="0"/>
              <a:t> </a:t>
            </a:r>
            <a:r>
              <a:rPr lang="en-US" sz="2800" b="1" dirty="0" err="1"/>
              <a:t>будуть</a:t>
            </a:r>
            <a:r>
              <a:rPr lang="en-US" sz="2800" b="1" dirty="0"/>
              <a:t> </a:t>
            </a:r>
            <a:r>
              <a:rPr lang="en-US" sz="2800" b="1" dirty="0" err="1"/>
              <a:t>придбати</a:t>
            </a:r>
            <a:r>
              <a:rPr lang="en-US" sz="2800" b="1" dirty="0"/>
              <a:t> </a:t>
            </a:r>
            <a:r>
              <a:rPr lang="en-US" sz="2800" b="1" dirty="0" err="1"/>
              <a:t>ліцензії</a:t>
            </a:r>
            <a:r>
              <a:rPr lang="en-US" sz="2800" b="1" dirty="0"/>
              <a:t> Lotus Notes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/>
              <a:t>кожне</a:t>
            </a:r>
            <a:r>
              <a:rPr lang="en-US" sz="2800" b="1" dirty="0"/>
              <a:t> </a:t>
            </a:r>
            <a:r>
              <a:rPr lang="en-US" sz="2800" b="1" dirty="0" err="1"/>
              <a:t>робоче</a:t>
            </a:r>
            <a:r>
              <a:rPr lang="en-US" sz="2800" b="1" dirty="0"/>
              <a:t> </a:t>
            </a:r>
            <a:r>
              <a:rPr lang="en-US" sz="2800" b="1" dirty="0" err="1"/>
              <a:t>місце</a:t>
            </a:r>
            <a:r>
              <a:rPr lang="en-US" sz="2800" b="1" dirty="0"/>
              <a:t>. </a:t>
            </a:r>
            <a:r>
              <a:rPr lang="en-US" sz="2800" b="1" dirty="0" err="1"/>
              <a:t>Система</a:t>
            </a:r>
            <a:r>
              <a:rPr lang="en-US" sz="2800" b="1" dirty="0"/>
              <a:t> </a:t>
            </a:r>
            <a:r>
              <a:rPr lang="en-US" sz="2800" b="1" dirty="0" err="1"/>
              <a:t>поставляється</a:t>
            </a:r>
            <a:r>
              <a:rPr lang="en-US" sz="2800" b="1" dirty="0"/>
              <a:t> </a:t>
            </a:r>
            <a:r>
              <a:rPr lang="en-US" sz="2800" b="1" dirty="0" err="1"/>
              <a:t>разом</a:t>
            </a:r>
            <a:r>
              <a:rPr lang="en-US" sz="2800" b="1" dirty="0"/>
              <a:t> з </a:t>
            </a:r>
            <a:r>
              <a:rPr lang="en-US" sz="2800" b="1" dirty="0" err="1"/>
              <a:t>повними</a:t>
            </a:r>
            <a:r>
              <a:rPr lang="en-US" sz="2800" b="1" dirty="0"/>
              <a:t> </a:t>
            </a:r>
            <a:r>
              <a:rPr lang="en-US" sz="2800" b="1" dirty="0" err="1"/>
              <a:t>початковими</a:t>
            </a:r>
            <a:r>
              <a:rPr lang="en-US" sz="2800" b="1" dirty="0"/>
              <a:t> </a:t>
            </a:r>
            <a:r>
              <a:rPr lang="en-US" sz="2800" b="1" dirty="0" err="1"/>
              <a:t>текстами</a:t>
            </a:r>
            <a:r>
              <a:rPr lang="en-US" sz="2800" b="1" dirty="0"/>
              <a:t>. </a:t>
            </a:r>
            <a:r>
              <a:rPr lang="en-US" sz="2800" b="1" dirty="0" err="1"/>
              <a:t>Додатково</a:t>
            </a:r>
            <a:r>
              <a:rPr lang="en-US" sz="2800" b="1" dirty="0"/>
              <a:t> </a:t>
            </a:r>
            <a:r>
              <a:rPr lang="en-US" sz="2800" b="1" dirty="0" err="1"/>
              <a:t>додається</a:t>
            </a:r>
            <a:r>
              <a:rPr lang="en-US" sz="2800" b="1" dirty="0"/>
              <a:t> </a:t>
            </a:r>
            <a:r>
              <a:rPr lang="en-US" sz="2800" b="1" dirty="0" err="1"/>
              <a:t>інструментарій</a:t>
            </a:r>
            <a:r>
              <a:rPr lang="en-US" sz="2800" b="1" dirty="0"/>
              <a:t> </a:t>
            </a:r>
            <a:r>
              <a:rPr lang="en-US" sz="2800" b="1" dirty="0" err="1"/>
              <a:t>розробника</a:t>
            </a:r>
            <a:r>
              <a:rPr lang="en-US" sz="2800" b="1" dirty="0"/>
              <a:t> з </a:t>
            </a:r>
            <a:r>
              <a:rPr lang="en-US" sz="2800" b="1" dirty="0" err="1"/>
              <a:t>повним</a:t>
            </a:r>
            <a:r>
              <a:rPr lang="en-US" sz="2800" b="1" dirty="0"/>
              <a:t> </a:t>
            </a:r>
            <a:r>
              <a:rPr lang="en-US" sz="2800" b="1" dirty="0" err="1"/>
              <a:t>описом</a:t>
            </a:r>
            <a:r>
              <a:rPr lang="en-US" sz="2800" b="1" dirty="0"/>
              <a:t> </a:t>
            </a:r>
            <a:r>
              <a:rPr lang="en-US" sz="2800" b="1" dirty="0" err="1"/>
              <a:t>функцій</a:t>
            </a:r>
            <a:r>
              <a:rPr lang="en-US" sz="2800" b="1" dirty="0"/>
              <a:t> </a:t>
            </a:r>
            <a:r>
              <a:rPr lang="en-US" sz="2800" b="1" dirty="0" err="1"/>
              <a:t>прикладного</a:t>
            </a:r>
            <a:r>
              <a:rPr lang="en-US" sz="2800" b="1" dirty="0"/>
              <a:t> </a:t>
            </a:r>
            <a:r>
              <a:rPr lang="en-US" sz="2800" b="1" dirty="0" err="1"/>
              <a:t>програмного</a:t>
            </a:r>
            <a:r>
              <a:rPr lang="en-US" sz="2800" b="1" dirty="0"/>
              <a:t> </a:t>
            </a:r>
            <a:r>
              <a:rPr lang="en-US" sz="2800" b="1" dirty="0" err="1"/>
              <a:t>інтерфейсу</a:t>
            </a:r>
            <a:r>
              <a:rPr lang="en-US" sz="2800" b="1" dirty="0"/>
              <a:t> (API).</a:t>
            </a:r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Системи електронного документообігу на ринку України</a:t>
            </a:r>
            <a:endParaRPr lang="ru-RU" sz="3600" dirty="0"/>
          </a:p>
        </p:txBody>
      </p:sp>
      <p:pic>
        <p:nvPicPr>
          <p:cNvPr id="39938" name="Picture 2" descr="Электронный документооборот, управление документами и ..."/>
          <p:cNvPicPr>
            <a:picLocks noChangeAspect="1" noChangeArrowheads="1"/>
          </p:cNvPicPr>
          <p:nvPr/>
        </p:nvPicPr>
        <p:blipFill>
          <a:blip r:embed="rId2" cstate="print"/>
          <a:srcRect b="79301"/>
          <a:stretch>
            <a:fillRect/>
          </a:stretch>
        </p:blipFill>
        <p:spPr bwMode="auto">
          <a:xfrm>
            <a:off x="1043608" y="1340768"/>
            <a:ext cx="6981800" cy="10824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420888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Розробником</a:t>
            </a:r>
            <a:r>
              <a:rPr lang="en-US" sz="2000" b="1" dirty="0"/>
              <a:t> </a:t>
            </a:r>
            <a:r>
              <a:rPr lang="en-US" sz="2000" b="1" dirty="0" err="1"/>
              <a:t>цих</a:t>
            </a:r>
            <a:r>
              <a:rPr lang="en-US" sz="2000" b="1" dirty="0"/>
              <a:t> </a:t>
            </a:r>
            <a:r>
              <a:rPr lang="en-US" sz="2000" b="1" dirty="0" err="1"/>
              <a:t>продуктів</a:t>
            </a:r>
            <a:r>
              <a:rPr lang="en-US" sz="2000" b="1" dirty="0"/>
              <a:t> є </a:t>
            </a:r>
            <a:r>
              <a:rPr lang="en-US" sz="2000" b="1" dirty="0" err="1"/>
              <a:t>компанія</a:t>
            </a:r>
            <a:r>
              <a:rPr lang="en-US" sz="2000" b="1" dirty="0"/>
              <a:t> Hummingbird (http://www.hummingbird.com/). </a:t>
            </a:r>
            <a:r>
              <a:rPr lang="en-US" sz="2000" b="1" dirty="0" err="1"/>
              <a:t>Вони</a:t>
            </a:r>
            <a:r>
              <a:rPr lang="en-US" sz="2000" b="1" dirty="0"/>
              <a:t> є </a:t>
            </a:r>
            <a:r>
              <a:rPr lang="en-US" sz="2000" b="1" dirty="0" err="1"/>
              <a:t>одними</a:t>
            </a:r>
            <a:r>
              <a:rPr lang="en-US" sz="2000" b="1" dirty="0"/>
              <a:t> з </a:t>
            </a:r>
            <a:r>
              <a:rPr lang="en-US" sz="2000" b="1" dirty="0" err="1"/>
              <a:t>найпопулярніших</a:t>
            </a:r>
            <a:r>
              <a:rPr lang="en-US" sz="2000" b="1" dirty="0"/>
              <a:t> в </a:t>
            </a:r>
            <a:r>
              <a:rPr lang="en-US" sz="2000" b="1" dirty="0" err="1"/>
              <a:t>світі</a:t>
            </a:r>
            <a:r>
              <a:rPr lang="en-US" sz="2000" b="1" dirty="0"/>
              <a:t> </a:t>
            </a:r>
            <a:r>
              <a:rPr lang="en-US" sz="2000" b="1" dirty="0" err="1"/>
              <a:t>систем</a:t>
            </a:r>
            <a:r>
              <a:rPr lang="en-US" sz="2000" b="1" dirty="0"/>
              <a:t> </a:t>
            </a:r>
            <a:r>
              <a:rPr lang="en-US" sz="2000" b="1" dirty="0" err="1"/>
              <a:t>класу</a:t>
            </a:r>
            <a:r>
              <a:rPr lang="en-US" sz="2000" b="1" dirty="0"/>
              <a:t> «</a:t>
            </a:r>
            <a:r>
              <a:rPr lang="en-US" sz="2000" b="1" dirty="0" err="1"/>
              <a:t>електронних</a:t>
            </a:r>
            <a:r>
              <a:rPr lang="en-US" sz="2000" b="1" dirty="0"/>
              <a:t> </a:t>
            </a:r>
            <a:r>
              <a:rPr lang="en-US" sz="2000" b="1" dirty="0" err="1"/>
              <a:t>архівів</a:t>
            </a:r>
            <a:r>
              <a:rPr lang="en-US" sz="2000" b="1" dirty="0"/>
              <a:t>». </a:t>
            </a:r>
            <a:r>
              <a:rPr lang="en-US" sz="2000" b="1" dirty="0" err="1"/>
              <a:t>Системи</a:t>
            </a:r>
            <a:r>
              <a:rPr lang="en-US" sz="2000" b="1" dirty="0"/>
              <a:t> </a:t>
            </a:r>
            <a:r>
              <a:rPr lang="en-US" sz="2000" b="1" dirty="0" err="1"/>
              <a:t>можуть</a:t>
            </a:r>
            <a:r>
              <a:rPr lang="en-US" sz="2000" b="1" dirty="0"/>
              <a:t> </a:t>
            </a:r>
            <a:r>
              <a:rPr lang="en-US" sz="2000" b="1" dirty="0" err="1"/>
              <a:t>ефективно</a:t>
            </a:r>
            <a:r>
              <a:rPr lang="en-US" sz="2000" b="1" dirty="0"/>
              <a:t> </a:t>
            </a:r>
            <a:r>
              <a:rPr lang="en-US" sz="2000" b="1" dirty="0" err="1"/>
              <a:t>застосовуватися</a:t>
            </a:r>
            <a:r>
              <a:rPr lang="en-US" sz="2000" b="1" dirty="0"/>
              <a:t> і в </a:t>
            </a:r>
            <a:r>
              <a:rPr lang="en-US" sz="2000" b="1" dirty="0" err="1"/>
              <a:t>крупних</a:t>
            </a:r>
            <a:r>
              <a:rPr lang="en-US" sz="2000" b="1" dirty="0"/>
              <a:t> </a:t>
            </a:r>
            <a:r>
              <a:rPr lang="en-US" sz="2000" b="1" dirty="0" err="1"/>
              <a:t>організаціях</a:t>
            </a:r>
            <a:r>
              <a:rPr lang="en-US" sz="2000" b="1" dirty="0"/>
              <a:t> з </a:t>
            </a:r>
            <a:r>
              <a:rPr lang="en-US" sz="2000" b="1" dirty="0" err="1"/>
              <a:t>великим</a:t>
            </a:r>
            <a:r>
              <a:rPr lang="en-US" sz="2000" b="1" dirty="0"/>
              <a:t> </a:t>
            </a:r>
            <a:r>
              <a:rPr lang="en-US" sz="2000" b="1" dirty="0" err="1"/>
              <a:t>числом</a:t>
            </a:r>
            <a:r>
              <a:rPr lang="en-US" sz="2000" b="1" dirty="0"/>
              <a:t> </a:t>
            </a:r>
            <a:r>
              <a:rPr lang="en-US" sz="2000" b="1" dirty="0" err="1"/>
              <a:t>співробітників</a:t>
            </a:r>
            <a:r>
              <a:rPr lang="en-US" sz="2000" b="1" dirty="0"/>
              <a:t> (</a:t>
            </a:r>
            <a:r>
              <a:rPr lang="en-US" sz="2000" b="1" dirty="0" err="1"/>
              <a:t>тисячі</a:t>
            </a:r>
            <a:r>
              <a:rPr lang="en-US" sz="2000" b="1" dirty="0"/>
              <a:t> </a:t>
            </a:r>
            <a:r>
              <a:rPr lang="en-US" sz="2000" b="1" dirty="0" err="1"/>
              <a:t>чоловік</a:t>
            </a:r>
            <a:r>
              <a:rPr lang="en-US" sz="2000" b="1" dirty="0"/>
              <a:t>), і в </a:t>
            </a:r>
            <a:r>
              <a:rPr lang="en-US" sz="2000" b="1" dirty="0" err="1"/>
              <a:t>невеликих</a:t>
            </a:r>
            <a:r>
              <a:rPr lang="en-US" sz="2000" b="1" dirty="0"/>
              <a:t> </a:t>
            </a:r>
            <a:r>
              <a:rPr lang="en-US" sz="2000" b="1" dirty="0" err="1"/>
              <a:t>фірмах</a:t>
            </a:r>
            <a:r>
              <a:rPr lang="en-US" sz="2000" b="1" dirty="0"/>
              <a:t> з </a:t>
            </a:r>
            <a:r>
              <a:rPr lang="en-US" sz="2000" b="1" dirty="0" err="1"/>
              <a:t>чисельністю</a:t>
            </a:r>
            <a:r>
              <a:rPr lang="en-US" sz="2000" b="1" dirty="0"/>
              <a:t> 5-6 </a:t>
            </a:r>
            <a:r>
              <a:rPr lang="en-US" sz="2000" b="1" dirty="0" err="1"/>
              <a:t>чоловік</a:t>
            </a:r>
            <a:r>
              <a:rPr lang="en-US" sz="2000" b="1" dirty="0"/>
              <a:t>. </a:t>
            </a:r>
            <a:r>
              <a:rPr lang="en-US" sz="2000" b="1" dirty="0" err="1"/>
              <a:t>Вони</a:t>
            </a:r>
            <a:r>
              <a:rPr lang="en-US" sz="2000" b="1" dirty="0"/>
              <a:t> </a:t>
            </a:r>
            <a:r>
              <a:rPr lang="en-US" sz="2000" b="1" dirty="0" err="1"/>
              <a:t>призначені</a:t>
            </a:r>
            <a:r>
              <a:rPr lang="en-US" sz="2000" b="1" dirty="0"/>
              <a:t> в </a:t>
            </a:r>
            <a:r>
              <a:rPr lang="en-US" sz="2000" b="1" dirty="0" err="1"/>
              <a:t>першу</a:t>
            </a:r>
            <a:r>
              <a:rPr lang="en-US" sz="2000" b="1" dirty="0"/>
              <a:t> </a:t>
            </a:r>
            <a:r>
              <a:rPr lang="en-US" sz="2000" b="1" dirty="0" err="1"/>
              <a:t>чергу</a:t>
            </a:r>
            <a:r>
              <a:rPr lang="en-US" sz="2000" b="1" dirty="0"/>
              <a:t> </a:t>
            </a:r>
            <a:r>
              <a:rPr lang="en-US" sz="2000" b="1" dirty="0" err="1"/>
              <a:t>для</a:t>
            </a:r>
            <a:r>
              <a:rPr lang="en-US" sz="2000" b="1" dirty="0"/>
              <a:t> </a:t>
            </a:r>
            <a:r>
              <a:rPr lang="en-US" sz="2000" b="1" dirty="0" err="1"/>
              <a:t>організацій</a:t>
            </a:r>
            <a:r>
              <a:rPr lang="en-US" sz="2000" b="1" dirty="0"/>
              <a:t>, </a:t>
            </a:r>
            <a:r>
              <a:rPr lang="en-US" sz="2000" b="1" dirty="0" err="1"/>
              <a:t>які</a:t>
            </a:r>
            <a:r>
              <a:rPr lang="en-US" sz="2000" b="1" dirty="0"/>
              <a:t> </a:t>
            </a:r>
            <a:r>
              <a:rPr lang="en-US" sz="2000" b="1" dirty="0" err="1"/>
              <a:t>займаються</a:t>
            </a:r>
            <a:r>
              <a:rPr lang="en-US" sz="2000" b="1" dirty="0"/>
              <a:t> </a:t>
            </a:r>
            <a:r>
              <a:rPr lang="en-US" sz="2000" b="1" dirty="0" err="1"/>
              <a:t>інтенсивним</a:t>
            </a:r>
            <a:r>
              <a:rPr lang="en-US" sz="2000" b="1" dirty="0"/>
              <a:t> </a:t>
            </a:r>
            <a:r>
              <a:rPr lang="en-US" sz="2000" b="1" dirty="0" err="1"/>
              <a:t>створенням</a:t>
            </a:r>
            <a:r>
              <a:rPr lang="en-US" sz="2000" b="1" dirty="0"/>
              <a:t> </a:t>
            </a:r>
            <a:r>
              <a:rPr lang="en-US" sz="2000" b="1" dirty="0" err="1"/>
              <a:t>документів</a:t>
            </a:r>
            <a:r>
              <a:rPr lang="en-US" sz="2000" b="1" dirty="0"/>
              <a:t> і </a:t>
            </a:r>
            <a:r>
              <a:rPr lang="en-US" sz="2000" b="1" dirty="0" err="1"/>
              <a:t>їх</a:t>
            </a:r>
            <a:r>
              <a:rPr lang="en-US" sz="2000" b="1" dirty="0"/>
              <a:t> </a:t>
            </a:r>
            <a:r>
              <a:rPr lang="en-US" sz="2000" b="1" dirty="0" err="1"/>
              <a:t>редагуванням</a:t>
            </a:r>
            <a:r>
              <a:rPr lang="en-US" sz="2000" b="1" dirty="0"/>
              <a:t> – </a:t>
            </a:r>
            <a:r>
              <a:rPr lang="en-US" sz="2000" b="1" dirty="0" err="1"/>
              <a:t>головні</a:t>
            </a:r>
            <a:r>
              <a:rPr lang="en-US" sz="2000" b="1" dirty="0"/>
              <a:t> </a:t>
            </a:r>
            <a:r>
              <a:rPr lang="en-US" sz="2000" b="1" dirty="0" err="1"/>
              <a:t>офіси</a:t>
            </a:r>
            <a:r>
              <a:rPr lang="en-US" sz="2000" b="1" dirty="0"/>
              <a:t> </a:t>
            </a:r>
            <a:r>
              <a:rPr lang="en-US" sz="2000" b="1" dirty="0" err="1"/>
              <a:t>компаній</a:t>
            </a:r>
            <a:r>
              <a:rPr lang="en-US" sz="2000" b="1" dirty="0"/>
              <a:t>, </a:t>
            </a:r>
            <a:r>
              <a:rPr lang="en-US" sz="2000" b="1" dirty="0" err="1"/>
              <a:t>консалтингові</a:t>
            </a:r>
            <a:r>
              <a:rPr lang="en-US" sz="2000" b="1" dirty="0"/>
              <a:t> </a:t>
            </a:r>
            <a:r>
              <a:rPr lang="en-US" sz="2000" b="1" dirty="0" err="1"/>
              <a:t>компанії</a:t>
            </a:r>
            <a:r>
              <a:rPr lang="en-US" sz="2000" b="1" dirty="0"/>
              <a:t>, </a:t>
            </a:r>
            <a:r>
              <a:rPr lang="en-US" sz="2000" b="1" dirty="0" err="1"/>
              <a:t>органи</a:t>
            </a:r>
            <a:r>
              <a:rPr lang="en-US" sz="2000" b="1" dirty="0"/>
              <a:t> </a:t>
            </a:r>
            <a:r>
              <a:rPr lang="en-US" sz="2000" b="1" dirty="0" err="1"/>
              <a:t>влади</a:t>
            </a:r>
            <a:r>
              <a:rPr lang="en-US" sz="2000" b="1" dirty="0"/>
              <a:t> і т. д. </a:t>
            </a:r>
            <a:r>
              <a:rPr lang="en-US" sz="2000" b="1" dirty="0" err="1"/>
              <a:t>Для</a:t>
            </a:r>
            <a:r>
              <a:rPr lang="en-US" sz="2000" b="1" dirty="0"/>
              <a:t> </a:t>
            </a:r>
            <a:r>
              <a:rPr lang="en-US" sz="2000" b="1" dirty="0" err="1"/>
              <a:t>зберігання</a:t>
            </a:r>
            <a:r>
              <a:rPr lang="en-US" sz="2000" b="1" dirty="0"/>
              <a:t> </a:t>
            </a:r>
            <a:r>
              <a:rPr lang="en-US" sz="2000" b="1" dirty="0" err="1"/>
              <a:t>даних</a:t>
            </a:r>
            <a:r>
              <a:rPr lang="en-US" sz="2000" b="1" dirty="0"/>
              <a:t> </a:t>
            </a:r>
            <a:r>
              <a:rPr lang="en-US" sz="2000" b="1" dirty="0" err="1"/>
              <a:t>системи</a:t>
            </a:r>
            <a:r>
              <a:rPr lang="en-US" sz="2000" b="1" dirty="0"/>
              <a:t> </a:t>
            </a:r>
            <a:r>
              <a:rPr lang="en-US" sz="2000" b="1" dirty="0" err="1"/>
              <a:t>необхідно</a:t>
            </a:r>
            <a:r>
              <a:rPr lang="en-US" sz="2000" b="1" dirty="0"/>
              <a:t> </a:t>
            </a:r>
            <a:r>
              <a:rPr lang="en-US" sz="2000" b="1" dirty="0" err="1"/>
              <a:t>використовувати</a:t>
            </a:r>
            <a:r>
              <a:rPr lang="en-US" sz="2000" b="1" dirty="0"/>
              <a:t> Microsoft SQL Server </a:t>
            </a:r>
            <a:r>
              <a:rPr lang="en-US" sz="2000" b="1" dirty="0" err="1"/>
              <a:t>або</a:t>
            </a:r>
            <a:r>
              <a:rPr lang="en-US" sz="2000" b="1" dirty="0"/>
              <a:t> Oracle. </a:t>
            </a:r>
            <a:r>
              <a:rPr lang="en-US" sz="2000" b="1" dirty="0" err="1"/>
              <a:t>Як</a:t>
            </a:r>
            <a:r>
              <a:rPr lang="en-US" sz="2000" b="1" dirty="0"/>
              <a:t> </a:t>
            </a:r>
            <a:r>
              <a:rPr lang="en-US" sz="2000" b="1" dirty="0" err="1"/>
              <a:t>сховище</a:t>
            </a:r>
            <a:r>
              <a:rPr lang="en-US" sz="2000" b="1" dirty="0"/>
              <a:t> </a:t>
            </a:r>
            <a:r>
              <a:rPr lang="en-US" sz="2000" b="1" dirty="0" err="1"/>
              <a:t>для</a:t>
            </a:r>
            <a:r>
              <a:rPr lang="en-US" sz="2000" b="1" dirty="0"/>
              <a:t> </a:t>
            </a:r>
            <a:r>
              <a:rPr lang="en-US" sz="2000" b="1" dirty="0" err="1"/>
              <a:t>самих</a:t>
            </a:r>
            <a:r>
              <a:rPr lang="en-US" sz="2000" b="1" dirty="0"/>
              <a:t> </a:t>
            </a:r>
            <a:r>
              <a:rPr lang="en-US" sz="2000" b="1" dirty="0" err="1"/>
              <a:t>документів</a:t>
            </a:r>
            <a:r>
              <a:rPr lang="en-US" sz="2000" b="1" dirty="0"/>
              <a:t> </a:t>
            </a:r>
            <a:r>
              <a:rPr lang="en-US" sz="2000" b="1" dirty="0" err="1"/>
              <a:t>використовується</a:t>
            </a:r>
            <a:r>
              <a:rPr lang="en-US" sz="2000" b="1" dirty="0"/>
              <a:t> </a:t>
            </a:r>
            <a:r>
              <a:rPr lang="en-US" sz="2000" b="1" dirty="0" err="1"/>
              <a:t>файлова</a:t>
            </a:r>
            <a:r>
              <a:rPr lang="en-US" sz="2000" b="1" dirty="0"/>
              <a:t> </a:t>
            </a:r>
            <a:r>
              <a:rPr lang="en-US" sz="2000" b="1" dirty="0" err="1"/>
              <a:t>система</a:t>
            </a:r>
            <a:r>
              <a:rPr lang="en-US" sz="2000" b="1" dirty="0"/>
              <a:t>. </a:t>
            </a:r>
            <a:r>
              <a:rPr lang="en-US" sz="2000" b="1" dirty="0" err="1"/>
              <a:t>Системи</a:t>
            </a:r>
            <a:r>
              <a:rPr lang="en-US" sz="2000" b="1" dirty="0"/>
              <a:t> є </a:t>
            </a:r>
            <a:r>
              <a:rPr lang="en-US" sz="2000" b="1" dirty="0" err="1"/>
              <a:t>відкритими</a:t>
            </a:r>
            <a:r>
              <a:rPr lang="en-US" sz="2000" b="1" dirty="0"/>
              <a:t> і </a:t>
            </a:r>
            <a:r>
              <a:rPr lang="en-US" sz="2000" b="1" dirty="0" err="1"/>
              <a:t>містять</a:t>
            </a:r>
            <a:r>
              <a:rPr lang="en-US" sz="2000" b="1" dirty="0"/>
              <a:t> </a:t>
            </a:r>
            <a:r>
              <a:rPr lang="en-US" sz="2000" b="1" dirty="0" err="1"/>
              <a:t>засоби</a:t>
            </a:r>
            <a:r>
              <a:rPr lang="en-US" sz="2000" b="1" dirty="0"/>
              <a:t> </a:t>
            </a:r>
            <a:r>
              <a:rPr lang="en-US" sz="2000" b="1" dirty="0" err="1"/>
              <a:t>розробки</a:t>
            </a:r>
            <a:r>
              <a:rPr lang="en-US" sz="2000" b="1" dirty="0"/>
              <a:t> </a:t>
            </a:r>
            <a:r>
              <a:rPr lang="en-US" sz="2000" b="1" dirty="0" err="1"/>
              <a:t>для</a:t>
            </a:r>
            <a:r>
              <a:rPr lang="en-US" sz="2000" b="1" dirty="0"/>
              <a:t> </a:t>
            </a:r>
            <a:r>
              <a:rPr lang="en-US" sz="2000" b="1" dirty="0" err="1"/>
              <a:t>створення</a:t>
            </a:r>
            <a:r>
              <a:rPr lang="en-US" sz="2000" b="1" dirty="0"/>
              <a:t> </a:t>
            </a:r>
            <a:r>
              <a:rPr lang="en-US" sz="2000" b="1" dirty="0" err="1"/>
              <a:t>спеціалізованих</a:t>
            </a:r>
            <a:r>
              <a:rPr lang="en-US" sz="2000" b="1" dirty="0"/>
              <a:t> </a:t>
            </a:r>
            <a:r>
              <a:rPr lang="en-US" sz="2000" b="1" dirty="0" err="1"/>
              <a:t>додатків</a:t>
            </a:r>
            <a:r>
              <a:rPr lang="en-US" sz="2000" b="1" dirty="0"/>
              <a:t> </a:t>
            </a:r>
            <a:r>
              <a:rPr lang="en-US" sz="2000" b="1" dirty="0" err="1"/>
              <a:t>або</a:t>
            </a:r>
            <a:r>
              <a:rPr lang="en-US" sz="2000" b="1" dirty="0"/>
              <a:t> </a:t>
            </a:r>
            <a:r>
              <a:rPr lang="en-US" sz="2000" b="1" dirty="0" err="1"/>
              <a:t>інтеграції</a:t>
            </a:r>
            <a:r>
              <a:rPr lang="en-US" sz="2000" b="1" dirty="0"/>
              <a:t> з </a:t>
            </a:r>
            <a:r>
              <a:rPr lang="en-US" sz="2000" b="1" dirty="0" err="1"/>
              <a:t>іншими</a:t>
            </a:r>
            <a:r>
              <a:rPr lang="en-US" sz="2000" b="1" dirty="0"/>
              <a:t> </a:t>
            </a:r>
            <a:r>
              <a:rPr lang="en-US" sz="2000" b="1" dirty="0" err="1"/>
              <a:t>системами</a:t>
            </a:r>
            <a:r>
              <a:rPr lang="en-US" sz="2000" b="1" dirty="0"/>
              <a:t>. </a:t>
            </a:r>
          </a:p>
        </p:txBody>
      </p:sp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Системи електронного документообігу на ринку України</a:t>
            </a:r>
            <a:endParaRPr lang="ru-RU" sz="3600" dirty="0"/>
          </a:p>
        </p:txBody>
      </p:sp>
      <p:pic>
        <p:nvPicPr>
          <p:cNvPr id="43010" name="Picture 2" descr="Optima software on Twitter: &quot;Гуляем по улицам Шринагара. #шринагар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282501" cy="1512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3808" y="2276872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Optima Workflow – </a:t>
            </a:r>
            <a:r>
              <a:rPr lang="en-US" sz="2400" dirty="0" err="1"/>
              <a:t>система</a:t>
            </a:r>
            <a:r>
              <a:rPr lang="uk-UA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призначена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формалізації</a:t>
            </a:r>
            <a:r>
              <a:rPr lang="en-US" sz="2400" dirty="0"/>
              <a:t> </a:t>
            </a:r>
            <a:r>
              <a:rPr lang="en-US" sz="2400" dirty="0" err="1"/>
              <a:t>типових</a:t>
            </a:r>
            <a:r>
              <a:rPr lang="en-US" sz="2400" dirty="0"/>
              <a:t> </a:t>
            </a:r>
            <a:r>
              <a:rPr lang="en-US" sz="2400" dirty="0" err="1"/>
              <a:t>процедур</a:t>
            </a:r>
            <a:r>
              <a:rPr lang="en-US" sz="2400" dirty="0"/>
              <a:t> </a:t>
            </a:r>
            <a:r>
              <a:rPr lang="en-US" sz="2400" dirty="0" err="1"/>
              <a:t>роботи</a:t>
            </a:r>
            <a:r>
              <a:rPr lang="en-US" sz="2400" dirty="0"/>
              <a:t> з </a:t>
            </a:r>
            <a:r>
              <a:rPr lang="en-US" sz="2400" dirty="0" err="1"/>
              <a:t>документами</a:t>
            </a:r>
            <a:r>
              <a:rPr lang="en-US" sz="2400" dirty="0"/>
              <a:t> (</a:t>
            </a:r>
            <a:r>
              <a:rPr lang="en-US" sz="2400" dirty="0" err="1"/>
              <a:t>потоків</a:t>
            </a:r>
            <a:r>
              <a:rPr lang="en-US" sz="2400" dirty="0"/>
              <a:t> </a:t>
            </a:r>
            <a:r>
              <a:rPr lang="en-US" sz="2400" dirty="0" err="1"/>
              <a:t>робіт</a:t>
            </a:r>
            <a:r>
              <a:rPr lang="en-US" sz="2400" dirty="0"/>
              <a:t>) в </a:t>
            </a:r>
            <a:r>
              <a:rPr lang="en-US" sz="2400" dirty="0" err="1"/>
              <a:t>організаціях</a:t>
            </a:r>
            <a:r>
              <a:rPr lang="en-US" sz="2400" dirty="0"/>
              <a:t>, </a:t>
            </a:r>
            <a:r>
              <a:rPr lang="en-US" sz="2400" dirty="0" err="1"/>
              <a:t>де</a:t>
            </a:r>
            <a:r>
              <a:rPr lang="en-US" sz="2400" dirty="0"/>
              <a:t> </a:t>
            </a:r>
            <a:r>
              <a:rPr lang="en-US" sz="2400" dirty="0" err="1"/>
              <a:t>така</a:t>
            </a:r>
            <a:r>
              <a:rPr lang="en-US" sz="2400" dirty="0"/>
              <a:t> </a:t>
            </a:r>
            <a:r>
              <a:rPr lang="en-US" sz="2400" dirty="0" err="1"/>
              <a:t>робота</a:t>
            </a:r>
            <a:r>
              <a:rPr lang="en-US" sz="2400" dirty="0"/>
              <a:t> є </a:t>
            </a:r>
            <a:r>
              <a:rPr lang="en-US" sz="2400" dirty="0" err="1"/>
              <a:t>щоденною</a:t>
            </a:r>
            <a:r>
              <a:rPr lang="en-US" sz="2400" dirty="0"/>
              <a:t> </a:t>
            </a:r>
            <a:r>
              <a:rPr lang="en-US" sz="2400" dirty="0" err="1"/>
              <a:t>практикою</a:t>
            </a:r>
            <a:r>
              <a:rPr lang="en-US" dirty="0"/>
              <a:t>.</a:t>
            </a:r>
          </a:p>
          <a:p>
            <a:r>
              <a:rPr lang="en-US" sz="2400" dirty="0" err="1"/>
              <a:t>Система</a:t>
            </a:r>
            <a:r>
              <a:rPr lang="en-US" sz="2400" dirty="0"/>
              <a:t> </a:t>
            </a:r>
            <a:r>
              <a:rPr lang="en-US" sz="2400" dirty="0" err="1"/>
              <a:t>автоматизує</a:t>
            </a:r>
            <a:r>
              <a:rPr lang="en-US" sz="2400" dirty="0"/>
              <a:t> </a:t>
            </a:r>
            <a:r>
              <a:rPr lang="en-US" sz="2400" dirty="0" err="1"/>
              <a:t>процеси</a:t>
            </a:r>
            <a:r>
              <a:rPr lang="en-US" sz="2400" dirty="0"/>
              <a:t> </a:t>
            </a:r>
            <a:r>
              <a:rPr lang="en-US" sz="2400" dirty="0" err="1"/>
              <a:t>реєстрації</a:t>
            </a:r>
            <a:r>
              <a:rPr lang="en-US" sz="2400" dirty="0"/>
              <a:t> </a:t>
            </a:r>
            <a:r>
              <a:rPr lang="en-US" sz="2400" dirty="0" err="1"/>
              <a:t>документів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правилами</a:t>
            </a:r>
            <a:r>
              <a:rPr lang="en-US" sz="2400" dirty="0"/>
              <a:t> </a:t>
            </a:r>
            <a:r>
              <a:rPr lang="en-US" sz="2400" dirty="0" err="1"/>
              <a:t>діловодства</a:t>
            </a:r>
            <a:r>
              <a:rPr lang="en-US" sz="2400" dirty="0"/>
              <a:t>, </a:t>
            </a:r>
            <a:r>
              <a:rPr lang="en-US" sz="2400" dirty="0" err="1"/>
              <a:t>реалізує</a:t>
            </a:r>
            <a:r>
              <a:rPr lang="en-US" sz="2400" dirty="0"/>
              <a:t> </a:t>
            </a:r>
            <a:r>
              <a:rPr lang="en-US" sz="2400" dirty="0" err="1"/>
              <a:t>механізми</a:t>
            </a:r>
            <a:r>
              <a:rPr lang="en-US" sz="2400" dirty="0"/>
              <a:t> </a:t>
            </a:r>
            <a:r>
              <a:rPr lang="en-US" sz="2400" dirty="0" err="1"/>
              <a:t>анотування</a:t>
            </a:r>
            <a:r>
              <a:rPr lang="en-US" sz="2400" dirty="0"/>
              <a:t> і </a:t>
            </a:r>
            <a:r>
              <a:rPr lang="en-US" sz="2400" dirty="0" err="1"/>
              <a:t>збору</a:t>
            </a:r>
            <a:r>
              <a:rPr lang="en-US" sz="2400" dirty="0"/>
              <a:t> </a:t>
            </a:r>
            <a:r>
              <a:rPr lang="en-US" sz="2400" dirty="0" err="1"/>
              <a:t>резолюцій</a:t>
            </a:r>
            <a:r>
              <a:rPr lang="en-US" sz="2400" dirty="0"/>
              <a:t>, </a:t>
            </a:r>
            <a:r>
              <a:rPr lang="en-US" sz="2400" dirty="0" err="1"/>
              <a:t>доставки</a:t>
            </a:r>
            <a:r>
              <a:rPr lang="en-US" sz="2400" dirty="0"/>
              <a:t> </a:t>
            </a:r>
            <a:r>
              <a:rPr lang="en-US" sz="2400" dirty="0" err="1"/>
              <a:t>звітів</a:t>
            </a:r>
            <a:r>
              <a:rPr lang="en-US" sz="2400" dirty="0"/>
              <a:t> </a:t>
            </a:r>
            <a:r>
              <a:rPr lang="en-US" sz="2400" dirty="0" err="1"/>
              <a:t>про</a:t>
            </a:r>
            <a:r>
              <a:rPr lang="en-US" sz="2400" dirty="0"/>
              <a:t> </a:t>
            </a:r>
            <a:r>
              <a:rPr lang="en-US" sz="2400" dirty="0" err="1"/>
              <a:t>виконання</a:t>
            </a:r>
            <a:r>
              <a:rPr lang="en-US" sz="2400" dirty="0"/>
              <a:t> </a:t>
            </a:r>
            <a:r>
              <a:rPr lang="en-US" sz="2400" dirty="0" err="1"/>
              <a:t>доручень</a:t>
            </a:r>
            <a:r>
              <a:rPr lang="en-US" sz="2400" dirty="0"/>
              <a:t>.</a:t>
            </a:r>
          </a:p>
        </p:txBody>
      </p:sp>
      <p:sp>
        <p:nvSpPr>
          <p:cNvPr id="43012" name="AutoShape 4" descr="OPTIMA-WorkFlow / Optima software - Software | Facebook - 330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OPTIMA-WorkFlow / Optima software - Software | Facebook - 330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6" name="Picture 8" descr="OPTIMA-WorkFlow by Aleksandr Shvedov on Prez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701578" cy="152060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ВИКОРИСТАНІ ДЖЕРЕЛА:</a:t>
            </a:r>
            <a:br>
              <a:rPr lang="uk-UA" b="1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2777"/>
            <a:ext cx="7848872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uk-UA" sz="2000" dirty="0"/>
          </a:p>
          <a:p>
            <a:pPr marL="457200" indent="-457200">
              <a:buFont typeface="+mj-lt"/>
              <a:buAutoNum type="arabicPeriod"/>
            </a:pPr>
            <a:endParaRPr lang="uk-UA" sz="1600" dirty="0"/>
          </a:p>
          <a:p>
            <a:pPr marL="457200" indent="-457200">
              <a:buFont typeface="+mj-lt"/>
              <a:buAutoNum type="arabicPeriod"/>
            </a:pPr>
            <a:r>
              <a:rPr lang="ru-RU" altLang="ru-RU" sz="1600" dirty="0" err="1"/>
              <a:t>Золотарьова</a:t>
            </a:r>
            <a:r>
              <a:rPr lang="ru-RU" altLang="ru-RU" sz="1600" dirty="0"/>
              <a:t> І.О. Бутова Р.К.  АВТОМАТИЗАЦІЯ ДОКУМЕНТООБІГУ. </a:t>
            </a:r>
            <a:r>
              <a:rPr lang="ru-RU" altLang="ru-RU" sz="1600" dirty="0" err="1"/>
              <a:t>Навчальний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посібник</a:t>
            </a:r>
            <a:r>
              <a:rPr lang="ru-RU" altLang="ru-RU" sz="1600" dirty="0"/>
              <a:t>. </a:t>
            </a:r>
            <a:r>
              <a:rPr lang="en-US" sz="1600" dirty="0">
                <a:hlinkClick r:id="rId2"/>
              </a:rPr>
              <a:t>http://www.repository.hneu.edu.ua/bitstream/123456789/3060/1/</a:t>
            </a:r>
            <a:r>
              <a:rPr lang="ru-RU" sz="1600" dirty="0">
                <a:hlinkClick r:id="rId2"/>
              </a:rPr>
              <a:t>Навчальний%20посібник.%20Автоматизація%20документообігу.%20Золотарьова%20І.О..</a:t>
            </a:r>
            <a:r>
              <a:rPr lang="en-US" sz="1600" dirty="0" err="1">
                <a:hlinkClick r:id="rId2"/>
              </a:rPr>
              <a:t>pdf</a:t>
            </a:r>
            <a:endParaRPr lang="uk-UA" sz="1600" dirty="0"/>
          </a:p>
          <a:p>
            <a:pPr marL="457200" indent="-457200">
              <a:buFont typeface="+mj-lt"/>
              <a:buAutoNum type="arabicPeriod"/>
            </a:pPr>
            <a:r>
              <a:rPr lang="ru-RU" sz="1600" dirty="0" err="1"/>
              <a:t>Кукарін</a:t>
            </a:r>
            <a:r>
              <a:rPr lang="ru-RU" sz="1600" dirty="0"/>
              <a:t> О.Б. ЕЛЕКТРОННИЙ ДОКУМЕНТООБІГ ТА ЗАХИСТ ІНФОРМАЦІЇ. </a:t>
            </a:r>
            <a:r>
              <a:rPr lang="ru-RU" sz="1600" dirty="0" err="1"/>
              <a:t>Навчальний</a:t>
            </a:r>
            <a:r>
              <a:rPr lang="ru-RU" sz="1600" dirty="0"/>
              <a:t> </a:t>
            </a:r>
            <a:r>
              <a:rPr lang="ru-RU" sz="1600" dirty="0" err="1"/>
              <a:t>посібник</a:t>
            </a:r>
            <a:r>
              <a:rPr lang="ru-RU" sz="1600" dirty="0"/>
              <a:t> для </a:t>
            </a:r>
            <a:r>
              <a:rPr lang="ru-RU" sz="1600" dirty="0" err="1"/>
              <a:t>слухачів</a:t>
            </a:r>
            <a:r>
              <a:rPr lang="ru-RU" sz="1600" dirty="0"/>
              <a:t> </a:t>
            </a:r>
            <a:r>
              <a:rPr lang="ru-RU" sz="1600" dirty="0" err="1"/>
              <a:t>спеціальності</a:t>
            </a:r>
            <a:r>
              <a:rPr lang="ru-RU" sz="1600" dirty="0"/>
              <a:t> “</a:t>
            </a:r>
            <a:r>
              <a:rPr lang="ru-RU" sz="1600" dirty="0" err="1"/>
              <a:t>Електронне</a:t>
            </a:r>
            <a:r>
              <a:rPr lang="ru-RU" sz="1600" dirty="0"/>
              <a:t> </a:t>
            </a:r>
            <a:r>
              <a:rPr lang="ru-RU" sz="1600" dirty="0" err="1"/>
              <a:t>урядування</a:t>
            </a:r>
            <a:r>
              <a:rPr lang="ru-RU" sz="1600" dirty="0"/>
              <a:t>” </a:t>
            </a:r>
            <a:r>
              <a:rPr lang="en-US" sz="1600" dirty="0">
                <a:hlinkClick r:id="rId3"/>
              </a:rPr>
              <a:t>http://academy.gov.ua/NMKD/library_nadu/Navch_Posybniky/157617ed-2d29-45aa-96bd-97e52b5051db.pdf</a:t>
            </a:r>
            <a:endParaRPr lang="uk-UA" sz="1600" dirty="0"/>
          </a:p>
          <a:p>
            <a:pPr marL="457200" indent="-457200">
              <a:buFont typeface="+mj-lt"/>
              <a:buAutoNum type="arabicPeriod"/>
            </a:pPr>
            <a:endParaRPr lang="uk-UA" sz="1600" dirty="0"/>
          </a:p>
          <a:p>
            <a:pPr marL="457200" indent="-457200">
              <a:buFont typeface="+mj-lt"/>
              <a:buAutoNum type="arabicPeriod"/>
            </a:pPr>
            <a:r>
              <a:rPr lang="ru-RU" sz="1600" dirty="0" err="1"/>
              <a:t>Матвієнко</a:t>
            </a:r>
            <a:r>
              <a:rPr lang="ru-RU" sz="1600" dirty="0"/>
              <a:t> О., </a:t>
            </a:r>
            <a:r>
              <a:rPr lang="ru-RU" sz="1600" dirty="0" err="1"/>
              <a:t>Цивін</a:t>
            </a:r>
            <a:r>
              <a:rPr lang="ru-RU" sz="1600" dirty="0"/>
              <a:t> М. ОСНОВИ ОРГАНІЗАЦІЇ ЕЛЕКТРОННОГО ДОКУМЕНТООБІГУ. </a:t>
            </a:r>
            <a:r>
              <a:rPr lang="ru-RU" sz="1600" dirty="0" err="1"/>
              <a:t>Навч</a:t>
            </a:r>
            <a:r>
              <a:rPr lang="ru-RU" sz="1600" dirty="0"/>
              <a:t>. </a:t>
            </a:r>
            <a:r>
              <a:rPr lang="ru-RU" sz="1600" dirty="0" err="1"/>
              <a:t>посібник</a:t>
            </a:r>
            <a:r>
              <a:rPr lang="ru-RU" sz="1600" dirty="0"/>
              <a:t> для студ. </a:t>
            </a:r>
            <a:r>
              <a:rPr lang="ru-RU" sz="1600" dirty="0" err="1"/>
              <a:t>вищих</a:t>
            </a:r>
            <a:r>
              <a:rPr lang="ru-RU" sz="1600" dirty="0"/>
              <a:t> </a:t>
            </a:r>
            <a:r>
              <a:rPr lang="ru-RU" sz="1600" dirty="0" err="1"/>
              <a:t>навчальних</a:t>
            </a:r>
            <a:r>
              <a:rPr lang="ru-RU" sz="1600" dirty="0"/>
              <a:t> </a:t>
            </a:r>
            <a:r>
              <a:rPr lang="ru-RU" sz="1600" dirty="0" err="1"/>
              <a:t>закладів</a:t>
            </a:r>
            <a:r>
              <a:rPr lang="ru-RU" sz="1600" dirty="0"/>
              <a:t>. </a:t>
            </a:r>
            <a:r>
              <a:rPr lang="en-US" sz="1600" dirty="0">
                <a:hlinkClick r:id="rId4"/>
              </a:rPr>
              <a:t>http://www.dut.edu.ua/uploads/l_1583_62194647.pdf</a:t>
            </a:r>
            <a:endParaRPr lang="uk-UA" sz="1600" dirty="0"/>
          </a:p>
          <a:p>
            <a:pPr marL="457200" indent="-457200">
              <a:buFont typeface="+mj-lt"/>
              <a:buAutoNum type="arabicPeriod"/>
            </a:pPr>
            <a:endParaRPr lang="uk-UA" sz="1600" dirty="0"/>
          </a:p>
          <a:p>
            <a:pPr marL="457200" indent="-457200">
              <a:buFont typeface="+mj-lt"/>
              <a:buAutoNum type="arabicPeriod"/>
            </a:pPr>
            <a:r>
              <a:rPr lang="ru-RU" sz="1600" dirty="0" err="1"/>
              <a:t>Тарнавський</a:t>
            </a:r>
            <a:r>
              <a:rPr lang="ru-RU" sz="1600" dirty="0"/>
              <a:t> Ю.А. СИСТЕМИ ЕЛЕКТРОННОГО ДОКУМЕНТООБІГУ: </a:t>
            </a:r>
            <a:r>
              <a:rPr lang="ru-RU" sz="1600" dirty="0" err="1"/>
              <a:t>Опорний</a:t>
            </a:r>
            <a:r>
              <a:rPr lang="ru-RU" sz="1600" dirty="0"/>
              <a:t> конспект </a:t>
            </a:r>
            <a:r>
              <a:rPr lang="ru-RU" sz="1600" dirty="0" err="1"/>
              <a:t>лекцій</a:t>
            </a:r>
            <a:r>
              <a:rPr lang="ru-RU" sz="1600" dirty="0"/>
              <a:t> </a:t>
            </a:r>
            <a:r>
              <a:rPr lang="en-US" sz="1600" dirty="0">
                <a:hlinkClick r:id="rId5"/>
              </a:rPr>
              <a:t>https://bdpx.github.io/edm/</a:t>
            </a:r>
            <a:r>
              <a:rPr lang="uk-UA" sz="1600" dirty="0">
                <a:hlinkClick r:id="rId5"/>
              </a:rPr>
              <a:t>СИСТ_ЕЛ_%20ДОКУМЕНТООБІГУ_(Тарнавський_конспект_лекцій).</a:t>
            </a:r>
            <a:r>
              <a:rPr lang="en-US" sz="1600" dirty="0" err="1">
                <a:hlinkClick r:id="rId5"/>
              </a:rPr>
              <a:t>pdf</a:t>
            </a:r>
            <a:endParaRPr lang="uk-UA" sz="1600" dirty="0"/>
          </a:p>
          <a:p>
            <a:endParaRPr lang="ru-RU" sz="20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6236196" cy="492656"/>
          </a:xfrm>
        </p:spPr>
        <p:txBody>
          <a:bodyPr>
            <a:normAutofit fontScale="90000"/>
          </a:bodyPr>
          <a:lstStyle/>
          <a:p>
            <a:r>
              <a:rPr lang="uk-UA" dirty="0"/>
              <a:t>Електронний документ - це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400800" cy="175260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документ, інформація в якому 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зафіксована у вигляді електронних даних, включаючи обов'язкові 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реквізити документа. 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Склад та порядок розміщення обов'язкових реквізитів 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електронних документів визначається законодавством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27" y="5002407"/>
            <a:ext cx="2136973" cy="18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2407"/>
            <a:ext cx="2136973" cy="18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Електронний документообіг –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це сукупність процесів створення, обробки, відправлення, передачі, одержання, зберігання, використання й знищення електронних документів, які виконуються з використанням перевірки цілісності й, якщо буде потреба, підтвердження факту одержання таких документів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r="10101"/>
          <a:stretch/>
        </p:blipFill>
        <p:spPr>
          <a:xfrm>
            <a:off x="0" y="5157192"/>
            <a:ext cx="1415387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r="10101"/>
          <a:stretch/>
        </p:blipFill>
        <p:spPr>
          <a:xfrm>
            <a:off x="7908385" y="5373216"/>
            <a:ext cx="1235615" cy="148478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Електронний обмін документами | Зовнішній документообі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145903" cy="518457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електронного документообігу повинна надавати можливість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Система електронного документообігу повинна надавати можливість: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dirty="0"/>
              <a:t>створювати,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зберігати,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здійснювати пошук,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редагувати (в т.ч. одночасно кількома користувачами),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розсилати документи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619672" y="3717032"/>
            <a:ext cx="6336704" cy="2880320"/>
            <a:chOff x="1815917" y="264425"/>
            <a:chExt cx="8833122" cy="503835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17" y="264425"/>
              <a:ext cx="8833122" cy="503835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4"/>
            <a:stretch/>
          </p:blipFill>
          <p:spPr>
            <a:xfrm>
              <a:off x="2105735" y="559559"/>
              <a:ext cx="8157382" cy="430343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Основні вимоги до систем електронного документообігу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uk-UA" sz="3600" dirty="0">
                <a:solidFill>
                  <a:schemeClr val="tx1"/>
                </a:solidFill>
              </a:rPr>
              <a:t>масштабованість;</a:t>
            </a:r>
          </a:p>
          <a:p>
            <a:pPr algn="l">
              <a:buFont typeface="Wingdings" pitchFamily="2" charset="2"/>
              <a:buChar char="v"/>
            </a:pPr>
            <a:r>
              <a:rPr lang="uk-UA" sz="3600" dirty="0" err="1">
                <a:solidFill>
                  <a:schemeClr val="tx1"/>
                </a:solidFill>
              </a:rPr>
              <a:t>розподіленість</a:t>
            </a:r>
            <a:r>
              <a:rPr lang="uk-UA" sz="3600" dirty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v"/>
            </a:pPr>
            <a:r>
              <a:rPr lang="uk-UA" sz="3600" dirty="0">
                <a:solidFill>
                  <a:schemeClr val="tx1"/>
                </a:solidFill>
              </a:rPr>
              <a:t>модульність;</a:t>
            </a:r>
          </a:p>
          <a:p>
            <a:pPr algn="l">
              <a:buFont typeface="Wingdings" pitchFamily="2" charset="2"/>
              <a:buChar char="v"/>
            </a:pPr>
            <a:r>
              <a:rPr lang="uk-UA" sz="3600" dirty="0">
                <a:solidFill>
                  <a:schemeClr val="tx1"/>
                </a:solidFill>
              </a:rPr>
              <a:t>відкритість;</a:t>
            </a:r>
          </a:p>
          <a:p>
            <a:pPr algn="l">
              <a:buFont typeface="Wingdings" pitchFamily="2" charset="2"/>
              <a:buChar char="v"/>
            </a:pPr>
            <a:r>
              <a:rPr lang="uk-UA" sz="3600" dirty="0">
                <a:solidFill>
                  <a:schemeClr val="tx1"/>
                </a:solidFill>
              </a:rPr>
              <a:t>уніфікованість документів.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26" name="AutoShape 2" descr="Автоматизація документообігу на підприємстві: простий покрокови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Автоматизація документообігу на підприємстві: простий покрокови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744416" cy="1718629"/>
          </a:xfrm>
          <a:prstGeom prst="rect">
            <a:avLst/>
          </a:prstGeom>
          <a:noFill/>
        </p:spPr>
      </p:pic>
      <p:pic>
        <p:nvPicPr>
          <p:cNvPr id="1030" name="Picture 6" descr="Система електронного документообігу | TechExp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373216"/>
            <a:ext cx="7416824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Системи</a:t>
            </a:r>
            <a:r>
              <a:rPr lang="ru-RU" sz="3600" b="1" dirty="0"/>
              <a:t> </a:t>
            </a:r>
            <a:r>
              <a:rPr lang="ru-RU" sz="3600" b="1" dirty="0" err="1"/>
              <a:t>електронного</a:t>
            </a:r>
            <a:r>
              <a:rPr lang="ru-RU" sz="3600" b="1" dirty="0"/>
              <a:t> </a:t>
            </a:r>
            <a:r>
              <a:rPr lang="ru-RU" sz="3600" b="1" dirty="0" err="1"/>
              <a:t>документообігу</a:t>
            </a:r>
            <a:r>
              <a:rPr lang="ru-RU" sz="3600" b="1" dirty="0"/>
              <a:t> на ринку </a:t>
            </a:r>
            <a:r>
              <a:rPr lang="ru-RU" sz="3600" b="1" dirty="0" err="1"/>
              <a:t>України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916832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Docum</a:t>
            </a:r>
            <a:r>
              <a:rPr lang="uk-UA" sz="2000" b="1" dirty="0" err="1">
                <a:latin typeface="Arial" pitchFamily="34" charset="0"/>
                <a:cs typeface="Arial" pitchFamily="34" charset="0"/>
              </a:rPr>
              <a:t>entum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 (http://www.documentum.com/) – один з лідерів індустрії. Головне призначення системи – управління документами, знаннями і бізнес-процесами на крупних підприємствах і організаціях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1746" name="AutoShape 2" descr="cdn.worldvectorlogo.com/logos/documentu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cdn.worldvectorlogo.com/logos/documentu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Documentum logo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Documentum logo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Documentum - Soft Xpansion Ukra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3168352" cy="2006625"/>
          </a:xfrm>
          <a:prstGeom prst="rect">
            <a:avLst/>
          </a:prstGeom>
          <a:noFill/>
        </p:spPr>
      </p:pic>
      <p:pic>
        <p:nvPicPr>
          <p:cNvPr id="31756" name="Picture 12" descr="Documentum - обзор, отзывы, аналоги, альтернати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3960440" cy="298617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електронного</a:t>
            </a:r>
            <a:r>
              <a:rPr lang="ru-RU" b="1" dirty="0"/>
              <a:t> </a:t>
            </a:r>
            <a:r>
              <a:rPr lang="ru-RU" b="1" dirty="0" err="1"/>
              <a:t>документообігу</a:t>
            </a:r>
            <a:r>
              <a:rPr lang="ru-RU" b="1" dirty="0"/>
              <a:t> на ринку </a:t>
            </a:r>
            <a:r>
              <a:rPr lang="ru-RU" b="1" dirty="0" err="1"/>
              <a:t>України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06084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Система </a:t>
            </a:r>
            <a:r>
              <a:rPr lang="ru-RU" sz="2800" b="1" dirty="0" err="1"/>
              <a:t>LanDocs</a:t>
            </a:r>
            <a:r>
              <a:rPr lang="ru-RU" sz="2800" b="1" dirty="0"/>
              <a:t> </a:t>
            </a:r>
            <a:r>
              <a:rPr lang="ru-RU" sz="2800" b="1" dirty="0" err="1"/>
              <a:t>головним</a:t>
            </a:r>
            <a:r>
              <a:rPr lang="ru-RU" sz="2800" b="1" dirty="0"/>
              <a:t> чином </a:t>
            </a:r>
            <a:r>
              <a:rPr lang="ru-RU" sz="2800" b="1" dirty="0" err="1"/>
              <a:t>орієнтована</a:t>
            </a:r>
            <a:r>
              <a:rPr lang="ru-RU" sz="2800" b="1" dirty="0"/>
              <a:t> на </a:t>
            </a:r>
            <a:r>
              <a:rPr lang="ru-RU" sz="2800" b="1" dirty="0" err="1"/>
              <a:t>діловодство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архівне</a:t>
            </a:r>
            <a:r>
              <a:rPr lang="ru-RU" sz="2800" b="1" dirty="0"/>
              <a:t> </a:t>
            </a:r>
            <a:r>
              <a:rPr lang="ru-RU" sz="2800" b="1" dirty="0" err="1"/>
              <a:t>зберігання</a:t>
            </a:r>
            <a:r>
              <a:rPr lang="ru-RU" sz="2800" b="1" dirty="0"/>
              <a:t> </a:t>
            </a:r>
            <a:r>
              <a:rPr lang="ru-RU" sz="2800" b="1" dirty="0" err="1"/>
              <a:t>документів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cdn.worldvectorlogo.com/logos/documentu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cdn.worldvectorlogo.com/logos/documentu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Documentum logo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Documentum logo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Что же такое LanDocs? — ГК Пил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2160240" cy="1201634"/>
          </a:xfrm>
          <a:prstGeom prst="rect">
            <a:avLst/>
          </a:prstGeom>
          <a:noFill/>
        </p:spPr>
      </p:pic>
      <p:pic>
        <p:nvPicPr>
          <p:cNvPr id="32772" name="Picture 4" descr="Вышла новая версия платформы для управления корпоративным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5565835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anDocs: ПОДСИСТЕМА БЕЗОПАСНОСТИ - PDF Fre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632848" cy="469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Системи</a:t>
            </a:r>
            <a:r>
              <a:rPr lang="ru-RU" sz="3600" b="1" dirty="0"/>
              <a:t> </a:t>
            </a:r>
            <a:r>
              <a:rPr lang="ru-RU" sz="3600" b="1" dirty="0" err="1"/>
              <a:t>електронного</a:t>
            </a:r>
            <a:r>
              <a:rPr lang="ru-RU" sz="3600" b="1" dirty="0"/>
              <a:t> </a:t>
            </a:r>
            <a:r>
              <a:rPr lang="ru-RU" sz="3600" b="1" dirty="0" err="1"/>
              <a:t>документообігу</a:t>
            </a:r>
            <a:r>
              <a:rPr lang="ru-RU" sz="3600" b="1" dirty="0"/>
              <a:t> на ринку </a:t>
            </a:r>
            <a:r>
              <a:rPr lang="ru-RU" sz="3600" b="1" dirty="0" err="1"/>
              <a:t>України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Програмне забезпечення для централізованого управління зберіганням документів в електронному архіві реалізовано у вигляді окремого сервера. Поштова служба </a:t>
            </a:r>
            <a:r>
              <a:rPr lang="uk-UA" sz="2800" b="1" dirty="0" err="1"/>
              <a:t>LanDocs</a:t>
            </a:r>
            <a:r>
              <a:rPr lang="uk-UA" sz="2800" b="1" dirty="0"/>
              <a:t> побудована так, що співробітники, у яких встановлений спеціальний клієнтський компонент </a:t>
            </a:r>
            <a:r>
              <a:rPr lang="uk-UA" sz="2800" b="1" dirty="0" err="1"/>
              <a:t>LanDocs</a:t>
            </a:r>
            <a:r>
              <a:rPr lang="uk-UA" sz="2800" b="1" dirty="0"/>
              <a:t>, можуть одержувати повідомлення-завдання і звітувати по ним, використовуючи стандартну поштову скриньку Microsoft Exchange або </a:t>
            </a:r>
            <a:r>
              <a:rPr lang="uk-UA" sz="2800" b="1" dirty="0" err="1"/>
              <a:t>Lotus</a:t>
            </a:r>
            <a:r>
              <a:rPr lang="uk-UA" sz="2800" b="1" dirty="0"/>
              <a:t> </a:t>
            </a:r>
            <a:r>
              <a:rPr lang="uk-UA" sz="2800" b="1" dirty="0" err="1"/>
              <a:t>Notes</a:t>
            </a:r>
            <a:r>
              <a:rPr lang="uk-UA" sz="2800" b="1" dirty="0"/>
              <a:t>.</a:t>
            </a:r>
          </a:p>
        </p:txBody>
      </p:sp>
    </p:spTree>
  </p:cSld>
  <p:clrMapOvr>
    <a:masterClrMapping/>
  </p:clrMapOvr>
  <p:transition>
    <p:comb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773</Words>
  <Application>Microsoft Office PowerPoint</Application>
  <PresentationFormat>Екран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Тема Office</vt:lpstr>
      <vt:lpstr>Специальное оформление</vt:lpstr>
      <vt:lpstr>Презентація PowerPoint</vt:lpstr>
      <vt:lpstr>Електронний документ - це</vt:lpstr>
      <vt:lpstr>Електронний документообіг –</vt:lpstr>
      <vt:lpstr>Презентація PowerPoint</vt:lpstr>
      <vt:lpstr>Система електронного документообігу повинна надавати можливість:</vt:lpstr>
      <vt:lpstr>Основні вимоги до систем електронного документообігу</vt:lpstr>
      <vt:lpstr>Системи електронного документообігу на ринку України</vt:lpstr>
      <vt:lpstr>Системи електронного документообігу на ринку України</vt:lpstr>
      <vt:lpstr>Системи електронного документообігу на ринку України</vt:lpstr>
      <vt:lpstr>Системи електронного документообігу на ринку України</vt:lpstr>
      <vt:lpstr>Системи електронного документообігу на ринку України</vt:lpstr>
      <vt:lpstr>Системи електронного документообігу на ринку України</vt:lpstr>
      <vt:lpstr>Системи електронного документообігу на ринку України</vt:lpstr>
      <vt:lpstr>Системи електронного документообігу на ринку України</vt:lpstr>
      <vt:lpstr>Системи електронного документообігу на ринку України</vt:lpstr>
      <vt:lpstr>Системи електронного документообігу на ринку України</vt:lpstr>
      <vt:lpstr>ВИКОРИСТАНІ ДЖЕРЕЛА: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Тарас Крамар</cp:lastModifiedBy>
  <cp:revision>17</cp:revision>
  <dcterms:created xsi:type="dcterms:W3CDTF">2011-12-13T19:04:59Z</dcterms:created>
  <dcterms:modified xsi:type="dcterms:W3CDTF">2023-10-24T18:47:03Z</dcterms:modified>
</cp:coreProperties>
</file>