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5" r:id="rId4"/>
    <p:sldId id="279" r:id="rId5"/>
    <p:sldId id="280" r:id="rId6"/>
    <p:sldId id="285" r:id="rId7"/>
    <p:sldId id="281" r:id="rId8"/>
    <p:sldId id="282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6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108" d="100"/>
          <a:sy n="108" d="100"/>
        </p:scale>
        <p:origin x="171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FFE7F-BEAB-4718-98C8-2BF851774F1B}" type="datetimeFigureOut">
              <a:rPr lang="ru-UA" smtClean="0"/>
              <a:t>17.05.2022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4B94-EF85-4BBB-A43C-4B25ADF3FB6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706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B4B94-EF85-4BBB-A43C-4B25ADF3FB61}" type="slidenum">
              <a:rPr lang="ru-UA" smtClean="0"/>
              <a:t>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039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181F-4605-4420-9CAD-7DC57D586A42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CF83-CF86-4FF3-B292-A2BE6497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E063-D3C7-41C7-8554-34C49B757FAF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10DD-3F49-466C-A959-52B4A7A62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CA42-5CF9-43AD-8E62-D788E9EEFC0D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A8CC-5EBD-4D9A-9DB7-A94D57A35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CAEE-80B0-405B-A5D6-733D8803B236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2F04-68AE-49CF-87D2-760C330B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6DD3-C1D6-45C1-B6B5-713458CFE20B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FABC-6BC0-442C-8DC5-8BDB413FC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48B-2ED7-4FDB-BCD5-4368ABF9EDEB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727-9D8B-4783-84A1-25D841ED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5405-6109-468D-8EB0-2C267437B9AF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88E-2CA8-47AE-B34D-D0EBC125A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FE14-E4B5-4F5E-8832-2B3ACCC13205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C779-828E-4B19-9FD1-E87DE881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326-E62E-4620-9E9B-1CBF9D2AABCA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59C-ECC8-4A7D-B744-E09489B0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EC55-6509-459A-B646-EFC2B6CC30E5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7948-A5F8-4148-B3F5-8D0DDDA66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860D-7972-4549-86AC-6EDD3BA9FABD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C15D-CCA1-4137-B836-D26307FCB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50D0C-ED34-43AB-AFDB-C1AEA788EEDF}" type="datetimeFigureOut">
              <a:rPr lang="ru-RU"/>
              <a:pPr>
                <a:defRPr/>
              </a:pPr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A9E0A-68B9-4183-97E1-291A6E28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81463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ПРАВОВА І ПРАВОМІРНА ПОВЕДІНКА. ПРАВОПОРУШЕННЯ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СКЛАД ПРАВОПОРУШЕННЯ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достатніх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притягнення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 СКЛАД ПРАВОПОРУШЕННЯ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5832648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 </a:t>
            </a:r>
            <a:r>
              <a:rPr lang="ru-RU" sz="1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фізичні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володіти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деліктоздатністю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здатністю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нести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юридичну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фізичної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є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різним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визначено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галузях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Суб'єктивна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сторона </a:t>
            </a:r>
            <a:r>
              <a:rPr lang="ru-RU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до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нею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вина, мотив, мета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Обов'язковою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них є вина —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вчиненої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шкідливої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бездіяльності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виражається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умислу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необережності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умисел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прямий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особою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непрямий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байдужне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необережність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143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протиправна</a:t>
            </a:r>
            <a:r>
              <a:rPr lang="ru-RU" sz="1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самовпевненість</a:t>
            </a:r>
            <a:r>
              <a:rPr lang="ru-RU" sz="1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легковажний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негативним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наслідкам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протиправна</a:t>
            </a:r>
            <a:r>
              <a:rPr lang="ru-RU" sz="1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недбалість</a:t>
            </a:r>
            <a:r>
              <a:rPr lang="ru-RU" sz="1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протиправності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силу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треба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корисливих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хуліганських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мотивів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мета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приховання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злочину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враховуються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визначенні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покарання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6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СКЛАД ПРАВОПОРУШЕННЯ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нематеріальне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благо: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здоров'я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порядок,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захищаються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права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Об'єктивна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спричинився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причинно-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зв'язок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0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ВИДИ ПРАВОПОРУШЕНЬ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7"/>
            <a:ext cx="8856984" cy="6336703"/>
          </a:xfrm>
        </p:spPr>
        <p:txBody>
          <a:bodyPr rtlCol="0"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шкідливості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Проступок 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відрізняються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endParaRPr lang="ru-RU" sz="21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відрізняються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проступків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endParaRPr lang="ru-RU" sz="21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Проступки-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делікти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(лат. </a:t>
            </a:r>
            <a:r>
              <a:rPr lang="en-US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delictum — 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проступок) 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завдають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підставою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притягнення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правопорушника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Проступки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бути: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дисциплінарні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Дисциплінарні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невиконанні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робітником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службовцем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військовослужбовцем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студентом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учбових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трудового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винному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умисному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необережному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охороняються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законом. 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немайнових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становлять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них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невиконання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зобов'язань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договором,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чуток,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принижують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честь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Кримінальне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бездіяльність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суспільний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лад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особу,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 само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законом, яке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правопорядок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9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ВИДИ ПРАВОПОРУШЕНЬ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7"/>
            <a:ext cx="8856984" cy="6336703"/>
          </a:xfrm>
        </p:spPr>
        <p:txBody>
          <a:bodyPr rtlCol="0"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шкідливості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Проступок 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відрізняються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endParaRPr lang="ru-RU" sz="21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відрізняються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проступків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небезпечності</a:t>
            </a:r>
            <a:endParaRPr lang="ru-RU" sz="21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Проступки-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делікти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(лат. </a:t>
            </a:r>
            <a:r>
              <a:rPr lang="en-US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delictum — </a:t>
            </a: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проступок) 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завдають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підставою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притягнення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правопорушника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Проступки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бути: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дисциплінарні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Дисциплінарні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невиконанні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робітником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службовцем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військовослужбовцем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студентом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учбових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трудового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винному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умисному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необережному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охороняються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законом. </a:t>
            </a:r>
          </a:p>
          <a:p>
            <a:pPr marL="685800" lvl="1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Цивільно-правові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проступки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немайнових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становлять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них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невиконання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зобов'язань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цивільно-правовим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договором,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чуток,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принижують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честь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Кримінальне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</a:t>
            </a:r>
            <a:r>
              <a:rPr lang="ru-RU" sz="21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бездіяльність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суспільний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лад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особу,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 само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законом, яке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посяганні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правопорядок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8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5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ЗЛОВЖИВАННЯ ПРАВОМ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7"/>
            <a:ext cx="8856984" cy="6336703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 правом 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особливий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у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недозволені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суперечать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призначенню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чого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завдаються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збитки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(шкода)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суспільству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окремій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особі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1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Зловживанням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є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удавані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мнимі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угоди,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фіктивні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наміру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сім'ю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з метою незаконного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придбання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жилої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нерідка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держава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провокує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правом.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несвоєчасна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виплата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заробітної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плати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боку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владних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спричиняє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громадянами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трудових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розрахунково-кредитних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податкових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відносинах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державою. Але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недопустимо,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бумеранг,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обрушується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на державу і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завдає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всьому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конкретному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громадянину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тому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тому,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хто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зловживає</a:t>
            </a:r>
            <a:r>
              <a:rPr lang="ru-RU" sz="2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8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332656"/>
            <a:ext cx="9180512" cy="1644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7"/>
            <a:ext cx="8856984" cy="6336703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особи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суб'єктивного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спрямована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не за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з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заподіянням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інтересам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заборон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невиконання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факту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компетентними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правозастосовними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органами;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Протиправність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зловживанні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суперечності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стільки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закону,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правам та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інтересам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правопорушника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Зловживання правом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набути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неправомірного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характеру, стати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правопорушенням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не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ним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7200900" cy="2520950"/>
          </a:xfrm>
        </p:spPr>
        <p:txBody>
          <a:bodyPr/>
          <a:lstStyle/>
          <a:p>
            <a:br>
              <a:rPr lang="uk-UA" b="1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5400" b="1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333375"/>
            <a:ext cx="8229600" cy="8633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Поняття,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види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Правомірна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поведінка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Причини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нестабільності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правомірної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Склад і види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правомірної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Поняття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Склад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Види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Зловживання правом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204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Поняття і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поведінка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соціальна поведінка особи (дія або бездіяльність) свідомо вольового характеру, яка є врегульованою нормами права і спричиняє юридичні наслідки.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Юридично нейтральна поведінка не є правовою. Правова поведінка — форма вияву свободи особи.</a:t>
            </a:r>
            <a:endParaRPr lang="ru-UA" sz="1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Правовій поведінці властиві такі ознаки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має соціальне значення як соціальне корисна (правомірна поведінка) або як соціальне шкідлива (правопорушення), що позначається на стані суспільних відносин у ході соціального розвитку;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має зовні виражений характер у вигляді дії або бездіяльності. 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має свідомо вольовий характер, тобто припускає усвідомлення обставин і можливість здійснювати волю: спрямовувати свою поведінку і керувати своїми вчинками;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регулюється правовими нормами, що містяться в текстах правових актів, які або прямо описують умови і ознаки правових вчинків, або передбачають будь-які заходи моделювання правової поведінки. Це відрізняє правову поведінку від інших типів соціальної поведінки;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має властивість спричиняти юридичні наслідки, оскільки пов'язана з: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реалізацією суб'єктом своїх інтересів (досягнення особистих цілей, задоволення потреб,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зазнання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певних втрат);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б) реакцією держави на результати правової поведінки (стимулювання, охорона соціальне корисних дій або вжиття заходів юридичної відповідальності за соціальне шкідливі дії).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6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44623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Види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правомірна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 права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неправомірна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протиправна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шкідлива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суперечить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 права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зловживання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правом-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 права, але є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соціально-шкідливою</a:t>
            </a:r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назвати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юридичне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байдужими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індиферентними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права, такими,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потребують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якого-небудь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</a:t>
            </a:r>
            <a:r>
              <a:rPr lang="ru-RU" sz="22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виправдання</a:t>
            </a:r>
            <a:r>
              <a:rPr lang="ru-RU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формою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фізичною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усною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(вербальною);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письмовою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(документальною).</a:t>
            </a:r>
          </a:p>
        </p:txBody>
      </p:sp>
    </p:spTree>
    <p:extLst>
      <p:ext uri="{BB962C8B-B14F-4D97-AF65-F5344CB8AC3E}">
        <p14:creationId xmlns:p14="http://schemas.microsoft.com/office/powerpoint/2010/main" val="14454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9"/>
            <a:ext cx="9180512" cy="7200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Правомірна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Правомірна поведінка 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суспільно корисна правова поведінка особи (дія або бездіяльність), яка відповідає розпорядженням юридичних норм і охороняється державою.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 правомірної поведінки:</a:t>
            </a:r>
            <a:endParaRPr lang="ru-UA" sz="19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є суспільне корисною соціальною поведінкою, забезпечує організованість і гармонійність громадського життя, стійкий правопорядок, є найважливішим чинником вирішення завдань і функцій держави і суспільства, задоволення інтересів суб'єктів права;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втілена в юридичну форму — відповідає нормам і принципам права;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має свідомо вольовий характер, який виражається зовні у вигляді дії або бездіяльності, здійснюється у формах реалізації норм права — додержання, виконання, використання (громадянами), правозастосування (посадовими особами), спричиняє юридичні наслідки — юридичні акти, юридичні вчинки;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гарантується, охороняється державою.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Правомірна поведінка передбачає:</a:t>
            </a:r>
            <a:endParaRPr lang="ru-UA" sz="19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поінформованість громадянина про свої юридичні права і обов'язки. Важливою є не тільки наявність розвинутого юридичного механізму захисту права на доступ до правової інформації, а й активне практичне використання його громадянами;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уявлення про законні способи здійснення своїх юридичних прав і обов'язків.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6843"/>
            <a:ext cx="9180512" cy="7200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Причини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нестабільності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правомірної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616624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 правомірна поведінка становить сутність правопорядку. Через правомірну поведінку здійснюється управління суспільством, його життєдіяльність. Основна маса виникаючих і діючих у суспільстві правовідносин має у своєму підґрунті правомірну поведінку.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нестабільності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правомірної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нашому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Ідеологічні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правотворчості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законах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підзаконних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актах,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суперечливість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підривають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правового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нігілізму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неконкретними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казуїстичними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правоохоронної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розкриття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корумпованість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обійти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породжують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хиткість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1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СКЛАД ПРАВОМІРНОЇ ПОВЕДІНКИ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 правомірної поведінки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це система ознак поведінки, яка відповідає розпорядженням права.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 правомірної поведінки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Суб'єкт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'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єкти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права: фізичні та юридичні особи, які визнані дієздатними і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делікто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-здатними, тобто здатними здійснювати свої права і обов'язки та нести юридичну відповідальність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Суб'єктивна сторона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внутрішнє ставлення (зацікавленість, байдужість) суб'єкта права до своєї діяльності та її результатів, визначення якості вчинків, з яких складається поведінка, їх оцінка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явища навколишнього середовища, на які спрямовані правомірні вчинки: матеріальні та нематеріальні блага, суспільні відносини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Об'єктивна сторона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зовнішня форма вираження правомірних вчинків: дія чи бездіяльність; їх корисні результати; причинний зв'язок між діяннями та їх наслідками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9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ВИДИ ПРАВОМІРНОЇ ПОВЕДІНКИ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 від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характеру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 розпоряджень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розрізняють такі види правомірної поведінки: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об'єктивною стороною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правомірна поведінка виражається в: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-дії;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бездіяльності (наприклад, відмова обвинуваченого від дачі показань).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особливостями суб'єктивної сторони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 такі види правомірної (законослухняної) поведінки: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активну;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звичайну (звичну);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пасивну (конформістську — її різновид);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7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маргінальну.</a:t>
            </a:r>
          </a:p>
        </p:txBody>
      </p:sp>
    </p:spTree>
    <p:extLst>
      <p:ext uri="{BB962C8B-B14F-4D97-AF65-F5344CB8AC3E}">
        <p14:creationId xmlns:p14="http://schemas.microsoft.com/office/powerpoint/2010/main" val="26389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ПОНЯТТЯ І ОЗНАКИ ПРАВОПОРУШЕННЯ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96752"/>
            <a:ext cx="9108504" cy="5256584"/>
          </a:xfrm>
        </p:spPr>
        <p:txBody>
          <a:bodyPr rtlCol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--це суспільне небезпечне або шкідливо неправомірне (протиправне) винне діяння (дія або бездіяльність)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деліктоздатної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яке спричиняє юридичну відповідальність.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Правопорушенню властиві такі ознаки: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має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протиправний, неправомірний, характер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суперечить нормам права, чиниться всупереч праву, є свавіллям суб'єкта;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є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суспільна шкідливим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(наприклад, прогул,) або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суспільна небезпечним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(посягання на життя людини).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виражається в поведінці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 протиправній дії (крадіжка, розбій, наклеп, образа) або бездіяльності (недбалість, прогул, залишення особи в безпомічному стані). Думки, наміри, переконання, які зовні не виявилися, не визнаються чинним законодавством об'єктом переслідування.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має свідомо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вольовий характер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в момент вчинення правопорушення залежить від волі і свідомості учасників, перебуває під контролем їх волі і свідомості, здійснюється ними усвідомлено і добровільно. Відсутність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свободної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волі є юридичною умовою, за якою діяння не визнається правопорушенням, навіть якщо воно і мало шкідливі наслідки.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Правопорушенням визнається лише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винне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діяння, тобто дія, яка виражає негативне внутрішнє ставлення правопорушника до інтересів людей, завдає своєю дією (чи бездіяльністю) збитки суспільству і державі, містить вину. </a:t>
            </a:r>
          </a:p>
        </p:txBody>
      </p:sp>
    </p:spTree>
    <p:extLst>
      <p:ext uri="{BB962C8B-B14F-4D97-AF65-F5344CB8AC3E}">
        <p14:creationId xmlns:p14="http://schemas.microsoft.com/office/powerpoint/2010/main" val="1273637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2200</Words>
  <Application>Microsoft Office PowerPoint</Application>
  <PresentationFormat>Экран (4:3)</PresentationFormat>
  <Paragraphs>136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ПРАВОВА І ПРАВОМІРНА ПОВЕДІНКА. ПРАВОПОРУШЕННЯ  </vt:lpstr>
      <vt:lpstr>План</vt:lpstr>
      <vt:lpstr>1.1. Поняття і ознаки правової поведінки </vt:lpstr>
      <vt:lpstr>1.2. Види правової поведінки</vt:lpstr>
      <vt:lpstr>2. Правомірна поведінка.  </vt:lpstr>
      <vt:lpstr>2.1. Причини нестабільності правомірної поведінки  </vt:lpstr>
      <vt:lpstr>3. СКЛАД ПРАВОМІРНОЇ ПОВЕДІНКИ </vt:lpstr>
      <vt:lpstr>3.2. ВИДИ ПРАВОМІРНОЇ ПОВЕДІНКИ </vt:lpstr>
      <vt:lpstr>4. ПОНЯТТЯ І ОЗНАКИ ПРАВОПОРУШЕННЯ </vt:lpstr>
      <vt:lpstr>5. СКЛАД ПРАВОПОРУШЕННЯ </vt:lpstr>
      <vt:lpstr>5.1. СКЛАД ПРАВОПОРУШЕННЯ </vt:lpstr>
      <vt:lpstr>5.2. СКЛАД ПРАВОПОРУШЕННЯ </vt:lpstr>
      <vt:lpstr>6. ВИДИ ПРАВОПОРУШЕНЬ </vt:lpstr>
      <vt:lpstr>6. ВИДИ ПРАВОПОРУШЕНЬ </vt:lpstr>
      <vt:lpstr>7. ЗЛОВЖИВАННЯ ПРАВОМ </vt:lpstr>
      <vt:lpstr>Ознаки зловживання правом </vt:lpstr>
      <vt:lpstr> </vt:lpstr>
    </vt:vector>
  </TitlesOfParts>
  <Company>VMUROL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ДОПОВІДЬ ВІДПОВІДАЛЬНОГО СЕКРЕТАРЯ ПРИЙМАЛЬНОЇ КОМІСІЇ ТЕРЕЩЕНКА А.Л.</dc:title>
  <dc:creator>Фаст О.О.</dc:creator>
  <cp:lastModifiedBy>Алексей</cp:lastModifiedBy>
  <cp:revision>52</cp:revision>
  <dcterms:created xsi:type="dcterms:W3CDTF">2018-12-26T14:05:39Z</dcterms:created>
  <dcterms:modified xsi:type="dcterms:W3CDTF">2022-05-17T08:26:54Z</dcterms:modified>
</cp:coreProperties>
</file>