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9" r:id="rId6"/>
    <p:sldId id="268" r:id="rId7"/>
    <p:sldId id="279" r:id="rId8"/>
    <p:sldId id="270" r:id="rId9"/>
    <p:sldId id="271" r:id="rId10"/>
    <p:sldId id="280" r:id="rId11"/>
    <p:sldId id="272" r:id="rId12"/>
    <p:sldId id="281" r:id="rId13"/>
    <p:sldId id="273" r:id="rId14"/>
    <p:sldId id="274" r:id="rId15"/>
    <p:sldId id="275" r:id="rId16"/>
    <p:sldId id="276" r:id="rId17"/>
    <p:sldId id="277" r:id="rId18"/>
    <p:sldId id="278" r:id="rId19"/>
    <p:sldId id="267" r:id="rId2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B7E452"/>
    <a:srgbClr val="9D65C7"/>
    <a:srgbClr val="66FF33"/>
    <a:srgbClr val="FED97E"/>
    <a:srgbClr val="FD5D51"/>
    <a:srgbClr val="5F9CDF"/>
    <a:srgbClr val="CFDB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2" autoAdjust="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6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BB3142-CB6F-405B-B8FE-4E4FA35A079D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7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8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FC1A1F-1334-4F47-AB51-B9B5526445C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76D4-3210-49D7-A7C2-57D1F12D45F9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5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8FE01-2447-4BB4-B3B3-9D19F49CCA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C3143-6A0E-4552-870A-6378D7633EC0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5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3F80-859D-4629-AA46-EA6157CAB29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1D6AD-89FB-4CFD-A4A0-866BB5D71671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5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85B35-0658-4358-8798-A15A5FE9A26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C0AE04-AE17-42EF-82E7-F663D108FAA8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9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0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C7C508-559D-4A5A-9DA3-2B89586E29F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6B2C6-6215-4EAD-9124-7F87A0CB73A8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6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D412-7CEA-4684-928F-06145691DF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EF6BDB-2AA4-4277-A3D8-1DBA1026B096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0C8B2C-3716-4B38-B237-2CA5014D430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9EE9B-B8C7-47A6-9321-A03F320C41F0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4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22CCF-23D5-4327-8079-9F7063310DF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кутник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BAACE8-72EE-41E9-A1A4-1ECDDEC93A92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6D3FFB-F836-419A-ACA6-9C8D8345C5E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3E7836-A75C-4CF2-941F-1C9A63E1AEE7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10756-88BF-4A3C-922B-EC7659E42C6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44CBB7-66FF-4A53-AE11-E096D8A69D24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9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0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0EF5AA-8CD7-41D2-8F5F-5FCCF0D31AB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33" name="Місце для тексту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63328D8-4ABD-44BF-940C-3EDAFB5AE8ED}" type="datetimeFigureOut">
              <a:rPr lang="uk-UA"/>
              <a:pPr>
                <a:defRPr/>
              </a:pPr>
              <a:t>27.09.2023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689D15-20DB-4CA5-9A66-929C627DABF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8" r:id="rId2"/>
    <p:sldLayoutId id="2147483730" r:id="rId3"/>
    <p:sldLayoutId id="2147483727" r:id="rId4"/>
    <p:sldLayoutId id="2147483731" r:id="rId5"/>
    <p:sldLayoutId id="2147483726" r:id="rId6"/>
    <p:sldLayoutId id="2147483732" r:id="rId7"/>
    <p:sldLayoutId id="2147483733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0" y="642938"/>
            <a:ext cx="7407275" cy="25717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Початок </a:t>
            </a: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8197" name="Picture 2" descr="Купити книгу ВСЕСВІТНЯ ІСТОРІЯ ПІДРУЧНИК 10 клас Рівень стандарту в Україн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660650"/>
            <a:ext cx="3357562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радянсько-фінська вій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328613"/>
            <a:ext cx="6715125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кутник 37"/>
          <p:cNvSpPr/>
          <p:nvPr/>
        </p:nvSpPr>
        <p:spPr>
          <a:xfrm>
            <a:off x="3071813" y="2571750"/>
            <a:ext cx="5715000" cy="714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</a:rPr>
              <a:t>Німецька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армія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вторглася</a:t>
            </a:r>
            <a:r>
              <a:rPr lang="ru-RU" sz="1600" dirty="0">
                <a:solidFill>
                  <a:schemeClr val="tx1"/>
                </a:solidFill>
              </a:rPr>
              <a:t> в </a:t>
            </a:r>
            <a:r>
              <a:rPr lang="ru-RU" sz="1600" dirty="0" err="1">
                <a:solidFill>
                  <a:schemeClr val="tx1"/>
                </a:solidFill>
              </a:rPr>
              <a:t>Бельгію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Нідерланди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й</a:t>
            </a:r>
            <a:r>
              <a:rPr lang="ru-RU" sz="1600" dirty="0">
                <a:solidFill>
                  <a:schemeClr val="tx1"/>
                </a:solidFill>
              </a:rPr>
              <a:t> Люксембург /</a:t>
            </a:r>
            <a:r>
              <a:rPr lang="ru-RU" sz="1600" dirty="0" err="1">
                <a:solidFill>
                  <a:schemeClr val="tx1"/>
                </a:solidFill>
              </a:rPr>
              <a:t>Англо-французькі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війська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прийшли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їм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допомогу</a:t>
            </a:r>
            <a:r>
              <a:rPr lang="ru-RU" sz="1600" dirty="0">
                <a:solidFill>
                  <a:schemeClr val="tx1"/>
                </a:solidFill>
              </a:rPr>
              <a:t> /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31925" y="0"/>
            <a:ext cx="7407275" cy="14287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dirty="0" err="1" smtClean="0"/>
              <a:t>Окупація</a:t>
            </a:r>
            <a:r>
              <a:rPr lang="ru-RU" sz="3100" dirty="0" smtClean="0"/>
              <a:t> </a:t>
            </a:r>
            <a:r>
              <a:rPr lang="ru-RU" sz="3100" dirty="0" err="1" smtClean="0"/>
              <a:t>Німеччиною</a:t>
            </a:r>
            <a:r>
              <a:rPr lang="ru-RU" sz="3100" dirty="0" smtClean="0"/>
              <a:t> </a:t>
            </a:r>
            <a:r>
              <a:rPr lang="ru-RU" sz="3100" dirty="0" err="1" smtClean="0"/>
              <a:t>Данії</a:t>
            </a:r>
            <a:r>
              <a:rPr lang="ru-RU" sz="3100" dirty="0" smtClean="0"/>
              <a:t>, </a:t>
            </a:r>
            <a:r>
              <a:rPr lang="ru-RU" sz="3100" dirty="0" err="1" smtClean="0"/>
              <a:t>Нідерландів</a:t>
            </a:r>
            <a:r>
              <a:rPr lang="ru-RU" sz="3100" dirty="0" smtClean="0"/>
              <a:t>, </a:t>
            </a:r>
            <a:r>
              <a:rPr lang="ru-RU" sz="3100" dirty="0" err="1" smtClean="0"/>
              <a:t>Бельгії</a:t>
            </a:r>
            <a:r>
              <a:rPr lang="ru-RU" sz="3100" dirty="0" smtClean="0"/>
              <a:t> та  Люксембургу. </a:t>
            </a:r>
            <a:r>
              <a:rPr lang="ru-RU" sz="3100" dirty="0" err="1" smtClean="0"/>
              <a:t>Поразка</a:t>
            </a:r>
            <a:r>
              <a:rPr lang="ru-RU" sz="3100" dirty="0" smtClean="0"/>
              <a:t> </a:t>
            </a:r>
            <a:r>
              <a:rPr lang="ru-RU" sz="3100" dirty="0" err="1" smtClean="0"/>
              <a:t>Франції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5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5572125" y="1571625"/>
            <a:ext cx="3214688" cy="714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</a:rPr>
              <a:t>Німеччина</a:t>
            </a:r>
            <a:r>
              <a:rPr lang="ru-RU" sz="1600" dirty="0">
                <a:solidFill>
                  <a:schemeClr val="tx1"/>
                </a:solidFill>
              </a:rPr>
              <a:t> без </a:t>
            </a:r>
            <a:r>
              <a:rPr lang="ru-RU" sz="1600" dirty="0" err="1">
                <a:solidFill>
                  <a:schemeClr val="tx1"/>
                </a:solidFill>
              </a:rPr>
              <a:t>оголошення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війни</a:t>
            </a:r>
            <a:r>
              <a:rPr lang="ru-RU" sz="1600" dirty="0">
                <a:solidFill>
                  <a:schemeClr val="tx1"/>
                </a:solidFill>
              </a:rPr>
              <a:t> напала на </a:t>
            </a:r>
            <a:r>
              <a:rPr lang="ru-RU" sz="1600" dirty="0" err="1">
                <a:solidFill>
                  <a:schemeClr val="tx1"/>
                </a:solidFill>
              </a:rPr>
              <a:t>Данію</a:t>
            </a:r>
            <a:r>
              <a:rPr lang="ru-RU" sz="1600" dirty="0">
                <a:solidFill>
                  <a:schemeClr val="tx1"/>
                </a:solidFill>
              </a:rPr>
              <a:t> та </a:t>
            </a:r>
            <a:r>
              <a:rPr lang="ru-RU" sz="1600" dirty="0" err="1">
                <a:solidFill>
                  <a:schemeClr val="tx1"/>
                </a:solidFill>
              </a:rPr>
              <a:t>Норвегію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Підзаголовок 2"/>
          <p:cNvSpPr txBox="1">
            <a:spLocks/>
          </p:cNvSpPr>
          <p:nvPr/>
        </p:nvSpPr>
        <p:spPr>
          <a:xfrm>
            <a:off x="3000375" y="4357688"/>
            <a:ext cx="5572125" cy="571500"/>
          </a:xfrm>
          <a:prstGeom prst="rect">
            <a:avLst/>
          </a:prstGeom>
          <a:solidFill>
            <a:srgbClr val="9D65C7"/>
          </a:solidFill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uk-UA" dirty="0">
              <a:latin typeface="Comic Sans MS" pitchFamily="66" charset="0"/>
            </a:endParaRP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uk-UA" b="1" dirty="0">
                <a:latin typeface="Comic Sans MS" pitchFamily="66" charset="0"/>
              </a:rPr>
              <a:t>Наступ на Францію</a:t>
            </a:r>
            <a:endParaRPr lang="ru-RU" b="1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3071813" y="3500438"/>
            <a:ext cx="5715000" cy="57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</a:rPr>
              <a:t>Евакуація</a:t>
            </a:r>
            <a:r>
              <a:rPr lang="ru-RU" sz="1600" dirty="0">
                <a:solidFill>
                  <a:schemeClr val="tx1"/>
                </a:solidFill>
              </a:rPr>
              <a:t>  </a:t>
            </a:r>
            <a:r>
              <a:rPr lang="ru-RU" sz="1600" dirty="0" err="1">
                <a:solidFill>
                  <a:schemeClr val="tx1"/>
                </a:solidFill>
              </a:rPr>
              <a:t>англійських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французьких</a:t>
            </a:r>
            <a:r>
              <a:rPr lang="ru-RU" sz="1600" dirty="0">
                <a:solidFill>
                  <a:schemeClr val="tx1"/>
                </a:solidFill>
              </a:rPr>
              <a:t>  </a:t>
            </a:r>
            <a:r>
              <a:rPr lang="ru-RU" sz="1600" dirty="0" err="1">
                <a:solidFill>
                  <a:schemeClr val="tx1"/>
                </a:solidFill>
              </a:rPr>
              <a:t>солдатів</a:t>
            </a:r>
            <a:r>
              <a:rPr lang="ru-RU" sz="1600" dirty="0">
                <a:solidFill>
                  <a:schemeClr val="tx1"/>
                </a:solidFill>
              </a:rPr>
              <a:t>  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офіцерів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Британські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острови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3071813" y="4643438"/>
            <a:ext cx="1214437" cy="4286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Стрілка вниз 34"/>
          <p:cNvSpPr/>
          <p:nvPr/>
        </p:nvSpPr>
        <p:spPr>
          <a:xfrm>
            <a:off x="7500938" y="3214688"/>
            <a:ext cx="1143000" cy="35718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кутник із двома округленими протилежними кутами 22"/>
          <p:cNvSpPr/>
          <p:nvPr/>
        </p:nvSpPr>
        <p:spPr>
          <a:xfrm>
            <a:off x="500063" y="1714500"/>
            <a:ext cx="2857500" cy="78581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операція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Везерські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навчання</a:t>
            </a:r>
            <a:r>
              <a:rPr lang="ru-RU" b="1" dirty="0">
                <a:solidFill>
                  <a:schemeClr val="tx1"/>
                </a:solidFill>
              </a:rPr>
              <a:t>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3000375" y="1643063"/>
            <a:ext cx="2643188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 9 </a:t>
            </a:r>
            <a:r>
              <a:rPr lang="ru-RU" dirty="0" err="1">
                <a:solidFill>
                  <a:schemeClr val="tx1"/>
                </a:solidFill>
              </a:rPr>
              <a:t>квітня</a:t>
            </a:r>
            <a:r>
              <a:rPr lang="ru-RU" b="1" dirty="0">
                <a:solidFill>
                  <a:schemeClr val="tx1"/>
                </a:solidFill>
              </a:rPr>
              <a:t> 1940 </a:t>
            </a:r>
            <a:r>
              <a:rPr lang="ru-RU" b="1" dirty="0" err="1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642938" y="2643188"/>
            <a:ext cx="2714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10 </a:t>
            </a:r>
            <a:r>
              <a:rPr lang="ru-RU" dirty="0" err="1">
                <a:solidFill>
                  <a:schemeClr val="tx1"/>
                </a:solidFill>
              </a:rPr>
              <a:t>травня</a:t>
            </a:r>
            <a:r>
              <a:rPr lang="ru-RU" b="1" dirty="0">
                <a:solidFill>
                  <a:schemeClr val="tx1"/>
                </a:solidFill>
              </a:rPr>
              <a:t> 1940 </a:t>
            </a:r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9" name="Прямокутник із двома округленими протилежними кутами 38"/>
          <p:cNvSpPr/>
          <p:nvPr/>
        </p:nvSpPr>
        <p:spPr>
          <a:xfrm>
            <a:off x="500063" y="3429000"/>
            <a:ext cx="2857500" cy="78581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операція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«Динамо»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642938" y="4357688"/>
            <a:ext cx="2714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5 </a:t>
            </a:r>
            <a:r>
              <a:rPr lang="ru-RU" dirty="0" err="1">
                <a:solidFill>
                  <a:schemeClr val="tx1"/>
                </a:solidFill>
              </a:rPr>
              <a:t>червня</a:t>
            </a:r>
            <a:r>
              <a:rPr lang="ru-RU" b="1" dirty="0">
                <a:solidFill>
                  <a:schemeClr val="tx1"/>
                </a:solidFill>
              </a:rPr>
              <a:t> 1940 </a:t>
            </a:r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1" name="Прямокутник 40"/>
          <p:cNvSpPr/>
          <p:nvPr/>
        </p:nvSpPr>
        <p:spPr>
          <a:xfrm>
            <a:off x="1285875" y="5072063"/>
            <a:ext cx="4643438" cy="57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14 </a:t>
            </a:r>
            <a:r>
              <a:rPr lang="ru-RU" sz="1600" dirty="0" err="1">
                <a:solidFill>
                  <a:schemeClr val="tx1"/>
                </a:solidFill>
              </a:rPr>
              <a:t>червня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німці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увійшли</a:t>
            </a:r>
            <a:r>
              <a:rPr lang="ru-RU" sz="1600" dirty="0">
                <a:solidFill>
                  <a:schemeClr val="tx1"/>
                </a:solidFill>
              </a:rPr>
              <a:t> в Париж</a:t>
            </a:r>
          </a:p>
        </p:txBody>
      </p:sp>
      <p:pic>
        <p:nvPicPr>
          <p:cNvPr id="18448" name="Picture 2" descr="Шарль де Голль: жизнь патриота Фран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5163" y="4357688"/>
            <a:ext cx="1841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9" name="Прямокутник 41"/>
          <p:cNvSpPr>
            <a:spLocks noChangeArrowheads="1"/>
          </p:cNvSpPr>
          <p:nvPr/>
        </p:nvSpPr>
        <p:spPr bwMode="auto">
          <a:xfrm>
            <a:off x="7215188" y="6519863"/>
            <a:ext cx="1473200" cy="338137"/>
          </a:xfrm>
          <a:prstGeom prst="rect">
            <a:avLst/>
          </a:prstGeom>
          <a:solidFill>
            <a:srgbClr val="B7E45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Шарль де Голь</a:t>
            </a:r>
          </a:p>
        </p:txBody>
      </p:sp>
      <p:sp>
        <p:nvSpPr>
          <p:cNvPr id="43" name="Прямокутник 42"/>
          <p:cNvSpPr/>
          <p:nvPr/>
        </p:nvSpPr>
        <p:spPr>
          <a:xfrm>
            <a:off x="1071563" y="5786438"/>
            <a:ext cx="5286375" cy="357187"/>
          </a:xfrm>
          <a:prstGeom prst="rect">
            <a:avLst/>
          </a:prstGeom>
          <a:solidFill>
            <a:srgbClr val="9D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Уряд </a:t>
            </a:r>
            <a:r>
              <a:rPr lang="ru-RU" sz="1600" dirty="0" err="1">
                <a:solidFill>
                  <a:schemeClr val="tx1"/>
                </a:solidFill>
              </a:rPr>
              <a:t>Франції</a:t>
            </a:r>
            <a:r>
              <a:rPr lang="ru-RU" sz="1600" dirty="0">
                <a:solidFill>
                  <a:schemeClr val="tx1"/>
                </a:solidFill>
              </a:rPr>
              <a:t> подав у </a:t>
            </a:r>
            <a:r>
              <a:rPr lang="ru-RU" sz="1600" dirty="0" err="1">
                <a:solidFill>
                  <a:schemeClr val="tx1"/>
                </a:solidFill>
              </a:rPr>
              <a:t>відставку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Прямокутник 43"/>
          <p:cNvSpPr/>
          <p:nvPr/>
        </p:nvSpPr>
        <p:spPr>
          <a:xfrm>
            <a:off x="714375" y="6215063"/>
            <a:ext cx="6072188" cy="642937"/>
          </a:xfrm>
          <a:prstGeom prst="rect">
            <a:avLst/>
          </a:prstGeom>
          <a:solidFill>
            <a:srgbClr val="9D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Маріонетковий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голова уряду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Анрі-Філіпп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Петен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р.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перемир’я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Друга світова війна - Wikiw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928688"/>
            <a:ext cx="8618537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кутник 4"/>
          <p:cNvSpPr/>
          <p:nvPr/>
        </p:nvSpPr>
        <p:spPr>
          <a:xfrm>
            <a:off x="1857375" y="428625"/>
            <a:ext cx="5643563" cy="428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solidFill>
                  <a:schemeClr val="tx1"/>
                </a:solidFill>
              </a:rPr>
              <a:t>Фашистські війська у Парижі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Петен, Филипп — Википед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785938"/>
            <a:ext cx="2214563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57313" y="214313"/>
            <a:ext cx="7407275" cy="928687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dirty="0" err="1" smtClean="0"/>
              <a:t>Поразка</a:t>
            </a:r>
            <a:r>
              <a:rPr lang="ru-RU" sz="3100" dirty="0" smtClean="0"/>
              <a:t> </a:t>
            </a:r>
            <a:r>
              <a:rPr lang="ru-RU" sz="3100" dirty="0" err="1" smtClean="0"/>
              <a:t>Франції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5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1643063" y="1214438"/>
            <a:ext cx="1214437" cy="4286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кутник 40"/>
          <p:cNvSpPr/>
          <p:nvPr/>
        </p:nvSpPr>
        <p:spPr>
          <a:xfrm>
            <a:off x="2500313" y="857250"/>
            <a:ext cx="4643437" cy="57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Парижі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7" name="Picture 2" descr="Шарль де Голль: жизнь патриота Франци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1785938"/>
            <a:ext cx="235743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Прямокутник 41"/>
          <p:cNvSpPr>
            <a:spLocks noChangeArrowheads="1"/>
          </p:cNvSpPr>
          <p:nvPr/>
        </p:nvSpPr>
        <p:spPr bwMode="auto">
          <a:xfrm>
            <a:off x="7000875" y="4214813"/>
            <a:ext cx="1473200" cy="338137"/>
          </a:xfrm>
          <a:prstGeom prst="rect">
            <a:avLst/>
          </a:prstGeom>
          <a:solidFill>
            <a:srgbClr val="B7E45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Шарль де Голь</a:t>
            </a:r>
          </a:p>
        </p:txBody>
      </p:sp>
      <p:sp>
        <p:nvSpPr>
          <p:cNvPr id="43" name="Прямокутник 42"/>
          <p:cNvSpPr/>
          <p:nvPr/>
        </p:nvSpPr>
        <p:spPr>
          <a:xfrm>
            <a:off x="6500813" y="4786313"/>
            <a:ext cx="2286000" cy="928687"/>
          </a:xfrm>
          <a:prstGeom prst="rect">
            <a:avLst/>
          </a:prstGeom>
          <a:solidFill>
            <a:srgbClr val="9D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Французький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комітет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Лондон /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ілка вниз 19"/>
          <p:cNvSpPr/>
          <p:nvPr/>
        </p:nvSpPr>
        <p:spPr>
          <a:xfrm>
            <a:off x="7143750" y="4572000"/>
            <a:ext cx="1214438" cy="35718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14375" y="1643063"/>
            <a:ext cx="3929063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2" name="Прямокутник 23"/>
          <p:cNvSpPr>
            <a:spLocks noChangeArrowheads="1"/>
          </p:cNvSpPr>
          <p:nvPr/>
        </p:nvSpPr>
        <p:spPr bwMode="auto">
          <a:xfrm>
            <a:off x="428625" y="4500563"/>
            <a:ext cx="2282825" cy="338137"/>
          </a:xfrm>
          <a:prstGeom prst="rect">
            <a:avLst/>
          </a:prstGeom>
          <a:solidFill>
            <a:srgbClr val="B7E45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Анрі-Філіпп Петен</a:t>
            </a:r>
          </a:p>
        </p:txBody>
      </p:sp>
      <p:sp>
        <p:nvSpPr>
          <p:cNvPr id="25" name="Прямокутник із двома округленими сусідніми кутами 24"/>
          <p:cNvSpPr/>
          <p:nvPr/>
        </p:nvSpPr>
        <p:spPr>
          <a:xfrm>
            <a:off x="2643188" y="2357438"/>
            <a:ext cx="1785937" cy="2357437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Перемир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»я</a:t>
            </a:r>
          </a:p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Німеччиною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підписано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вагончику маршала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Фоша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3929058" y="3643314"/>
            <a:ext cx="78581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428625" y="5572125"/>
            <a:ext cx="5072063" cy="10779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війну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вступила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прагнула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Франціїі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лійська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армія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наразилася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французьких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змогла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просунутися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вперед</a:t>
            </a:r>
          </a:p>
        </p:txBody>
      </p:sp>
      <p:sp>
        <p:nvSpPr>
          <p:cNvPr id="29" name="Прямокутник 28"/>
          <p:cNvSpPr/>
          <p:nvPr/>
        </p:nvSpPr>
        <p:spPr>
          <a:xfrm>
            <a:off x="4572000" y="2428875"/>
            <a:ext cx="1643063" cy="2308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Ельзас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Лотарингія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рейху</a:t>
            </a:r>
          </a:p>
          <a:p>
            <a:pPr algn="ctr"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ілка вправо 29"/>
          <p:cNvSpPr/>
          <p:nvPr/>
        </p:nvSpPr>
        <p:spPr>
          <a:xfrm>
            <a:off x="4286250" y="3143250"/>
            <a:ext cx="428625" cy="92868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Прямокутник 30"/>
          <p:cNvSpPr/>
          <p:nvPr/>
        </p:nvSpPr>
        <p:spPr>
          <a:xfrm>
            <a:off x="500063" y="4857750"/>
            <a:ext cx="557212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«Режим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Віші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-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півдня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підпорядковувались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А.Петену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кутник із двома округленими сусідніми кутами 31"/>
          <p:cNvSpPr/>
          <p:nvPr/>
        </p:nvSpPr>
        <p:spPr>
          <a:xfrm>
            <a:off x="6500813" y="1571625"/>
            <a:ext cx="2357437" cy="285750"/>
          </a:xfrm>
          <a:prstGeom prst="round2Same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 Опору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кутник із двома округленими сусідніми кутами 32"/>
          <p:cNvSpPr/>
          <p:nvPr/>
        </p:nvSpPr>
        <p:spPr>
          <a:xfrm>
            <a:off x="5857875" y="5786438"/>
            <a:ext cx="3143250" cy="1071562"/>
          </a:xfrm>
          <a:prstGeom prst="round2Same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р.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В. Черчиллем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Ш. де Голлем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укладено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угоду, яка давала право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французькі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збройні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57313" y="0"/>
            <a:ext cx="7407275" cy="8572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Західної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Західної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Білорусії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Північної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Буковини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Бессарабії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держав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Балтії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1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50" y="142875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6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214313" y="2286000"/>
            <a:ext cx="3571875" cy="857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до складу УРСР,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Білорусія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до складу БРСР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642938" y="1428750"/>
            <a:ext cx="2500312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1939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39" name="Стрілка вниз 38"/>
          <p:cNvSpPr/>
          <p:nvPr/>
        </p:nvSpPr>
        <p:spPr>
          <a:xfrm>
            <a:off x="1357313" y="2000250"/>
            <a:ext cx="785812" cy="50006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Прямокутник 41"/>
          <p:cNvSpPr/>
          <p:nvPr/>
        </p:nvSpPr>
        <p:spPr>
          <a:xfrm>
            <a:off x="4572000" y="2428875"/>
            <a:ext cx="4357688" cy="5000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підписано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пакт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взаємодопомогу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ідзаголовок 2"/>
          <p:cNvSpPr txBox="1">
            <a:spLocks/>
          </p:cNvSpPr>
          <p:nvPr/>
        </p:nvSpPr>
        <p:spPr>
          <a:xfrm>
            <a:off x="285750" y="5857875"/>
            <a:ext cx="3357563" cy="78581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анексовано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Бессарабії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Північної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Буковини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5572125" y="1500188"/>
            <a:ext cx="27146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1939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кутник 32"/>
          <p:cNvSpPr/>
          <p:nvPr/>
        </p:nvSpPr>
        <p:spPr>
          <a:xfrm>
            <a:off x="4643438" y="3500438"/>
            <a:ext cx="4286250" cy="857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Литва,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Латвія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Естонія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Увійшли до складу СРСР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5" name="Стрілка вниз 34"/>
          <p:cNvSpPr/>
          <p:nvPr/>
        </p:nvSpPr>
        <p:spPr>
          <a:xfrm>
            <a:off x="6143625" y="2000250"/>
            <a:ext cx="785813" cy="50006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572000" y="3143250"/>
            <a:ext cx="242887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серпень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214313" y="4929188"/>
            <a:ext cx="32146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трілка вниз 42"/>
          <p:cNvSpPr/>
          <p:nvPr/>
        </p:nvSpPr>
        <p:spPr>
          <a:xfrm>
            <a:off x="1428750" y="5500688"/>
            <a:ext cx="785813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1520" name="Picture 2" descr="Радянська окупація країн Балт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5" y="4643438"/>
            <a:ext cx="500062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Стрілка вниз 36"/>
          <p:cNvSpPr/>
          <p:nvPr/>
        </p:nvSpPr>
        <p:spPr>
          <a:xfrm>
            <a:off x="6572250" y="2928938"/>
            <a:ext cx="785813" cy="5715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1522" name="Picture 4" descr="Радянська анексія західноукраїнських земель — Вікіпеді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3000375"/>
            <a:ext cx="28575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Округлений прямокутник 48"/>
          <p:cNvSpPr/>
          <p:nvPr/>
        </p:nvSpPr>
        <p:spPr>
          <a:xfrm>
            <a:off x="2571750" y="857250"/>
            <a:ext cx="4643438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Зона дій СРСР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50" y="214313"/>
            <a:ext cx="7407275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США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50" y="142875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7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532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42" name="Прямокутник 41"/>
          <p:cNvSpPr/>
          <p:nvPr/>
        </p:nvSpPr>
        <p:spPr>
          <a:xfrm>
            <a:off x="2928938" y="1285875"/>
            <a:ext cx="5857875" cy="5000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ізоляціонізму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нейтралітету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5357813" y="2071688"/>
            <a:ext cx="27146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кутник 32"/>
          <p:cNvSpPr/>
          <p:nvPr/>
        </p:nvSpPr>
        <p:spPr>
          <a:xfrm>
            <a:off x="4429125" y="2928938"/>
            <a:ext cx="4286250" cy="6429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кеш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(«плати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вези»)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5" name="Стрілка вниз 34"/>
          <p:cNvSpPr/>
          <p:nvPr/>
        </p:nvSpPr>
        <p:spPr>
          <a:xfrm>
            <a:off x="6143625" y="1785938"/>
            <a:ext cx="785813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ілка вниз 36"/>
          <p:cNvSpPr/>
          <p:nvPr/>
        </p:nvSpPr>
        <p:spPr>
          <a:xfrm>
            <a:off x="4786313" y="2357438"/>
            <a:ext cx="785812" cy="5715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2538" name="Picture 2" descr="Ленд-ліз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785938"/>
            <a:ext cx="3887788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кутник 19"/>
          <p:cNvSpPr/>
          <p:nvPr/>
        </p:nvSpPr>
        <p:spPr>
          <a:xfrm>
            <a:off x="357188" y="4857750"/>
            <a:ext cx="3786187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  Рузвельт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підписує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ленд-ліз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1941 р</a:t>
            </a:r>
            <a:r>
              <a:rPr lang="ru-RU" dirty="0"/>
              <a:t>.</a:t>
            </a:r>
          </a:p>
        </p:txBody>
      </p:sp>
      <p:sp>
        <p:nvSpPr>
          <p:cNvPr id="21" name="Прямокутник 20"/>
          <p:cNvSpPr/>
          <p:nvPr/>
        </p:nvSpPr>
        <p:spPr>
          <a:xfrm>
            <a:off x="4429125" y="3643313"/>
            <a:ext cx="4357688" cy="1357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р. 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досягнуто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домовленостей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передачу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американських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есмінців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оренду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99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військово-повітряних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військово-морських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баз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6357938" y="5072063"/>
            <a:ext cx="24288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 Рузвельт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ліквідовує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нейтралітет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4429125" y="5072063"/>
            <a:ext cx="2071688" cy="7143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листопад 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1940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2286000" y="6072188"/>
            <a:ext cx="2857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ленд-ліз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Овал 22"/>
          <p:cNvSpPr/>
          <p:nvPr/>
        </p:nvSpPr>
        <p:spPr>
          <a:xfrm>
            <a:off x="285750" y="5929313"/>
            <a:ext cx="2071688" cy="7143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1941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4929188" y="6072188"/>
            <a:ext cx="3857625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спорядження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борг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оренду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Розгром Франції. План “Морський лев” ❤️| Істор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357563"/>
            <a:ext cx="3500437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50" y="214313"/>
            <a:ext cx="7407275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err="1" smtClean="0"/>
              <a:t>Повітряна</a:t>
            </a:r>
            <a:r>
              <a:rPr lang="ru-RU" sz="2700" dirty="0" smtClean="0"/>
              <a:t> </a:t>
            </a:r>
            <a:r>
              <a:rPr lang="ru-RU" sz="2700" dirty="0" err="1" smtClean="0"/>
              <a:t>війна</a:t>
            </a:r>
            <a:r>
              <a:rPr lang="ru-RU" sz="2700" dirty="0" smtClean="0"/>
              <a:t> над </a:t>
            </a:r>
            <a:r>
              <a:rPr lang="ru-RU" sz="2700" dirty="0" err="1" smtClean="0"/>
              <a:t>Англією</a:t>
            </a:r>
            <a:r>
              <a:rPr lang="ru-RU" sz="2700" dirty="0" smtClean="0"/>
              <a:t>. </a:t>
            </a:r>
            <a:r>
              <a:rPr lang="ru-RU" sz="2700" dirty="0" err="1" smtClean="0"/>
              <a:t>Боротьба</a:t>
            </a:r>
            <a:r>
              <a:rPr lang="ru-RU" sz="2700" dirty="0" smtClean="0"/>
              <a:t> за  Атлантику.</a:t>
            </a:r>
            <a:endParaRPr lang="ru-RU" sz="31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50" y="142875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8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557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30" name="Прямокутник 29"/>
          <p:cNvSpPr/>
          <p:nvPr/>
        </p:nvSpPr>
        <p:spPr>
          <a:xfrm>
            <a:off x="2714625" y="1285875"/>
            <a:ext cx="27146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Завоювання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кутник 32"/>
          <p:cNvSpPr/>
          <p:nvPr/>
        </p:nvSpPr>
        <p:spPr>
          <a:xfrm>
            <a:off x="5214938" y="1428750"/>
            <a:ext cx="3714750" cy="9286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примусити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капітулювати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2428875" y="2500313"/>
            <a:ext cx="2714625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«битва за 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Англію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/>
          </a:p>
        </p:txBody>
      </p:sp>
      <p:sp>
        <p:nvSpPr>
          <p:cNvPr id="21" name="Прямокутник 20"/>
          <p:cNvSpPr/>
          <p:nvPr/>
        </p:nvSpPr>
        <p:spPr>
          <a:xfrm>
            <a:off x="5072063" y="2571750"/>
            <a:ext cx="3786187" cy="7858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- 2 тис.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літаків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тис.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досвідчених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льотчиків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14313" y="1214438"/>
            <a:ext cx="2071687" cy="7143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кутник із двома округленими протилежними кутами 17"/>
          <p:cNvSpPr/>
          <p:nvPr/>
        </p:nvSpPr>
        <p:spPr>
          <a:xfrm>
            <a:off x="214313" y="1857375"/>
            <a:ext cx="2143125" cy="78581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операція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Морський</a:t>
            </a:r>
            <a:r>
              <a:rPr lang="ru-RU" b="1" dirty="0">
                <a:solidFill>
                  <a:schemeClr val="tx1"/>
                </a:solidFill>
              </a:rPr>
              <a:t> лев»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Стрілка вправо 18"/>
          <p:cNvSpPr/>
          <p:nvPr/>
        </p:nvSpPr>
        <p:spPr>
          <a:xfrm>
            <a:off x="2214563" y="1214438"/>
            <a:ext cx="500062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кутник 23"/>
          <p:cNvSpPr/>
          <p:nvPr/>
        </p:nvSpPr>
        <p:spPr>
          <a:xfrm>
            <a:off x="2500313" y="3714750"/>
            <a:ext cx="2714625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«битва за Атлантику»</a:t>
            </a:r>
            <a:endParaRPr lang="ru-RU" sz="2000" b="1" dirty="0"/>
          </a:p>
        </p:txBody>
      </p:sp>
      <p:sp>
        <p:nvSpPr>
          <p:cNvPr id="26" name="Прямокутник 25"/>
          <p:cNvSpPr/>
          <p:nvPr/>
        </p:nvSpPr>
        <p:spPr>
          <a:xfrm>
            <a:off x="5072063" y="3786188"/>
            <a:ext cx="3786187" cy="7858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програла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3429000" y="4714875"/>
            <a:ext cx="5429250" cy="1785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командування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використовувало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лінкорни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Бісмарк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Тірпіц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-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поразки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‚ не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завдавши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Успішніше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підводні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човни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Навесні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1941 р. для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конвоями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підводники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тактику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вовчих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зграй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29" name="Стрілка вниз 28"/>
          <p:cNvSpPr/>
          <p:nvPr/>
        </p:nvSpPr>
        <p:spPr>
          <a:xfrm>
            <a:off x="3643313" y="4286250"/>
            <a:ext cx="192881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50" y="214313"/>
            <a:ext cx="7407275" cy="71437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 smtClean="0"/>
              <a:t>Агресія</a:t>
            </a:r>
            <a:r>
              <a:rPr lang="ru-RU" sz="3100" dirty="0" smtClean="0"/>
              <a:t> в  </a:t>
            </a:r>
            <a:r>
              <a:rPr lang="ru-RU" sz="3100" dirty="0" err="1" smtClean="0"/>
              <a:t>Північній</a:t>
            </a:r>
            <a:r>
              <a:rPr lang="ru-RU" sz="3100" dirty="0" smtClean="0"/>
              <a:t> </a:t>
            </a:r>
            <a:r>
              <a:rPr lang="ru-RU" sz="3100" dirty="0" err="1" smtClean="0"/>
              <a:t>Африці</a:t>
            </a:r>
            <a:r>
              <a:rPr lang="ru-RU" sz="3100" dirty="0" smtClean="0"/>
              <a:t> та  на  Балканах</a:t>
            </a:r>
            <a:endParaRPr lang="ru-RU" sz="31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50" y="142875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9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4580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30" name="Прямокутник 29"/>
          <p:cNvSpPr/>
          <p:nvPr/>
        </p:nvSpPr>
        <p:spPr>
          <a:xfrm>
            <a:off x="2928938" y="1071563"/>
            <a:ext cx="21431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кутник 32"/>
          <p:cNvSpPr/>
          <p:nvPr/>
        </p:nvSpPr>
        <p:spPr>
          <a:xfrm>
            <a:off x="3286125" y="3571875"/>
            <a:ext cx="4357688" cy="7143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армія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зайняла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Кенії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ряд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Судані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захопила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Британське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Сомалі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перейшли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оборони</a:t>
            </a:r>
          </a:p>
        </p:txBody>
      </p:sp>
      <p:sp>
        <p:nvSpPr>
          <p:cNvPr id="21" name="Прямокутник 20"/>
          <p:cNvSpPr/>
          <p:nvPr/>
        </p:nvSpPr>
        <p:spPr>
          <a:xfrm>
            <a:off x="4929188" y="1285875"/>
            <a:ext cx="3786187" cy="7858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розпочала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Східній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Африці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14313" y="1214438"/>
            <a:ext cx="2286000" cy="7143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Влітку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ілка вправо 18"/>
          <p:cNvSpPr/>
          <p:nvPr/>
        </p:nvSpPr>
        <p:spPr>
          <a:xfrm>
            <a:off x="2500313" y="1071563"/>
            <a:ext cx="500062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кутник 27"/>
          <p:cNvSpPr/>
          <p:nvPr/>
        </p:nvSpPr>
        <p:spPr>
          <a:xfrm>
            <a:off x="5072063" y="2714625"/>
            <a:ext cx="3357562" cy="7858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 тис.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солдатів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офіцерів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Ефіопії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Стрілка вниз 28"/>
          <p:cNvSpPr/>
          <p:nvPr/>
        </p:nvSpPr>
        <p:spPr>
          <a:xfrm rot="5400000">
            <a:off x="4182269" y="2818607"/>
            <a:ext cx="966787" cy="901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кутник 19"/>
          <p:cNvSpPr/>
          <p:nvPr/>
        </p:nvSpPr>
        <p:spPr>
          <a:xfrm>
            <a:off x="5500688" y="2286000"/>
            <a:ext cx="2714625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Італія</a:t>
            </a:r>
            <a:endParaRPr lang="ru-RU" sz="2000" b="1" dirty="0"/>
          </a:p>
        </p:txBody>
      </p:sp>
      <p:sp>
        <p:nvSpPr>
          <p:cNvPr id="22" name="Прямокутник 21"/>
          <p:cNvSpPr/>
          <p:nvPr/>
        </p:nvSpPr>
        <p:spPr>
          <a:xfrm>
            <a:off x="714375" y="2643188"/>
            <a:ext cx="3357563" cy="7858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тис. в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Сомалі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Кенії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Судані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1071563" y="2214563"/>
            <a:ext cx="2714625" cy="571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Англія</a:t>
            </a:r>
            <a:endParaRPr lang="ru-RU" sz="2000" b="1" dirty="0"/>
          </a:p>
        </p:txBody>
      </p:sp>
      <p:sp>
        <p:nvSpPr>
          <p:cNvPr id="23" name="Прямокутник 22"/>
          <p:cNvSpPr/>
          <p:nvPr/>
        </p:nvSpPr>
        <p:spPr>
          <a:xfrm>
            <a:off x="857250" y="4357688"/>
            <a:ext cx="7572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кинула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захоплення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Єгипту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Суецького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каналу</a:t>
            </a:r>
          </a:p>
        </p:txBody>
      </p:sp>
      <p:sp>
        <p:nvSpPr>
          <p:cNvPr id="25" name="Прямокутник 24"/>
          <p:cNvSpPr/>
          <p:nvPr/>
        </p:nvSpPr>
        <p:spPr>
          <a:xfrm>
            <a:off x="357188" y="5143500"/>
            <a:ext cx="3786187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листопад 1940 р.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торпедоносці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вирішального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удару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флоту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4357688" y="5143500"/>
            <a:ext cx="4572000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січень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1941 р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вигнали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армію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Сомалі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Кенії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Судану,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Ефіопії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Стрілка вправо 30"/>
          <p:cNvSpPr/>
          <p:nvPr/>
        </p:nvSpPr>
        <p:spPr>
          <a:xfrm>
            <a:off x="4071938" y="5214938"/>
            <a:ext cx="357187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Прямокутник із двома округленими протилежними кутами 31"/>
          <p:cNvSpPr/>
          <p:nvPr/>
        </p:nvSpPr>
        <p:spPr>
          <a:xfrm>
            <a:off x="428625" y="6072188"/>
            <a:ext cx="2286000" cy="785812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операція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Маріта</a:t>
            </a:r>
            <a:r>
              <a:rPr lang="ru-RU" b="1" dirty="0">
                <a:solidFill>
                  <a:schemeClr val="tx1"/>
                </a:solidFill>
              </a:rPr>
              <a:t>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4" name="Прямокутник 33"/>
          <p:cNvSpPr/>
          <p:nvPr/>
        </p:nvSpPr>
        <p:spPr>
          <a:xfrm>
            <a:off x="3000375" y="6143625"/>
            <a:ext cx="27860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напали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Югославію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7" name="Прямокутник 34"/>
          <p:cNvSpPr>
            <a:spLocks noChangeArrowheads="1"/>
          </p:cNvSpPr>
          <p:nvPr/>
        </p:nvSpPr>
        <p:spPr bwMode="auto">
          <a:xfrm>
            <a:off x="6143625" y="6072188"/>
            <a:ext cx="2490788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завдали удару по Греції</a:t>
            </a:r>
          </a:p>
          <a:p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ілка вправо 35"/>
          <p:cNvSpPr/>
          <p:nvPr/>
        </p:nvSpPr>
        <p:spPr>
          <a:xfrm>
            <a:off x="2571750" y="6286500"/>
            <a:ext cx="428625" cy="214313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ілка вправо 36"/>
          <p:cNvSpPr/>
          <p:nvPr/>
        </p:nvSpPr>
        <p:spPr>
          <a:xfrm>
            <a:off x="5786438" y="6286500"/>
            <a:ext cx="428625" cy="214313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5603" name="Picture 2" descr="ТЕРИТОРІАЛЬНІ ЗАГАРБАННЯ 1939-1941 рр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0"/>
            <a:ext cx="8572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Домашнє завдання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Місце для вмісту 2"/>
          <p:cNvSpPr>
            <a:spLocks noGrp="1"/>
          </p:cNvSpPr>
          <p:nvPr>
            <p:ph idx="1"/>
          </p:nvPr>
        </p:nvSpPr>
        <p:spPr>
          <a:xfrm>
            <a:off x="1500188" y="1785938"/>
            <a:ext cx="6994525" cy="133826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§ 28. Початок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</a:p>
        </p:txBody>
      </p:sp>
      <p:pic>
        <p:nvPicPr>
          <p:cNvPr id="26628" name="Picture 5" descr="Початок Другої світової війни (1939 - 1941) | ЗНО ІСТОРІЯ УКРАЇНИ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2857500"/>
            <a:ext cx="4675187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357188"/>
            <a:ext cx="7621588" cy="1214437"/>
          </a:xfrm>
          <a:solidFill>
            <a:schemeClr val="accent2">
              <a:lumMod val="60000"/>
              <a:lumOff val="40000"/>
            </a:schemeClr>
          </a:solidFill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ru-RU" sz="36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План</a:t>
            </a:r>
            <a:br>
              <a:rPr lang="ru-RU" sz="36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643063" y="1214438"/>
            <a:ext cx="6929437" cy="5357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Причини, передумови, характер війни. </a:t>
            </a: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Початок війни. Напад на  Польщу. 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«Дивна війна». 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Напад СРСР на  Фінляндію («зимова війна»).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Окупація Німеччиною Данії, Нідерландів, Бельгії та  Люксембургу. Поразка Франції.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Доля Західної України, Західної Білорусії, Північної Буковини, Бессарабії, держав Балтії. Відносини між СРСР та  Німеччиною.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Зміна політики США.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Повітряна війна над Англією. Боротьба за  Атлантику. 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>
                <a:solidFill>
                  <a:schemeClr val="tx1"/>
                </a:solidFill>
                <a:cs typeface="Arial" charset="0"/>
              </a:rPr>
              <a:t>Агресія в  Північній Африці та  на  Балканах.</a:t>
            </a:r>
            <a:endParaRPr lang="en-US" sz="2400">
              <a:solidFill>
                <a:schemeClr val="tx1"/>
              </a:solidFill>
              <a:cs typeface="Arial" charset="0"/>
            </a:endParaRPr>
          </a:p>
          <a:p>
            <a:pPr marL="457200" indent="-457200">
              <a:buFontTx/>
              <a:buAutoNum type="arabicPeriod"/>
            </a:pPr>
            <a:endParaRPr lang="ru-RU" sz="2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Причини, </a:t>
            </a:r>
            <a:r>
              <a:rPr lang="ru-RU" sz="3100" dirty="0" err="1" smtClean="0">
                <a:solidFill>
                  <a:schemeClr val="tx2">
                    <a:satMod val="130000"/>
                  </a:schemeClr>
                </a:solidFill>
              </a:rPr>
              <a:t>передумови</a:t>
            </a: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, характер </a:t>
            </a:r>
            <a:r>
              <a:rPr lang="ru-RU" sz="3100" dirty="0" err="1" smtClean="0">
                <a:solidFill>
                  <a:schemeClr val="tx2">
                    <a:satMod val="130000"/>
                  </a:schemeClr>
                </a:solidFill>
              </a:rPr>
              <a:t>війни</a:t>
            </a: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1143000" y="1571625"/>
            <a:ext cx="2643188" cy="428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</a:rPr>
              <a:t>Причини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6" name="Підзаголовок 2"/>
          <p:cNvSpPr txBox="1">
            <a:spLocks/>
          </p:cNvSpPr>
          <p:nvPr/>
        </p:nvSpPr>
        <p:spPr>
          <a:xfrm>
            <a:off x="1214438" y="4643438"/>
            <a:ext cx="3429000" cy="5000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Для </a:t>
            </a:r>
            <a:r>
              <a:rPr lang="ru-RU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країн</a:t>
            </a: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що</a:t>
            </a: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 нападали</a:t>
            </a:r>
          </a:p>
        </p:txBody>
      </p:sp>
      <p:sp>
        <p:nvSpPr>
          <p:cNvPr id="17" name="Підзаголовок 2"/>
          <p:cNvSpPr txBox="1">
            <a:spLocks/>
          </p:cNvSpPr>
          <p:nvPr/>
        </p:nvSpPr>
        <p:spPr>
          <a:xfrm>
            <a:off x="1071563" y="5857875"/>
            <a:ext cx="4000500" cy="7858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uk-UA" dirty="0">
                <a:latin typeface="Comic Sans MS" pitchFamily="66" charset="0"/>
              </a:rPr>
              <a:t>мета - завоювання світового панування. </a:t>
            </a:r>
            <a:endParaRPr lang="ru-RU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8" name="Підзаголовок 2"/>
          <p:cNvSpPr txBox="1">
            <a:spLocks/>
          </p:cNvSpPr>
          <p:nvPr/>
        </p:nvSpPr>
        <p:spPr>
          <a:xfrm>
            <a:off x="928688" y="2286000"/>
            <a:ext cx="3571875" cy="1357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b="1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Підзаголовок 2"/>
          <p:cNvSpPr txBox="1">
            <a:spLocks/>
          </p:cNvSpPr>
          <p:nvPr/>
        </p:nvSpPr>
        <p:spPr>
          <a:xfrm>
            <a:off x="5143500" y="5857875"/>
            <a:ext cx="3857625" cy="785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uk-UA" dirty="0">
                <a:latin typeface="Comic Sans MS" pitchFamily="66" charset="0"/>
              </a:rPr>
              <a:t>Для країни, які зазнали агресії й були окуповані</a:t>
            </a:r>
            <a:endParaRPr lang="ru-RU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Стрілка вниз 19"/>
          <p:cNvSpPr/>
          <p:nvPr/>
        </p:nvSpPr>
        <p:spPr>
          <a:xfrm>
            <a:off x="2000250" y="2000250"/>
            <a:ext cx="1071563" cy="28575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кутник 23"/>
          <p:cNvSpPr/>
          <p:nvPr/>
        </p:nvSpPr>
        <p:spPr>
          <a:xfrm>
            <a:off x="5643563" y="1571625"/>
            <a:ext cx="2643187" cy="428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</a:rPr>
              <a:t>Передумови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5" name="Стрілка вниз 24"/>
          <p:cNvSpPr/>
          <p:nvPr/>
        </p:nvSpPr>
        <p:spPr>
          <a:xfrm>
            <a:off x="6429375" y="2000250"/>
            <a:ext cx="1071563" cy="28575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кутник 25"/>
          <p:cNvSpPr/>
          <p:nvPr/>
        </p:nvSpPr>
        <p:spPr>
          <a:xfrm>
            <a:off x="3429000" y="3857625"/>
            <a:ext cx="2928938" cy="57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</a:rPr>
              <a:t>Характер війни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2214546" y="2357430"/>
            <a:ext cx="70243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28" name="Підзаголовок 2"/>
          <p:cNvSpPr txBox="1">
            <a:spLocks/>
          </p:cNvSpPr>
          <p:nvPr/>
        </p:nvSpPr>
        <p:spPr>
          <a:xfrm>
            <a:off x="5214938" y="2286000"/>
            <a:ext cx="3571875" cy="1357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b="1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" name="Прямокутник 28"/>
          <p:cNvSpPr/>
          <p:nvPr/>
        </p:nvSpPr>
        <p:spPr>
          <a:xfrm>
            <a:off x="6643702" y="2357430"/>
            <a:ext cx="70243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30" name="Підзаголовок 2"/>
          <p:cNvSpPr txBox="1">
            <a:spLocks/>
          </p:cNvSpPr>
          <p:nvPr/>
        </p:nvSpPr>
        <p:spPr>
          <a:xfrm>
            <a:off x="928688" y="2286000"/>
            <a:ext cx="3571875" cy="1357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Версальсько-Вашингтонська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система</a:t>
            </a: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16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16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криза</a:t>
            </a: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6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ідзаголовок 2"/>
          <p:cNvSpPr txBox="1">
            <a:spLocks/>
          </p:cNvSpPr>
          <p:nvPr/>
        </p:nvSpPr>
        <p:spPr>
          <a:xfrm>
            <a:off x="5214938" y="2286000"/>
            <a:ext cx="3571875" cy="1357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умиротворення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агресора</a:t>
            </a:r>
            <a:r>
              <a:rPr lang="ru-RU" sz="16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 Рим – </a:t>
            </a:r>
            <a:r>
              <a:rPr lang="ru-RU" sz="1600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Берлін</a:t>
            </a:r>
            <a:r>
              <a:rPr lang="ru-RU" sz="16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Токіо</a:t>
            </a:r>
            <a:endParaRPr lang="ru-RU" sz="16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6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1285875" y="5286375"/>
            <a:ext cx="34290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Comic Sans MS" pitchFamily="66" charset="0"/>
              </a:rPr>
              <a:t>загарбницький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2643188" y="5072063"/>
            <a:ext cx="571500" cy="285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ідзаголовок 2"/>
          <p:cNvSpPr txBox="1">
            <a:spLocks/>
          </p:cNvSpPr>
          <p:nvPr/>
        </p:nvSpPr>
        <p:spPr>
          <a:xfrm>
            <a:off x="5143500" y="4643438"/>
            <a:ext cx="3429000" cy="5000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Для </a:t>
            </a:r>
            <a:r>
              <a:rPr lang="ru-RU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країн</a:t>
            </a: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 , </a:t>
            </a:r>
            <a:r>
              <a:rPr lang="ru-RU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що</a:t>
            </a: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b="1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оборонялися</a:t>
            </a:r>
            <a:endParaRPr lang="ru-RU" b="1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" name="Прямокутник 33"/>
          <p:cNvSpPr/>
          <p:nvPr/>
        </p:nvSpPr>
        <p:spPr>
          <a:xfrm>
            <a:off x="5072063" y="5357813"/>
            <a:ext cx="3500437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omic Sans MS" pitchFamily="66" charset="0"/>
              </a:rPr>
              <a:t>визвольний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Стрілка вниз 34"/>
          <p:cNvSpPr/>
          <p:nvPr/>
        </p:nvSpPr>
        <p:spPr>
          <a:xfrm>
            <a:off x="6572250" y="5072063"/>
            <a:ext cx="571500" cy="285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кутник 44"/>
          <p:cNvSpPr/>
          <p:nvPr/>
        </p:nvSpPr>
        <p:spPr>
          <a:xfrm>
            <a:off x="2428875" y="5715000"/>
            <a:ext cx="3571875" cy="5715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Червень1944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 р.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кутник 41"/>
          <p:cNvSpPr/>
          <p:nvPr/>
        </p:nvSpPr>
        <p:spPr>
          <a:xfrm>
            <a:off x="2500313" y="4572000"/>
            <a:ext cx="3571875" cy="571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Червень1944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 р.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кутник 38"/>
          <p:cNvSpPr/>
          <p:nvPr/>
        </p:nvSpPr>
        <p:spPr>
          <a:xfrm>
            <a:off x="2500313" y="3500438"/>
            <a:ext cx="3571875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Листопад 1942 — 6 червня1943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кутник 35"/>
          <p:cNvSpPr/>
          <p:nvPr/>
        </p:nvSpPr>
        <p:spPr>
          <a:xfrm>
            <a:off x="2500313" y="2286000"/>
            <a:ext cx="3571875" cy="5715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Червень 1941 — листопад 1942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2500313" y="1214438"/>
            <a:ext cx="3571875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1939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1941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50" y="285750"/>
            <a:ext cx="7407275" cy="64293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Періодизація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Другої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світової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війни</a:t>
            </a:r>
            <a:endParaRPr lang="ru-RU" sz="31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357313" y="1214438"/>
            <a:ext cx="1214437" cy="5715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1" name="Прямокутник із двома округленими сусідніми кутами 30"/>
          <p:cNvSpPr/>
          <p:nvPr/>
        </p:nvSpPr>
        <p:spPr>
          <a:xfrm>
            <a:off x="5929313" y="1285875"/>
            <a:ext cx="2857500" cy="928688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1.Початок </a:t>
            </a:r>
            <a:r>
              <a:rPr lang="ru-RU" sz="1400" dirty="0" err="1">
                <a:solidFill>
                  <a:schemeClr val="tx1"/>
                </a:solidFill>
              </a:rPr>
              <a:t>Другої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світової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війни</a:t>
            </a:r>
            <a:r>
              <a:rPr lang="ru-RU" sz="1400" dirty="0">
                <a:solidFill>
                  <a:schemeClr val="tx1"/>
                </a:solidFill>
              </a:rPr>
              <a:t>. 2.Вторгнення </a:t>
            </a:r>
            <a:r>
              <a:rPr lang="ru-RU" sz="1400" dirty="0" err="1">
                <a:solidFill>
                  <a:schemeClr val="tx1"/>
                </a:solidFill>
              </a:rPr>
              <a:t>німецьких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військ</a:t>
            </a:r>
            <a:r>
              <a:rPr lang="ru-RU" sz="1400" dirty="0">
                <a:solidFill>
                  <a:schemeClr val="tx1"/>
                </a:solidFill>
              </a:rPr>
              <a:t> у </a:t>
            </a:r>
            <a:r>
              <a:rPr lang="ru-RU" sz="1400" dirty="0" err="1">
                <a:solidFill>
                  <a:schemeClr val="tx1"/>
                </a:solidFill>
              </a:rPr>
              <a:t>країни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Західної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Європи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428750" y="2286000"/>
            <a:ext cx="1214438" cy="5715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ІІ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7" name="Прямокутник із двома округленими сусідніми кутами 36"/>
          <p:cNvSpPr/>
          <p:nvPr/>
        </p:nvSpPr>
        <p:spPr>
          <a:xfrm>
            <a:off x="6000750" y="2428875"/>
            <a:ext cx="2857500" cy="928688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1.Напад </a:t>
            </a:r>
            <a:r>
              <a:rPr lang="ru-RU" sz="1400" dirty="0" err="1">
                <a:solidFill>
                  <a:schemeClr val="tx1"/>
                </a:solidFill>
              </a:rPr>
              <a:t>Німеччини</a:t>
            </a:r>
            <a:r>
              <a:rPr lang="ru-RU" sz="1400" dirty="0">
                <a:solidFill>
                  <a:schemeClr val="tx1"/>
                </a:solidFill>
              </a:rPr>
              <a:t> на СРСР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2. Перелом /</a:t>
            </a:r>
            <a:r>
              <a:rPr lang="ru-RU" sz="1400" dirty="0" err="1">
                <a:solidFill>
                  <a:schemeClr val="tx1"/>
                </a:solidFill>
              </a:rPr>
              <a:t>Стаінградська</a:t>
            </a:r>
            <a:r>
              <a:rPr lang="ru-RU" sz="1400" dirty="0">
                <a:solidFill>
                  <a:schemeClr val="tx1"/>
                </a:solidFill>
              </a:rPr>
              <a:t> битва/.</a:t>
            </a:r>
          </a:p>
        </p:txBody>
      </p:sp>
      <p:sp>
        <p:nvSpPr>
          <p:cNvPr id="38" name="Овал 37"/>
          <p:cNvSpPr/>
          <p:nvPr/>
        </p:nvSpPr>
        <p:spPr>
          <a:xfrm>
            <a:off x="1428750" y="3429000"/>
            <a:ext cx="1214438" cy="571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ІІІ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0" name="Прямокутник із двома округленими сусідніми кутами 39"/>
          <p:cNvSpPr/>
          <p:nvPr/>
        </p:nvSpPr>
        <p:spPr>
          <a:xfrm>
            <a:off x="6000750" y="3571875"/>
            <a:ext cx="2857500" cy="928688"/>
          </a:xfrm>
          <a:prstGeom prst="round2Same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1.Корінний перелом у </a:t>
            </a:r>
            <a:r>
              <a:rPr lang="ru-RU" sz="1400" dirty="0" err="1">
                <a:solidFill>
                  <a:schemeClr val="tx1"/>
                </a:solidFill>
              </a:rPr>
              <a:t>перебігу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Другої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світової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війни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2. </a:t>
            </a:r>
            <a:r>
              <a:rPr lang="ru-RU" sz="1400" dirty="0" err="1">
                <a:solidFill>
                  <a:schemeClr val="tx1"/>
                </a:solidFill>
              </a:rPr>
              <a:t>Відкриття</a:t>
            </a:r>
            <a:r>
              <a:rPr lang="ru-RU" sz="1400" dirty="0">
                <a:solidFill>
                  <a:schemeClr val="tx1"/>
                </a:solidFill>
              </a:rPr>
              <a:t> Другого фронту</a:t>
            </a:r>
          </a:p>
        </p:txBody>
      </p:sp>
      <p:sp>
        <p:nvSpPr>
          <p:cNvPr id="41" name="Овал 40"/>
          <p:cNvSpPr/>
          <p:nvPr/>
        </p:nvSpPr>
        <p:spPr>
          <a:xfrm>
            <a:off x="1500188" y="4429125"/>
            <a:ext cx="1214437" cy="5715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</a:rPr>
              <a:t>І</a:t>
            </a:r>
            <a:r>
              <a:rPr lang="en-US" sz="2400" dirty="0">
                <a:solidFill>
                  <a:schemeClr val="tx1"/>
                </a:solidFill>
              </a:rPr>
              <a:t>V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3" name="Прямокутник із двома округленими сусідніми кутами 42"/>
          <p:cNvSpPr/>
          <p:nvPr/>
        </p:nvSpPr>
        <p:spPr>
          <a:xfrm>
            <a:off x="5929313" y="4714875"/>
            <a:ext cx="2857500" cy="928688"/>
          </a:xfrm>
          <a:prstGeom prst="round2Same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1. </a:t>
            </a:r>
            <a:r>
              <a:rPr lang="ru-RU" sz="1400" dirty="0" err="1">
                <a:solidFill>
                  <a:schemeClr val="tx1"/>
                </a:solidFill>
              </a:rPr>
              <a:t>Контрнаступ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військ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антигітлерівської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каоліції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2. </a:t>
            </a:r>
            <a:r>
              <a:rPr lang="ru-RU" sz="1400" dirty="0" err="1">
                <a:solidFill>
                  <a:schemeClr val="tx1"/>
                </a:solidFill>
              </a:rPr>
              <a:t>Розгром</a:t>
            </a: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Німеччини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  <a:r>
              <a:rPr lang="ru-RU" sz="1400" dirty="0" err="1">
                <a:solidFill>
                  <a:schemeClr val="tx1"/>
                </a:solidFill>
              </a:rPr>
              <a:t>країн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сателітів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500188" y="5572125"/>
            <a:ext cx="1214437" cy="571500"/>
          </a:xfrm>
          <a:prstGeom prst="ellips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V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6" name="Прямокутник із двома округленими сусідніми кутами 45"/>
          <p:cNvSpPr/>
          <p:nvPr/>
        </p:nvSpPr>
        <p:spPr>
          <a:xfrm>
            <a:off x="5929313" y="5929313"/>
            <a:ext cx="2857500" cy="928687"/>
          </a:xfrm>
          <a:prstGeom prst="round2SameRect">
            <a:avLst/>
          </a:prstGeom>
          <a:solidFill>
            <a:srgbClr val="9D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1. </a:t>
            </a:r>
            <a:r>
              <a:rPr lang="ru-RU" sz="1400" dirty="0" err="1">
                <a:solidFill>
                  <a:schemeClr val="tx1"/>
                </a:solidFill>
              </a:rPr>
              <a:t>Розгром</a:t>
            </a: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Німеччини</a:t>
            </a:r>
            <a:endParaRPr lang="ru-RU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2. </a:t>
            </a:r>
            <a:r>
              <a:rPr lang="ru-RU" sz="1400" dirty="0" err="1">
                <a:solidFill>
                  <a:schemeClr val="tx1"/>
                </a:solidFill>
              </a:rPr>
              <a:t>Розгром</a:t>
            </a: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Японії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завершення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війни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14313"/>
            <a:ext cx="7499350" cy="1143000"/>
          </a:xfrm>
          <a:solidFill>
            <a:srgbClr val="FED97E"/>
          </a:solidFill>
        </p:spPr>
        <p:txBody>
          <a:bodyPr/>
          <a:lstStyle/>
          <a:p>
            <a:pPr eaLnBrk="1" hangingPunct="1">
              <a:defRPr/>
            </a:pPr>
            <a:r>
              <a:rPr lang="uk-UA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ПЕРІОДИЗАЦІЯ ІІ СВІТОВОЇ ВІЙНИ</a:t>
            </a:r>
            <a:endParaRPr lang="ru-RU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071688"/>
            <a:ext cx="8229600" cy="43815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 ВЕРЕСНЯ 1939 – 19 ЛИСТОПАДА 1942 р. – стратегічна ініціатива належить агресивним державам. Німеччина, Італія, Японія та їхні союзники зуміли оволодіти значними територіями в Європі, Африці, Азії, Океанії</a:t>
            </a:r>
          </a:p>
          <a:p>
            <a:pPr eaLnBrk="1" hangingPunct="1">
              <a:buFontTx/>
              <a:buNone/>
              <a:defRPr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 ЛИСТОПАДА  1942 – 9 ТРАВНЯ 1945 р. – стратегічна ініціатива повністю переходить до країн антигітлерівської коаліції, війська яких розгромили армії Німеччини та її союзників у Європі і змусили їх капітулювати  </a:t>
            </a:r>
          </a:p>
          <a:p>
            <a:pPr eaLnBrk="1" hangingPunct="1">
              <a:buFontTx/>
              <a:buNone/>
              <a:defRPr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9 ТРАВНЯ 1945 – 2 ВЕРЕСНЯ 1945 -  завершення війни на Тихому океані й розгром мілітаристської Японії. Кінець ІІ світової війни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>
              <a:latin typeface="Comic Sans MS" pitchFamily="66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928813" y="1143000"/>
            <a:ext cx="57864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СТРАТЕГІЧНОЮ ІНІЦІАТИВОЮ КРАЇН, УЧАСНИЦЬ ВІЙНИ</a:t>
            </a:r>
          </a:p>
        </p:txBody>
      </p:sp>
      <p:sp>
        <p:nvSpPr>
          <p:cNvPr id="5" name="Стрілка вниз 4"/>
          <p:cNvSpPr/>
          <p:nvPr/>
        </p:nvSpPr>
        <p:spPr>
          <a:xfrm>
            <a:off x="4000500" y="1857375"/>
            <a:ext cx="1785938" cy="35718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Початок </a:t>
            </a:r>
            <a:r>
              <a:rPr lang="ru-RU" sz="3200" dirty="0" err="1" smtClean="0"/>
              <a:t>війни</a:t>
            </a:r>
            <a:r>
              <a:rPr lang="ru-RU" sz="3200" dirty="0" smtClean="0"/>
              <a:t>.  </a:t>
            </a:r>
            <a:r>
              <a:rPr lang="ru-RU" sz="3200" dirty="0" err="1" smtClean="0"/>
              <a:t>Напад</a:t>
            </a:r>
            <a:r>
              <a:rPr lang="ru-RU" sz="3200" dirty="0" smtClean="0"/>
              <a:t> на  Польщу. 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1000125" y="2000250"/>
            <a:ext cx="2643188" cy="428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31 серпня 1939 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ідзаголовок 2"/>
          <p:cNvSpPr txBox="1">
            <a:spLocks/>
          </p:cNvSpPr>
          <p:nvPr/>
        </p:nvSpPr>
        <p:spPr>
          <a:xfrm>
            <a:off x="1571625" y="5000625"/>
            <a:ext cx="4143375" cy="4286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 fontScale="85000" lnSpcReduction="10000"/>
          </a:bodyPr>
          <a:lstStyle/>
          <a:p>
            <a:pPr>
              <a:lnSpc>
                <a:spcPct val="90000"/>
              </a:lnSpc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Вступу у війну Великобританії та Франції</a:t>
            </a:r>
          </a:p>
        </p:txBody>
      </p:sp>
      <p:sp>
        <p:nvSpPr>
          <p:cNvPr id="20" name="Стрілка вниз 19"/>
          <p:cNvSpPr/>
          <p:nvPr/>
        </p:nvSpPr>
        <p:spPr>
          <a:xfrm rot="16372293">
            <a:off x="3187701" y="2135187"/>
            <a:ext cx="1071562" cy="392113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кутник 25"/>
          <p:cNvSpPr/>
          <p:nvPr/>
        </p:nvSpPr>
        <p:spPr>
          <a:xfrm>
            <a:off x="857250" y="3571875"/>
            <a:ext cx="2928938" cy="57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вересня 1939 р</a:t>
            </a:r>
            <a:r>
              <a:rPr lang="uk-UA" b="1" dirty="0">
                <a:solidFill>
                  <a:schemeClr val="tx2"/>
                </a:solidFill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0" name="Підзаголовок 2"/>
          <p:cNvSpPr txBox="1">
            <a:spLocks/>
          </p:cNvSpPr>
          <p:nvPr/>
        </p:nvSpPr>
        <p:spPr>
          <a:xfrm>
            <a:off x="3929063" y="1857375"/>
            <a:ext cx="5000625" cy="9286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 20.00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карних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злочинців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переодягнених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 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польську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форму,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здійснив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 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радіостанцію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німецького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прикордонного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містечка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Глейвіц</a:t>
            </a:r>
            <a:endParaRPr lang="ru-RU" sz="16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857250" y="1357313"/>
            <a:ext cx="34290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Comic Sans MS" pitchFamily="66" charset="0"/>
              </a:rPr>
              <a:t>Провокація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1071563" y="1714500"/>
            <a:ext cx="571500" cy="285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Прямокутник 33"/>
          <p:cNvSpPr/>
          <p:nvPr/>
        </p:nvSpPr>
        <p:spPr>
          <a:xfrm>
            <a:off x="785813" y="2928938"/>
            <a:ext cx="3143250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Comic Sans MS" pitchFamily="66" charset="0"/>
              </a:rPr>
              <a:t>Початок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Стрілка вниз 34"/>
          <p:cNvSpPr/>
          <p:nvPr/>
        </p:nvSpPr>
        <p:spPr>
          <a:xfrm>
            <a:off x="928688" y="3357563"/>
            <a:ext cx="571500" cy="285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ідзаголовок 2"/>
          <p:cNvSpPr txBox="1">
            <a:spLocks/>
          </p:cNvSpPr>
          <p:nvPr/>
        </p:nvSpPr>
        <p:spPr>
          <a:xfrm>
            <a:off x="3929063" y="3357563"/>
            <a:ext cx="5000625" cy="9286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4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годині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хвилин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корабель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Шлезвіг-Гольштейн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відкрив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польській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військово-морській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Вестерплатте</a:t>
            </a:r>
            <a:endParaRPr lang="ru-RU" sz="16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ілка вниз 35"/>
          <p:cNvSpPr/>
          <p:nvPr/>
        </p:nvSpPr>
        <p:spPr>
          <a:xfrm rot="16372293">
            <a:off x="3259138" y="3563938"/>
            <a:ext cx="1071562" cy="39211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500188" y="4286250"/>
            <a:ext cx="1928812" cy="5715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вересня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28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39" name="Стрілка вниз 38"/>
          <p:cNvSpPr/>
          <p:nvPr/>
        </p:nvSpPr>
        <p:spPr>
          <a:xfrm>
            <a:off x="2071688" y="4786313"/>
            <a:ext cx="7858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авильний п'ятикутник 39"/>
          <p:cNvSpPr/>
          <p:nvPr/>
        </p:nvSpPr>
        <p:spPr>
          <a:xfrm>
            <a:off x="5715000" y="4643438"/>
            <a:ext cx="3071813" cy="857250"/>
          </a:xfrm>
          <a:prstGeom prst="pent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“Дивна</a:t>
            </a: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Війна”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1" name="Прямокутник 40"/>
          <p:cNvSpPr/>
          <p:nvPr/>
        </p:nvSpPr>
        <p:spPr>
          <a:xfrm>
            <a:off x="2214563" y="5643563"/>
            <a:ext cx="221456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Німеччина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2" name="Прямокутник 41"/>
          <p:cNvSpPr/>
          <p:nvPr/>
        </p:nvSpPr>
        <p:spPr>
          <a:xfrm>
            <a:off x="4929188" y="5643563"/>
            <a:ext cx="221456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СРСР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3" name="Подвійна стрілка вліво/вправо 42"/>
          <p:cNvSpPr/>
          <p:nvPr/>
        </p:nvSpPr>
        <p:spPr>
          <a:xfrm>
            <a:off x="4286250" y="5643563"/>
            <a:ext cx="857250" cy="428625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Прямокутник 43"/>
          <p:cNvSpPr/>
          <p:nvPr/>
        </p:nvSpPr>
        <p:spPr>
          <a:xfrm>
            <a:off x="4429124" y="5643578"/>
            <a:ext cx="61427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45" name="Прямокутник 44"/>
          <p:cNvSpPr/>
          <p:nvPr/>
        </p:nvSpPr>
        <p:spPr>
          <a:xfrm>
            <a:off x="857250" y="5643563"/>
            <a:ext cx="7786688" cy="1071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1939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Пакт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Рібентропа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–Молотова</a:t>
            </a:r>
          </a:p>
          <a:p>
            <a:pPr algn="ctr">
              <a:defRPr/>
            </a:pP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вересня 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–Договір</a:t>
            </a: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кордони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0" grpId="0" animBg="1"/>
      <p:bldP spid="26" grpId="0" animBg="1"/>
      <p:bldP spid="30" grpId="0" animBg="1"/>
      <p:bldP spid="32" grpId="0" animBg="1"/>
      <p:bldP spid="21" grpId="0" animBg="1"/>
      <p:bldP spid="34" grpId="0" animBg="1"/>
      <p:bldP spid="35" grpId="0" animBg="1"/>
      <p:bldP spid="23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C:\Users\User\Desktop\Презентация Microsoft PowerPoint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57188"/>
            <a:ext cx="7858125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«Дивна </a:t>
            </a:r>
            <a:r>
              <a:rPr lang="ru-RU" sz="3200" dirty="0" err="1" smtClean="0"/>
              <a:t>війна</a:t>
            </a:r>
            <a:r>
              <a:rPr lang="ru-RU" sz="3200" dirty="0" smtClean="0"/>
              <a:t>»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" name="Підзаголовок 2"/>
          <p:cNvSpPr txBox="1">
            <a:spLocks/>
          </p:cNvSpPr>
          <p:nvPr/>
        </p:nvSpPr>
        <p:spPr>
          <a:xfrm>
            <a:off x="785813" y="3643313"/>
            <a:ext cx="3214687" cy="4286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dirty="0" err="1"/>
              <a:t>Французькі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endParaRPr lang="uk-UA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3357563" y="2928938"/>
            <a:ext cx="2928937" cy="5000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Розміщення військ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3071813" y="1143000"/>
            <a:ext cx="38576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1939 -10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кутник 33"/>
          <p:cNvSpPr/>
          <p:nvPr/>
        </p:nvSpPr>
        <p:spPr>
          <a:xfrm>
            <a:off x="928688" y="2214563"/>
            <a:ext cx="7858125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Франціята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оголосивши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війну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ЇЇ не вела</a:t>
            </a:r>
          </a:p>
        </p:txBody>
      </p:sp>
      <p:sp>
        <p:nvSpPr>
          <p:cNvPr id="36" name="Стрілка вниз 35"/>
          <p:cNvSpPr/>
          <p:nvPr/>
        </p:nvSpPr>
        <p:spPr>
          <a:xfrm rot="16372293">
            <a:off x="3402013" y="3706813"/>
            <a:ext cx="1071562" cy="39211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9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39" name="Стрілка вниз 38"/>
          <p:cNvSpPr/>
          <p:nvPr/>
        </p:nvSpPr>
        <p:spPr>
          <a:xfrm>
            <a:off x="1643063" y="5214938"/>
            <a:ext cx="785812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Прямокутник 41"/>
          <p:cNvSpPr/>
          <p:nvPr/>
        </p:nvSpPr>
        <p:spPr>
          <a:xfrm>
            <a:off x="4143375" y="3643313"/>
            <a:ext cx="3000375" cy="5000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за «лінією </a:t>
            </a:r>
            <a:r>
              <a:rPr lang="uk-UA" b="1" dirty="0" err="1">
                <a:solidFill>
                  <a:schemeClr val="tx1"/>
                </a:solidFill>
              </a:rPr>
              <a:t>Мажіно</a:t>
            </a:r>
            <a:r>
              <a:rPr lang="uk-UA" b="1" dirty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5" name="Прямокутник 44"/>
          <p:cNvSpPr/>
          <p:nvPr/>
        </p:nvSpPr>
        <p:spPr>
          <a:xfrm>
            <a:off x="7215188" y="3571875"/>
            <a:ext cx="1357312" cy="7858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дивізій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1643063" y="1428750"/>
            <a:ext cx="1928812" cy="92868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ідзаголовок 2"/>
          <p:cNvSpPr txBox="1">
            <a:spLocks/>
          </p:cNvSpPr>
          <p:nvPr/>
        </p:nvSpPr>
        <p:spPr>
          <a:xfrm>
            <a:off x="785813" y="4786313"/>
            <a:ext cx="3214687" cy="42862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tIns="0"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endParaRPr lang="uk-UA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ілка вниз 24"/>
          <p:cNvSpPr/>
          <p:nvPr/>
        </p:nvSpPr>
        <p:spPr>
          <a:xfrm rot="16372293">
            <a:off x="3402013" y="4849813"/>
            <a:ext cx="1071562" cy="39211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кутник 26"/>
          <p:cNvSpPr/>
          <p:nvPr/>
        </p:nvSpPr>
        <p:spPr>
          <a:xfrm>
            <a:off x="4143375" y="4786313"/>
            <a:ext cx="3000375" cy="5000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за «лінією </a:t>
            </a:r>
            <a:r>
              <a:rPr lang="uk-UA" b="1" dirty="0" err="1">
                <a:solidFill>
                  <a:schemeClr val="tx1"/>
                </a:solidFill>
              </a:rPr>
              <a:t>Зігфріда</a:t>
            </a:r>
            <a:r>
              <a:rPr lang="uk-UA" b="1" dirty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7215188" y="4714875"/>
            <a:ext cx="1357312" cy="7858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дивізії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кутник 43"/>
          <p:cNvSpPr/>
          <p:nvPr/>
        </p:nvSpPr>
        <p:spPr>
          <a:xfrm>
            <a:off x="8215338" y="4000504"/>
            <a:ext cx="757147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29" name="Прямокутник із двома округленими протилежними кутами 28"/>
          <p:cNvSpPr/>
          <p:nvPr/>
        </p:nvSpPr>
        <p:spPr>
          <a:xfrm>
            <a:off x="928688" y="5715000"/>
            <a:ext cx="1785937" cy="928688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План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 «</a:t>
            </a:r>
            <a:r>
              <a:rPr lang="ru-RU" sz="2400" b="1" dirty="0" err="1">
                <a:solidFill>
                  <a:schemeClr val="tx1"/>
                </a:solidFill>
              </a:rPr>
              <a:t>Грюн</a:t>
            </a:r>
            <a:r>
              <a:rPr lang="ru-RU" sz="24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1" name="Стрілка вниз 30"/>
          <p:cNvSpPr/>
          <p:nvPr/>
        </p:nvSpPr>
        <p:spPr>
          <a:xfrm rot="16372293">
            <a:off x="3402013" y="4849813"/>
            <a:ext cx="1071562" cy="39211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Стрілка вниз 45"/>
          <p:cNvSpPr/>
          <p:nvPr/>
        </p:nvSpPr>
        <p:spPr>
          <a:xfrm rot="16372293">
            <a:off x="2468563" y="5989638"/>
            <a:ext cx="779462" cy="392112"/>
          </a:xfrm>
          <a:prstGeom prst="downArrow">
            <a:avLst>
              <a:gd name="adj1" fmla="val 50000"/>
              <a:gd name="adj2" fmla="val 4187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Прямокутник із двома округленими сусідніми кутами 46"/>
          <p:cNvSpPr/>
          <p:nvPr/>
        </p:nvSpPr>
        <p:spPr>
          <a:xfrm>
            <a:off x="3071813" y="5786438"/>
            <a:ext cx="5857875" cy="857250"/>
          </a:xfrm>
          <a:prstGeom prst="round2Same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Арденнську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ущелину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кордонів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Бельгії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—Люксембургу—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обхід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Мажіно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півночі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ударних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танкових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район Кале—Дюнкерк</a:t>
            </a:r>
          </a:p>
        </p:txBody>
      </p:sp>
      <p:sp>
        <p:nvSpPr>
          <p:cNvPr id="48" name="Прямокутник 47"/>
          <p:cNvSpPr/>
          <p:nvPr/>
        </p:nvSpPr>
        <p:spPr>
          <a:xfrm>
            <a:off x="4786313" y="5500688"/>
            <a:ext cx="2000250" cy="285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 err="1">
                <a:solidFill>
                  <a:schemeClr val="tx1"/>
                </a:solidFill>
              </a:rPr>
              <a:t>Бліц-криг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кутник 39"/>
          <p:cNvSpPr/>
          <p:nvPr/>
        </p:nvSpPr>
        <p:spPr>
          <a:xfrm>
            <a:off x="2714625" y="4643438"/>
            <a:ext cx="3429000" cy="5000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dirty="0">
                <a:solidFill>
                  <a:schemeClr val="tx1"/>
                </a:solidFill>
              </a:rPr>
              <a:t>радянські війська атакували фінську армію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50" y="214313"/>
            <a:ext cx="7407275" cy="106838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err="1" smtClean="0"/>
              <a:t>Напад</a:t>
            </a:r>
            <a:r>
              <a:rPr lang="ru-RU" sz="3200" dirty="0" smtClean="0"/>
              <a:t> СРСР на  </a:t>
            </a:r>
            <a:r>
              <a:rPr lang="ru-RU" sz="3200" dirty="0" err="1" smtClean="0"/>
              <a:t>Фінляндію</a:t>
            </a:r>
            <a:r>
              <a:rPr lang="ru-RU" sz="3200" dirty="0" smtClean="0"/>
              <a:t> </a:t>
            </a:r>
            <a: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214313"/>
            <a:ext cx="11430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/>
                </a:solidFill>
              </a:rPr>
              <a:t>4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1000125" y="2357438"/>
            <a:ext cx="2928938" cy="5000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СРСР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3143250" y="857250"/>
            <a:ext cx="3857625" cy="714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зимова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війна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4" name="Прямокутник 33"/>
          <p:cNvSpPr/>
          <p:nvPr/>
        </p:nvSpPr>
        <p:spPr>
          <a:xfrm>
            <a:off x="928688" y="1714500"/>
            <a:ext cx="785812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Конфлікт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СРСР та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Фінляндією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ілка вниз 35"/>
          <p:cNvSpPr/>
          <p:nvPr/>
        </p:nvSpPr>
        <p:spPr>
          <a:xfrm rot="16372293">
            <a:off x="4122738" y="2203450"/>
            <a:ext cx="688975" cy="898525"/>
          </a:xfrm>
          <a:prstGeom prst="downArrow">
            <a:avLst>
              <a:gd name="adj1" fmla="val 50000"/>
              <a:gd name="adj2" fmla="val 5038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3" name="Прямокутник 37"/>
          <p:cNvSpPr>
            <a:spLocks noChangeArrowheads="1"/>
          </p:cNvSpPr>
          <p:nvPr/>
        </p:nvSpPr>
        <p:spPr bwMode="auto">
          <a:xfrm>
            <a:off x="6072188" y="48577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42" name="Прямокутник 41"/>
          <p:cNvSpPr/>
          <p:nvPr/>
        </p:nvSpPr>
        <p:spPr>
          <a:xfrm>
            <a:off x="1000125" y="3214688"/>
            <a:ext cx="7858125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err="1">
                <a:solidFill>
                  <a:schemeClr val="tx1"/>
                </a:solidFill>
              </a:rPr>
              <a:t>вимагав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від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фінської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сторони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поступитися</a:t>
            </a: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значними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територіями</a:t>
            </a:r>
            <a:r>
              <a:rPr lang="ru-RU" sz="1400" dirty="0">
                <a:solidFill>
                  <a:schemeClr val="tx1"/>
                </a:solidFill>
              </a:rPr>
              <a:t> в </a:t>
            </a:r>
            <a:r>
              <a:rPr lang="ru-RU" sz="1400" dirty="0" err="1">
                <a:solidFill>
                  <a:schemeClr val="tx1"/>
                </a:solidFill>
              </a:rPr>
              <a:t>районі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Ленінграда</a:t>
            </a:r>
            <a:r>
              <a:rPr lang="ru-RU" sz="1400" dirty="0">
                <a:solidFill>
                  <a:schemeClr val="tx1"/>
                </a:solidFill>
              </a:rPr>
              <a:t> (</a:t>
            </a:r>
            <a:r>
              <a:rPr lang="ru-RU" sz="1400" dirty="0" err="1">
                <a:solidFill>
                  <a:schemeClr val="tx1"/>
                </a:solidFill>
              </a:rPr>
              <a:t>сучасний</a:t>
            </a:r>
            <a:r>
              <a:rPr lang="ru-RU" sz="1400" dirty="0">
                <a:solidFill>
                  <a:schemeClr val="tx1"/>
                </a:solidFill>
              </a:rPr>
              <a:t> Санкт-Петербург) та </a:t>
            </a:r>
            <a:r>
              <a:rPr lang="ru-RU" sz="1400" dirty="0" err="1">
                <a:solidFill>
                  <a:schemeClr val="tx1"/>
                </a:solidFill>
              </a:rPr>
              <a:t>узбережжям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Фінської</a:t>
            </a:r>
            <a:r>
              <a:rPr lang="ru-RU" sz="1400" dirty="0">
                <a:solidFill>
                  <a:schemeClr val="tx1"/>
                </a:solidFill>
              </a:rPr>
              <a:t> затоки в </a:t>
            </a:r>
            <a:r>
              <a:rPr lang="ru-RU" sz="1400" dirty="0" err="1">
                <a:solidFill>
                  <a:schemeClr val="tx1"/>
                </a:solidFill>
              </a:rPr>
              <a:t>обмін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болотисті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й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лісисті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території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півночі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1" name="Стрілка вниз 20"/>
          <p:cNvSpPr/>
          <p:nvPr/>
        </p:nvSpPr>
        <p:spPr>
          <a:xfrm>
            <a:off x="1714500" y="928688"/>
            <a:ext cx="1928813" cy="92868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кутник 47"/>
          <p:cNvSpPr/>
          <p:nvPr/>
        </p:nvSpPr>
        <p:spPr>
          <a:xfrm>
            <a:off x="2714625" y="3929063"/>
            <a:ext cx="3429000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dirty="0">
                <a:solidFill>
                  <a:schemeClr val="tx1"/>
                </a:solidFill>
              </a:rPr>
              <a:t>радянські війська атакували фінську армію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4929188" y="2357438"/>
            <a:ext cx="2928937" cy="5000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Фінляндія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9" name="Стрілка вниз 38"/>
          <p:cNvSpPr/>
          <p:nvPr/>
        </p:nvSpPr>
        <p:spPr>
          <a:xfrm>
            <a:off x="1071563" y="2643188"/>
            <a:ext cx="785812" cy="50006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0" y="4000500"/>
            <a:ext cx="2857500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листопада 1939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кутник 34"/>
          <p:cNvSpPr/>
          <p:nvPr/>
        </p:nvSpPr>
        <p:spPr>
          <a:xfrm>
            <a:off x="7358063" y="2500313"/>
            <a:ext cx="1570037" cy="584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лінія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Маннергейма»</a:t>
            </a:r>
          </a:p>
        </p:txBody>
      </p:sp>
      <p:sp>
        <p:nvSpPr>
          <p:cNvPr id="37" name="Овал 36"/>
          <p:cNvSpPr/>
          <p:nvPr/>
        </p:nvSpPr>
        <p:spPr>
          <a:xfrm>
            <a:off x="0" y="4643438"/>
            <a:ext cx="2857500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лютого 1940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кутник 40"/>
          <p:cNvSpPr/>
          <p:nvPr/>
        </p:nvSpPr>
        <p:spPr>
          <a:xfrm>
            <a:off x="6429375" y="3929063"/>
            <a:ext cx="2500313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>
                <a:solidFill>
                  <a:schemeClr val="tx1"/>
                </a:solidFill>
              </a:rPr>
              <a:t>Фіни вистояли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49" name="Пряма зі стрілкою 48"/>
          <p:cNvCxnSpPr/>
          <p:nvPr/>
        </p:nvCxnSpPr>
        <p:spPr>
          <a:xfrm>
            <a:off x="6072188" y="4214813"/>
            <a:ext cx="500062" cy="1587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кутник 50"/>
          <p:cNvSpPr/>
          <p:nvPr/>
        </p:nvSpPr>
        <p:spPr>
          <a:xfrm>
            <a:off x="6429375" y="4643438"/>
            <a:ext cx="2500313" cy="5000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dirty="0">
                <a:solidFill>
                  <a:schemeClr val="tx1"/>
                </a:solidFill>
              </a:rPr>
              <a:t>Прорвали «лінію </a:t>
            </a:r>
            <a:r>
              <a:rPr lang="uk-UA" sz="1600" dirty="0" err="1">
                <a:solidFill>
                  <a:schemeClr val="tx1"/>
                </a:solidFill>
              </a:rPr>
              <a:t>Маннергейма</a:t>
            </a:r>
            <a:r>
              <a:rPr lang="uk-UA" sz="1600" dirty="0">
                <a:solidFill>
                  <a:schemeClr val="tx1"/>
                </a:solidFill>
              </a:rPr>
              <a:t>»</a:t>
            </a:r>
          </a:p>
        </p:txBody>
      </p:sp>
      <p:cxnSp>
        <p:nvCxnSpPr>
          <p:cNvPr id="52" name="Пряма зі стрілкою 51"/>
          <p:cNvCxnSpPr/>
          <p:nvPr/>
        </p:nvCxnSpPr>
        <p:spPr>
          <a:xfrm>
            <a:off x="6072188" y="4857750"/>
            <a:ext cx="500062" cy="1588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кутник 52"/>
          <p:cNvSpPr/>
          <p:nvPr/>
        </p:nvSpPr>
        <p:spPr>
          <a:xfrm>
            <a:off x="500063" y="5286375"/>
            <a:ext cx="1571625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tx1"/>
                </a:solidFill>
              </a:rPr>
              <a:t>результат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4" name="Прямокутник 53"/>
          <p:cNvSpPr/>
          <p:nvPr/>
        </p:nvSpPr>
        <p:spPr>
          <a:xfrm>
            <a:off x="2500313" y="5357813"/>
            <a:ext cx="6429375" cy="357187"/>
          </a:xfrm>
          <a:prstGeom prst="rect">
            <a:avLst/>
          </a:prstGeom>
          <a:solidFill>
            <a:srgbClr val="B7E4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1940 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СРСР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Фінляндія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підписали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договір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кутник 54"/>
          <p:cNvSpPr/>
          <p:nvPr/>
        </p:nvSpPr>
        <p:spPr>
          <a:xfrm>
            <a:off x="2500313" y="5786438"/>
            <a:ext cx="6429375" cy="357187"/>
          </a:xfrm>
          <a:prstGeom prst="rect">
            <a:avLst/>
          </a:prstGeom>
          <a:solidFill>
            <a:srgbClr val="B7E4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Фінляндія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втратила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прєднались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Німецької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каоліції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кутник 55"/>
          <p:cNvSpPr/>
          <p:nvPr/>
        </p:nvSpPr>
        <p:spPr>
          <a:xfrm>
            <a:off x="2500313" y="6215063"/>
            <a:ext cx="6429375" cy="357187"/>
          </a:xfrm>
          <a:prstGeom prst="rect">
            <a:avLst/>
          </a:prstGeom>
          <a:solidFill>
            <a:srgbClr val="B7E4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СРСР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виключили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Ліги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Націй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ілка вниз 56"/>
          <p:cNvSpPr/>
          <p:nvPr/>
        </p:nvSpPr>
        <p:spPr>
          <a:xfrm rot="16200000">
            <a:off x="1468438" y="5835650"/>
            <a:ext cx="1584325" cy="441325"/>
          </a:xfrm>
          <a:prstGeom prst="downArrow">
            <a:avLst>
              <a:gd name="adj1" fmla="val 50000"/>
              <a:gd name="adj2" fmla="val 5038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6" grpId="0" animBg="1"/>
      <p:bldP spid="34" grpId="0" animBg="1"/>
      <p:bldP spid="36" grpId="0" animBg="1"/>
      <p:bldP spid="42" grpId="0" animBg="1"/>
      <p:bldP spid="21" grpId="0" animBg="1"/>
      <p:bldP spid="48" grpId="0" animBg="1"/>
      <p:bldP spid="30" grpId="0" animBg="1"/>
      <p:bldP spid="39" grpId="0" animBg="1"/>
      <p:bldP spid="33" grpId="0" animBg="1"/>
      <p:bldP spid="35" grpId="0" animBg="1"/>
      <p:bldP spid="37" grpId="0" animBg="1"/>
      <p:bldP spid="41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513</TotalTime>
  <Words>1063</Words>
  <Application>Microsoft Office PowerPoint</Application>
  <PresentationFormat>Экран (4:3)</PresentationFormat>
  <Paragraphs>220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Arial</vt:lpstr>
      <vt:lpstr>Corbel</vt:lpstr>
      <vt:lpstr>Wingdings 2</vt:lpstr>
      <vt:lpstr>Verdana</vt:lpstr>
      <vt:lpstr>Calibri</vt:lpstr>
      <vt:lpstr>Gill Sans MT</vt:lpstr>
      <vt:lpstr>Times New Roman</vt:lpstr>
      <vt:lpstr>Comic Sans MS</vt:lpstr>
      <vt:lpstr>Wingdings</vt:lpstr>
      <vt:lpstr>Сонцестояння</vt:lpstr>
      <vt:lpstr>Початок  Другої світової війни </vt:lpstr>
      <vt:lpstr> План </vt:lpstr>
      <vt:lpstr>Причини, передумови, характер війни.  </vt:lpstr>
      <vt:lpstr>        Періодизація Другої світової війни</vt:lpstr>
      <vt:lpstr>ПЕРІОДИЗАЦІЯ ІІ СВІТОВОЇ ВІЙНИ</vt:lpstr>
      <vt:lpstr>Початок війни.  Напад на  Польщу.   </vt:lpstr>
      <vt:lpstr>Слайд 7</vt:lpstr>
      <vt:lpstr>«Дивна війна»  </vt:lpstr>
      <vt:lpstr>Напад СРСР на  Фінляндію   </vt:lpstr>
      <vt:lpstr>Слайд 10</vt:lpstr>
      <vt:lpstr> Окупація Німеччиною Данії, Нідерландів, Бельгії та  Люксембургу. Поразка Франції  </vt:lpstr>
      <vt:lpstr>Слайд 12</vt:lpstr>
      <vt:lpstr> Поразка Франції  </vt:lpstr>
      <vt:lpstr> Доля Західної України, Західної Білорусії, Північної Буковини, Бессарабії, держав Балтії. </vt:lpstr>
      <vt:lpstr>      Зміна політики США.</vt:lpstr>
      <vt:lpstr>      Повітряна війна над Англією. Боротьба за  Атлантику.</vt:lpstr>
      <vt:lpstr>     Агресія в  Північній Африці та  на  Балканах</vt:lpstr>
      <vt:lpstr>Слайд 18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Утворення осередків Другої світової війни. Створення  блоку Берлін—Рим—Токіо</dc:title>
  <dc:creator>user</dc:creator>
  <cp:lastModifiedBy>user</cp:lastModifiedBy>
  <cp:revision>16</cp:revision>
  <dcterms:created xsi:type="dcterms:W3CDTF">2021-03-31T08:29:04Z</dcterms:created>
  <dcterms:modified xsi:type="dcterms:W3CDTF">2023-09-27T17:21:45Z</dcterms:modified>
</cp:coreProperties>
</file>