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4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60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4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0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7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9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1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4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uk-UA" sz="9800" dirty="0" smtClean="0"/>
              <a:t>Психологія ділового спілкування</a:t>
            </a:r>
            <a:r>
              <a:rPr lang="ru-RU" sz="9800" dirty="0" smtClean="0"/>
              <a:t/>
            </a:r>
            <a:br>
              <a:rPr lang="ru-RU" sz="9800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1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5054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latin typeface="Open Sans"/>
              </a:rPr>
              <a:t>Неприпустимий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"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самовбивчий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початок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",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який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буває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таких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видів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1)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невпевненість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багато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вибачень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("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вибачайте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я Вам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завадив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...");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2)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неувага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зневажливе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ставлення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до партнера ("давайте з Вами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швиденько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розглянемо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...", "я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випадково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проходив і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зайшов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до Вас...");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3)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фрази-накази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("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неподобство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твориться?..."),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змушують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займати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оборонну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агресивну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позицію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відразу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створюється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бар'єр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співрозмовниками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Декілька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перших фраз часто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мають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вирішальний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вплив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бажання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небажання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продовжувати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бесіду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слухати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партнера по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спілкуванню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.</a:t>
            </a:r>
            <a:endParaRPr lang="ru-RU" b="1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663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7935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Open Sans"/>
              </a:rPr>
              <a:t>Для початку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треба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використовувати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чотири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основні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прийоми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1)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метод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зняття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напруг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мета —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налагодити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тісний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контакт,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охоплювати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декілька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приємних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фраз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легкий жарт);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2)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метод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зачіпки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це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незвичне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запитання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порівняння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особисті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враження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анекдотичний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випадок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короткий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виклад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3)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метод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стимулювання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уяви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формулювання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багатьох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запитань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потрібно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розглянути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4)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метод прямого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підходу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безпосередній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перехід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справи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без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вступу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підходить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короткотривалих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не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важливих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ділових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266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err="1">
                <a:solidFill>
                  <a:srgbClr val="000000"/>
                </a:solidFill>
                <a:latin typeface="Open Sans"/>
              </a:rPr>
              <a:t>Чіткі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стислі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змістовні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вступні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фрази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звертання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до партнера по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імені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та по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батькові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виявлення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уваги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особистості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увага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його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інтересів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звертання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за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порадою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поєднанні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з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власним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гідним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виглядом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має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значення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одяг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постава,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вираз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обличчя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інтонація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голосу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тощо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допомагає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створити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сприятливу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атмосферу для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50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9"/>
            <a:ext cx="8075240" cy="58655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latin typeface="Open Sans"/>
              </a:rPr>
              <a:t>Формулювання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та передача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інформації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—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важливий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етап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Формулювання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мети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бути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різною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1) мета як проблема 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обговорити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проблему,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запросити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виконання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її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2) мета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завдання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задача 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пропонується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готове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стисло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описується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сама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ситуація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). </a:t>
            </a:r>
            <a:endParaRPr lang="ru-RU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Open Sans"/>
              </a:rPr>
              <a:t>3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 часом,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навмисно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ненавмисно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маніпулювання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співрозмовником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мета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поставлена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зовні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як проблема, але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проблемна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ситуація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описується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так,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підштовхує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іншу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людину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відповідного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єдиного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ніби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відповідальність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поділяють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дві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сторони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хоч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спосіб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заданий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однією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 них;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4)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трапляється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істерична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демонстрація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("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роби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хочеш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але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скарг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чув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!"),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ставиться мета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перекласти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іншу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людину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відповідальність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747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4800" b="1" dirty="0">
                <a:solidFill>
                  <a:srgbClr val="000000"/>
                </a:solidFill>
                <a:latin typeface="Open Sans"/>
              </a:rPr>
              <a:t>Для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успішної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передачі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інформації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формування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потрібної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думки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важливо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щоб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зміст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вашої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мови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Open Sans"/>
              </a:rPr>
              <a:t>відповідав</a:t>
            </a:r>
            <a:r>
              <a:rPr lang="ru-RU" sz="4800" b="1" dirty="0">
                <a:solidFill>
                  <a:srgbClr val="000000"/>
                </a:solidFill>
                <a:latin typeface="Open Sans"/>
              </a:rPr>
              <a:t> таким правилам: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професійні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знання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термінологія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дають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високу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об'єктивність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достовірність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глибину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викладання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матеріалу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зрозумілість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чіткість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дає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змогу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пов'язати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факти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деталі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уникнути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двозначності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недомовленості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важлива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наочність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: максимально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використовувати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наочні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посібники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схеми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загальновідомі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асоціації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паралелі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що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знижує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абстрактність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викладення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повторення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основних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положень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і думок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допомагає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краще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сприймати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розуміти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інформацію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елемент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раптовості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є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продуманою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але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неочікуваною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невизначеною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для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зв'язкою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інформації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фактів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розумний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обсяг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інформації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допоможе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уникнути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занудності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яка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спричиняє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втому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нудьгу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дратівливість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французький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мислитель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Вольтер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зауважив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що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"секрет бути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нудним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полягає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в тому,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щоб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розповісти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усе");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-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відповідна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доля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гумору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а часом й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іронії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бути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доцільною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коли треба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висловити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не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дуже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приємні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для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речі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відбивати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його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"напади";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постійна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спрямованість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реалізацію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основних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завдань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сприяє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логічності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доцільності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викладення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Open Sans"/>
              </a:rPr>
              <a:t>— ритм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викладення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повинен бути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гнучким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передбачати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своєрідні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"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підйоми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" і "спади",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використовують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для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перепочинку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й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осмислення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інформації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співрозмовником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, а до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закінчення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доцільно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спробувати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підвищити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її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Open Sans"/>
              </a:rPr>
              <a:t>інтенсивність</a:t>
            </a:r>
            <a:r>
              <a:rPr lang="ru-RU" sz="48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4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692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Open Sans"/>
              </a:rPr>
              <a:t>Аргументування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переплітається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 фазою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передачі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 </a:t>
            </a:r>
            <a:endParaRPr lang="ru-RU" dirty="0" smtClean="0">
              <a:solidFill>
                <a:srgbClr val="000000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Тут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формується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попередня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думка,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займається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відповідна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позиція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цієї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із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вашого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боку, так і з боку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спробувати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змінити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думку 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позицію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склалася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7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400" b="1" dirty="0">
                <a:solidFill>
                  <a:srgbClr val="000000"/>
                </a:solidFill>
                <a:latin typeface="Open Sans"/>
              </a:rPr>
              <a:t>Для </a:t>
            </a:r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досягнення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аргументації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важливо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/>
            <a:r>
              <a:rPr lang="ru-RU" sz="44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оперувати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чіткими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точними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переконливими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поняттями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оскільки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переконливість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можна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легко "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потопити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" в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морі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слів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аргументів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особливо,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вони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незрозумілі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неточні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. </a:t>
            </a:r>
          </a:p>
          <a:p>
            <a:pPr algn="just"/>
            <a:r>
              <a:rPr lang="ru-RU" sz="44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спосіб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і темп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аргументації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повинен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відповідати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особливостям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темпераменту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"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Зайва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переконливість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"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викликає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спротив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з боку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в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нього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"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агресивна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натура" ("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ефект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бумеранга");</a:t>
            </a:r>
          </a:p>
          <a:p>
            <a:pPr algn="just"/>
            <a:r>
              <a:rPr lang="ru-RU" sz="4400" dirty="0">
                <a:solidFill>
                  <a:srgbClr val="000000"/>
                </a:solidFill>
                <a:latin typeface="Open Sans"/>
              </a:rPr>
              <a:t>—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уникати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перелічування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фактів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навпаки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—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викладати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переваги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наслідки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що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випливають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з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цих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фактів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цікавлять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вашого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4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97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Open Sans"/>
              </a:rPr>
              <a:t>Фіксування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домовленостей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вихід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з контакту —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заключний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"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акорд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"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Завершення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повинно бути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резюмоване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корисно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зробити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записи про суть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робочий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блокнот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присутності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партнера,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скласти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офіційний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протокол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 </a:t>
            </a:r>
            <a:endParaRPr lang="ru-RU" dirty="0" smtClean="0">
              <a:solidFill>
                <a:srgbClr val="000000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Треба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визначити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конкретні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терміни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спосіб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інформування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одне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одного про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результати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виконання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намічених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дій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,</a:t>
            </a: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Подякуйте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привітайте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досягнутим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прийняттям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Вихід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 контакту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спочатку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невербально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—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змінюється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постава,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відводить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очі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підводиться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прощається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"до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побачення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", "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усього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найкращого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", "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успіху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"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0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latin typeface="Open Sans"/>
              </a:rPr>
              <a:t>Самоаналіз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результатів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і ходу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зустрічі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дає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змогу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усвідомити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припущені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помилки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накопичити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корисний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досвід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майбутнє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намітити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подальшу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тактику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спілкування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. </a:t>
            </a:r>
            <a:endParaRPr lang="ru-RU" b="1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b="1" dirty="0" err="1" smtClean="0">
                <a:solidFill>
                  <a:srgbClr val="000000"/>
                </a:solidFill>
                <a:latin typeface="Open Sans"/>
              </a:rPr>
              <a:t>Корисно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відповісти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собі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такі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запитання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а)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послідовно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проводили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основну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лінію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розмови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?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вдалося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вам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передбачити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контраргументацію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іншої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сторони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б)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нав'язали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співрозмовникові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свої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аргументи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виробляючи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?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так, то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можливо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посіяли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зерно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незадоволеності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і при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подальших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зустрічах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вона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зростати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в)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обґрунтованими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ваші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зауваження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заперечення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?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суб'єктивними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відобразився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них ваш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настрій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г)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вдалося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вам бути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тактовним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протягом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усієї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розмови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ґ)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зуміли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досягти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максимальної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користі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справи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?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вдалося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вам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досягти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намічених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цілей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хоча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б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запасної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альтернативної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мети?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—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чому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це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відбулося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д) як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надалі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треба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будувати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взаємодію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цим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партнером?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260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err="1">
                <a:solidFill>
                  <a:srgbClr val="000000"/>
                </a:solidFill>
                <a:latin typeface="Open Sans"/>
              </a:rPr>
              <a:t>Ініціативу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в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діловому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спілкуванні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визначає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той,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хто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намітив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тип контакту,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визначив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форму постановки мети,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висунув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ідею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хто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підводив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підсумки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обговорення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але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він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більшій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мірі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несе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відповідальність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за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вирішення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. </a:t>
            </a:r>
            <a:endParaRPr lang="ru-RU" sz="3600" dirty="0" smtClean="0">
              <a:solidFill>
                <a:srgbClr val="000000"/>
              </a:solidFill>
              <a:latin typeface="Open Sans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Open Sans"/>
              </a:rPr>
              <a:t>Є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таке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правило —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вчасно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"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віддай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ініціативу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", —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якого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особливо треба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дотримуватися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при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розмові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начальника з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підлеглим</a:t>
            </a:r>
            <a:r>
              <a:rPr lang="ru-RU" sz="36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sz="36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Важливо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надати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підлеглому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можливість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висловити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свою думку, нехай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він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сам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сформулює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його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запропонував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керівник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бо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це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підвищує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активність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зменшує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відчуженість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формальне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ставлення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("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від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сих і до сих")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підлеглого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73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Спілкування</a:t>
            </a:r>
            <a:r>
              <a:rPr lang="ru-RU" dirty="0" smtClean="0"/>
              <a:t>: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та </a:t>
            </a:r>
            <a:r>
              <a:rPr lang="ru-RU" dirty="0" err="1" smtClean="0"/>
              <a:t>слухати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Через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ділову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реалізується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прагнення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одного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працівника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групи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дії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змінить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хоч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одну з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сторін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якої-небудь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ситуації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визначить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нові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відносини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учасниками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світі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бізнесу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політики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ділові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усним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контактом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співрозмовниками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повноваження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 боку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організацій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країн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їх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проведення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вирішення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конкретних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проблем.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2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84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 err="1">
                <a:solidFill>
                  <a:srgbClr val="000000"/>
                </a:solidFill>
                <a:latin typeface="Open Sans"/>
              </a:rPr>
              <a:t>Ділові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спрямовані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реалізацію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таких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функцій</a:t>
            </a:r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: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а)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пошук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нових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напрямів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і початок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перспективних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заходів</a:t>
            </a:r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;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б)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обмін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latin typeface="Open Sans"/>
              </a:rPr>
              <a:t>інформацією</a:t>
            </a:r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;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в) контроль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початих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заходів</a:t>
            </a:r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;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г)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взаємне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спілкування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працівників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із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одного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ділового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середовища</a:t>
            </a:r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;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ґ)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пошуки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й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оперативне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опрацювання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робочих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ідей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задумів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; </a:t>
            </a:r>
            <a:endParaRPr lang="ru-RU" sz="4000" dirty="0" smtClean="0">
              <a:solidFill>
                <a:srgbClr val="000000"/>
              </a:solidFill>
              <a:latin typeface="Open Sans"/>
            </a:endParaRPr>
          </a:p>
          <a:p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д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підтримка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ділових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контактів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рівні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підприємств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фірм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галерей,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країн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169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Open Sans"/>
              </a:rPr>
              <a:t>Структура </a:t>
            </a:r>
            <a:r>
              <a:rPr lang="ru-RU" sz="2400" b="1" dirty="0" err="1">
                <a:solidFill>
                  <a:srgbClr val="000000"/>
                </a:solidFill>
                <a:latin typeface="Open Sans"/>
              </a:rPr>
              <a:t>ділової</a:t>
            </a:r>
            <a:r>
              <a:rPr lang="ru-RU" sz="2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Open Sans"/>
              </a:rPr>
              <a:t>бесіди</a:t>
            </a:r>
            <a:endParaRPr lang="ru-RU" sz="2400" b="1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Підготовка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ділової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Визначення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місця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та часу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зустрічі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Початок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вступання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в контакт.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Формулювання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проблеми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та передача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інформації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Аргументування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Спростування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доведень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співбесідника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Open Sans"/>
              </a:rPr>
              <a:t>Аналіз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альтернатив,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пошук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оптимального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компромісного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Open Sans"/>
              </a:rPr>
              <a:t>варіанту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конфронтація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учасників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Прийняття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рішення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Фіксування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домовленостей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Вихід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контакту.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Open Sans"/>
              </a:rPr>
              <a:t>Аналіз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результату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власної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тактики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спілкування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561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721500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000000"/>
                </a:solidFill>
                <a:latin typeface="Open Sans"/>
              </a:rPr>
              <a:t>Підготовка</a:t>
            </a:r>
            <a:r>
              <a:rPr lang="ru-RU" sz="2400" b="1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2400" b="1" dirty="0" err="1">
                <a:solidFill>
                  <a:srgbClr val="000000"/>
                </a:solidFill>
                <a:latin typeface="Open Sans"/>
              </a:rPr>
              <a:t>ділової</a:t>
            </a:r>
            <a:r>
              <a:rPr lang="ru-RU" sz="2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2400" b="1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особливо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вирішення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спірних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делікатних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питань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торговельні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переговори,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економічні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політичні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угоди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тощо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), є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важкою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відповідальною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справою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Вона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охоплює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складання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плану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підставі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визначення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основних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завдань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пошук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шляхів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для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вирішення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цих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завдань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аналіз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зовнішніх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внутрішніх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можливостей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виконання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плану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прогноз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можливого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кінця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збирання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потрібної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майбутнього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співбесідника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відбір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найвагоміших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аргументів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для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захисту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своєї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позиції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найвигіднішої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стратегії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і тактики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спілкування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питання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тиску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маніпулювання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прохання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допомоги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співпраці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15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rmAutofit fontScale="62500" lnSpcReduction="20000"/>
          </a:bodyPr>
          <a:lstStyle/>
          <a:p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Визначення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місця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зустрічі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 та часу </a:t>
            </a:r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проведення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ділової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b="1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sz="4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відбуватися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по-різному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залежно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від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установок-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позицій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учасників</a:t>
            </a:r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Позиція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"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зверху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"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реалізується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так: </a:t>
            </a:r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«Я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чекаю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вас о 16 год. у себе в </a:t>
            </a:r>
            <a:r>
              <a:rPr lang="ru-RU" sz="4400" dirty="0" err="1" smtClean="0">
                <a:solidFill>
                  <a:srgbClr val="000000"/>
                </a:solidFill>
                <a:latin typeface="Open Sans"/>
              </a:rPr>
              <a:t>кабінеті</a:t>
            </a:r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».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На "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чужій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території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"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виконання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такої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позиції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ускладнене</a:t>
            </a:r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Позиція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"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знизу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"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виконується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як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прохання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: "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Мені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бажано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з вами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порадитися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. Коли і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куди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мені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під'їхати</a:t>
            </a:r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?".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Позиція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"на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рівних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"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звучати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наприклад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, так: "Нам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потрібно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було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б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поговорити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. Давайте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узгодимо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місце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і час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нашої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Open Sans"/>
              </a:rPr>
              <a:t>зустрічі</a:t>
            </a:r>
            <a:r>
              <a:rPr lang="ru-RU" sz="4400" dirty="0">
                <a:solidFill>
                  <a:srgbClr val="000000"/>
                </a:solidFill>
                <a:latin typeface="Open Sans"/>
              </a:rPr>
              <a:t>".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012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3346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000" b="1" dirty="0">
                <a:solidFill>
                  <a:srgbClr val="000000"/>
                </a:solidFill>
                <a:latin typeface="Open Sans"/>
              </a:rPr>
              <a:t>Перед </a:t>
            </a:r>
            <a:r>
              <a:rPr lang="ru-RU" sz="4000" b="1" dirty="0" err="1" smtClean="0">
                <a:solidFill>
                  <a:srgbClr val="000000"/>
                </a:solidFill>
                <a:latin typeface="Open Sans"/>
              </a:rPr>
              <a:t>зустріччю</a:t>
            </a:r>
            <a:r>
              <a:rPr lang="ru-RU" sz="4000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  <a:latin typeface="Open Sans"/>
              </a:rPr>
              <a:t>потрібно</a:t>
            </a:r>
            <a:r>
              <a:rPr lang="ru-RU" sz="4000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Open Sans"/>
              </a:rPr>
              <a:t>перевірити</a:t>
            </a:r>
            <a:r>
              <a:rPr lang="ru-RU" sz="4000" b="1" dirty="0">
                <a:solidFill>
                  <a:srgbClr val="000000"/>
                </a:solidFill>
                <a:latin typeface="Open Sans"/>
              </a:rPr>
              <a:t> свою </a:t>
            </a:r>
            <a:r>
              <a:rPr lang="ru-RU" sz="4000" b="1" dirty="0" err="1">
                <a:solidFill>
                  <a:srgbClr val="000000"/>
                </a:solidFill>
                <a:latin typeface="Open Sans"/>
              </a:rPr>
              <a:t>готовність</a:t>
            </a:r>
            <a:r>
              <a:rPr lang="ru-RU" sz="4000" b="1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4000" b="1" dirty="0" err="1">
                <a:solidFill>
                  <a:srgbClr val="000000"/>
                </a:solidFill>
                <a:latin typeface="Open Sans"/>
              </a:rPr>
              <a:t>неї</a:t>
            </a:r>
            <a:r>
              <a:rPr lang="ru-RU" sz="4000" b="1" dirty="0">
                <a:solidFill>
                  <a:srgbClr val="000000"/>
                </a:solidFill>
                <a:latin typeface="Open Sans"/>
              </a:rPr>
              <a:t>, задавши </a:t>
            </a:r>
            <a:r>
              <a:rPr lang="ru-RU" sz="4000" b="1" dirty="0" err="1">
                <a:solidFill>
                  <a:srgbClr val="000000"/>
                </a:solidFill>
                <a:latin typeface="Open Sans"/>
              </a:rPr>
              <a:t>собі</a:t>
            </a:r>
            <a:r>
              <a:rPr lang="ru-RU" sz="40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Open Sans"/>
              </a:rPr>
              <a:t>запитання</a:t>
            </a:r>
            <a:r>
              <a:rPr lang="ru-RU" sz="4000" b="1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1) яку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головну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мету я ставлю перед собою 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бесіді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2)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здивувався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співбесідник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коли я попросив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його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про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зустріч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виявив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незадоволення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3)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можу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я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обійтися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без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цієї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розмови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4)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готовий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обговорення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запропонованої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теми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мій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співрозмовник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5)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я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впевнений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в благополучному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завершенні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розмови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об'єктивні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суб'єктивні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перепони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можна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очікувати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6) яке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завершення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розмови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влаштовує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(не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влаштовує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) мене,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мого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нас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обох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бесіда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зайде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в тупик,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чи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варто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йти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компроміс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7)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прийоми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впливу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я буду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використовувати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бесіді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посилання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авторитетні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міркування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на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досвід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інших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закладів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на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крайню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важливість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вирішуваного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запитання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тощо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)?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8)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питання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я буду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задавати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питання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задати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мені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співрозмовник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Open Sans"/>
              </a:rPr>
              <a:t>9) як я буду себе вести,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мій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співрозмовник</a:t>
            </a:r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/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а) у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всьому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зі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мною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погодиться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; </a:t>
            </a:r>
            <a:endParaRPr lang="ru-RU" sz="4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б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) не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відреагує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мої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аргументи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; </a:t>
            </a:r>
            <a:endParaRPr lang="ru-RU" sz="4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висловить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недовіру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моїх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слів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, думок</a:t>
            </a:r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4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г)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намагатиметься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приховати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 свою </a:t>
            </a:r>
            <a:r>
              <a:rPr lang="ru-RU" sz="4000" dirty="0" err="1">
                <a:solidFill>
                  <a:srgbClr val="000000"/>
                </a:solidFill>
                <a:latin typeface="Open Sans"/>
              </a:rPr>
              <a:t>недовіру</a:t>
            </a:r>
            <a:r>
              <a:rPr lang="ru-RU" sz="40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4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567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7935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600" b="1" dirty="0" err="1">
                <a:solidFill>
                  <a:srgbClr val="000000"/>
                </a:solidFill>
                <a:latin typeface="Open Sans"/>
              </a:rPr>
              <a:t>Шанси</a:t>
            </a:r>
            <a:r>
              <a:rPr lang="ru-RU" sz="3600" b="1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3600" b="1" dirty="0" err="1">
                <a:solidFill>
                  <a:srgbClr val="000000"/>
                </a:solidFill>
                <a:latin typeface="Open Sans"/>
              </a:rPr>
              <a:t>успішне</a:t>
            </a:r>
            <a:r>
              <a:rPr lang="ru-RU" sz="36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Open Sans"/>
              </a:rPr>
              <a:t>завершення</a:t>
            </a:r>
            <a:r>
              <a:rPr lang="ru-RU" sz="36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Open Sans"/>
              </a:rPr>
              <a:t>ділової</a:t>
            </a:r>
            <a:r>
              <a:rPr lang="ru-RU" sz="36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Open Sans"/>
              </a:rPr>
              <a:t>зустрічі</a:t>
            </a:r>
            <a:r>
              <a:rPr lang="ru-RU" sz="36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Open Sans"/>
              </a:rPr>
              <a:t>збільшаться</a:t>
            </a:r>
            <a:r>
              <a:rPr lang="ru-RU" sz="3600" b="1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3600" b="1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sz="36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Open Sans"/>
              </a:rPr>
              <a:t>дотримуватися</a:t>
            </a:r>
            <a:r>
              <a:rPr lang="ru-RU" sz="36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  <a:latin typeface="Open Sans"/>
              </a:rPr>
              <a:t>рекомендацій</a:t>
            </a:r>
            <a:r>
              <a:rPr lang="ru-RU" sz="3600" b="1" dirty="0" smtClean="0">
                <a:solidFill>
                  <a:srgbClr val="000000"/>
                </a:solidFill>
                <a:latin typeface="Open Sans"/>
              </a:rPr>
              <a:t>:</a:t>
            </a:r>
            <a:endParaRPr lang="ru-RU" sz="3600" b="1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3600" dirty="0">
                <a:solidFill>
                  <a:srgbClr val="000000"/>
                </a:solidFill>
                <a:latin typeface="Open Sans"/>
              </a:rPr>
              <a:t>1)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готуйте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своє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запитання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так,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щоб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воно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було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коротким,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цікавим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але не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дискусійним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якщо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потрібно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отримати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позитивну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відповідь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декілька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пропозицій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прохань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то починайте з такого, яке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можна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виконати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найшвидше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);</a:t>
            </a:r>
          </a:p>
          <a:p>
            <a:pPr algn="just"/>
            <a:r>
              <a:rPr lang="ru-RU" sz="3600" dirty="0">
                <a:solidFill>
                  <a:srgbClr val="000000"/>
                </a:solidFill>
                <a:latin typeface="Open Sans"/>
              </a:rPr>
              <a:t>2)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домагайтеся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оптимальної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лаконічності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викладенні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думок,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навіть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тоді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коли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вимагають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починати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здалеку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3600" dirty="0">
                <a:solidFill>
                  <a:srgbClr val="000000"/>
                </a:solidFill>
                <a:latin typeface="Open Sans"/>
              </a:rPr>
              <a:t>3)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обґрунтовуйте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свої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міркування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чим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переконливіші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докази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тим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більше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погоджується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з вами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опонент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sz="3600" dirty="0">
                <a:solidFill>
                  <a:srgbClr val="000000"/>
                </a:solidFill>
                <a:latin typeface="Open Sans"/>
              </a:rPr>
              <a:t>4) не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вживайте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слів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подвійними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значеннями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тим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більше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фраз,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які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Open Sans"/>
              </a:rPr>
              <a:t>можна</a:t>
            </a:r>
            <a:r>
              <a:rPr lang="ru-RU" sz="3600" dirty="0">
                <a:solidFill>
                  <a:srgbClr val="000000"/>
                </a:solidFill>
                <a:latin typeface="Open Sans"/>
              </a:rPr>
              <a:t> неправильно </a:t>
            </a:r>
            <a:r>
              <a:rPr lang="ru-RU" sz="3600" dirty="0" err="1" smtClean="0">
                <a:solidFill>
                  <a:srgbClr val="000000"/>
                </a:solidFill>
                <a:latin typeface="Open Sans"/>
              </a:rPr>
              <a:t>зрозуміти</a:t>
            </a:r>
            <a:r>
              <a:rPr lang="ru-RU" sz="3600" dirty="0" smtClean="0">
                <a:solidFill>
                  <a:srgbClr val="000000"/>
                </a:solidFill>
                <a:latin typeface="Open Sans"/>
              </a:rPr>
              <a:t>.</a:t>
            </a:r>
            <a:endParaRPr lang="ru-RU" sz="36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743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Початок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охоплює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зустріч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b="1" dirty="0" err="1" smtClean="0">
                <a:solidFill>
                  <a:srgbClr val="000000"/>
                </a:solidFill>
                <a:latin typeface="Open Sans"/>
              </a:rPr>
              <a:t>контактування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: </a:t>
            </a: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Тип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контакту ("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зверху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", "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знизу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", "на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рівних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",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доброзичливий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нейтральний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агресивний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визначають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за першими словами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залежно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того, як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увійшов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учасник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бесіди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постава,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погляд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інтонація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перших фраз,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взаємне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просторі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 </a:t>
            </a:r>
            <a:endParaRPr lang="ru-RU" dirty="0" smtClean="0">
              <a:solidFill>
                <a:srgbClr val="000000"/>
              </a:solidFill>
              <a:latin typeface="Open Sans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Open Sans"/>
              </a:rPr>
              <a:t>Зустрічати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по-різному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підійти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легко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підняти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підборіддя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кивати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цілком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ігнорувати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того,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увійшов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демонструвати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заглибленість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свої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папери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вітанні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бути як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посмішка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кивання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рукостискання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сідання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стіл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підкреслено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незадоволений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вигляд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ці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невербальні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нюанси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вступу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до контакту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прогнозують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подальшу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взаємодію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співрозмовників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7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1908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Психологія ділового спілкування     </vt:lpstr>
      <vt:lpstr>Спілкування: вміти говорити та слухати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Гарячі напої</dc:title>
  <dc:creator>Mila</dc:creator>
  <cp:lastModifiedBy>Mila</cp:lastModifiedBy>
  <cp:revision>9</cp:revision>
  <dcterms:created xsi:type="dcterms:W3CDTF">2012-06-12T19:30:21Z</dcterms:created>
  <dcterms:modified xsi:type="dcterms:W3CDTF">2015-09-30T20:02:59Z</dcterms:modified>
</cp:coreProperties>
</file>