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72" r:id="rId3"/>
    <p:sldId id="273" r:id="rId4"/>
    <p:sldId id="274" r:id="rId5"/>
    <p:sldId id="277" r:id="rId6"/>
    <p:sldId id="275" r:id="rId7"/>
    <p:sldId id="278" r:id="rId8"/>
    <p:sldId id="279" r:id="rId9"/>
    <p:sldId id="280" r:id="rId10"/>
    <p:sldId id="281" r:id="rId11"/>
    <p:sldId id="282" r:id="rId12"/>
    <p:sldId id="283"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68" autoAdjust="0"/>
  </p:normalViewPr>
  <p:slideViewPr>
    <p:cSldViewPr>
      <p:cViewPr varScale="1">
        <p:scale>
          <a:sx n="70" d="100"/>
          <a:sy n="70" d="100"/>
        </p:scale>
        <p:origin x="-138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B4C71EC6-210F-42DE-9C53-41977AD35B3D}" type="datetimeFigureOut">
              <a:rPr lang="ru-RU" smtClean="0"/>
              <a:t>07.03.2024</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07.03.2024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07.03.2024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t>07.03.2024</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B4C71EC6-210F-42DE-9C53-41977AD35B3D}" type="datetimeFigureOut">
              <a:rPr lang="ru-RU" smtClean="0"/>
              <a:t>07.03.2024</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B19B0651-EE4F-4900-A07F-96A6BFA9D0F0}"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B4C71EC6-210F-42DE-9C53-41977AD35B3D}" type="datetimeFigureOut">
              <a:rPr lang="ru-RU" smtClean="0"/>
              <a:t>07.03.2024</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B4C71EC6-210F-42DE-9C53-41977AD35B3D}" type="datetimeFigureOut">
              <a:rPr lang="ru-RU" smtClean="0"/>
              <a:t>07.03.2024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B19B0651-EE4F-4900-A07F-96A6BFA9D0F0}"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B4C71EC6-210F-42DE-9C53-41977AD35B3D}" type="datetimeFigureOut">
              <a:rPr lang="ru-RU" smtClean="0"/>
              <a:t>07.03.2024</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t>07.03.2024</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t>07.03.2024</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B4C71EC6-210F-42DE-9C53-41977AD35B3D}" type="datetimeFigureOut">
              <a:rPr lang="ru-RU" smtClean="0"/>
              <a:t>07.03.2024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4C71EC6-210F-42DE-9C53-41977AD35B3D}" type="datetimeFigureOut">
              <a:rPr lang="ru-RU" smtClean="0"/>
              <a:t>07.03.2024</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19B0651-EE4F-4900-A07F-96A6BFA9D0F0}"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hyperlink" Target="https://uk.wikipedia.org/wiki/%D0%91%D0%BE%D0%BA%D1%81%D0%B8%D1%82%D0%B8" TargetMode="External"/><Relationship Id="rId13" Type="http://schemas.openxmlformats.org/officeDocument/2006/relationships/hyperlink" Target="https://uk.wikipedia.org/wiki/%D2%90%D0%BD%D0%B5%D0%B9%D1%81%D0%B8" TargetMode="External"/><Relationship Id="rId3" Type="http://schemas.openxmlformats.org/officeDocument/2006/relationships/hyperlink" Target="https://uk.wikipedia.org/wiki/%D0%9F%D1%96%D1%81%D0%BE%D0%BA" TargetMode="External"/><Relationship Id="rId7" Type="http://schemas.openxmlformats.org/officeDocument/2006/relationships/hyperlink" Target="https://uk.wikipedia.org/wiki/%D0%A1%D1%83%D0%B3%D0%BB%D0%B8%D0%BD%D0%BA%D0%B8" TargetMode="External"/><Relationship Id="rId12" Type="http://schemas.openxmlformats.org/officeDocument/2006/relationships/hyperlink" Target="https://uk.wikipedia.org/w/index.php?title=%D0%94%D1%96%D0%B0%D0%B1%D0%B0%D0%B7%D0%B8&amp;action=edit&amp;redlink=1" TargetMode="External"/><Relationship Id="rId2" Type="http://schemas.openxmlformats.org/officeDocument/2006/relationships/hyperlink" Target="https://uk.wikipedia.org/wiki/%D0%9F%D1%83%D1%85%D0%BA%D0%B0_%D0%B3%D1%96%D1%80%D1%81%D1%8C%D0%BA%D0%B0_%D0%BF%D0%BE%D1%80%D0%BE%D0%B4%D0%B0" TargetMode="External"/><Relationship Id="rId1" Type="http://schemas.openxmlformats.org/officeDocument/2006/relationships/slideLayout" Target="../slideLayouts/slideLayout2.xml"/><Relationship Id="rId6" Type="http://schemas.openxmlformats.org/officeDocument/2006/relationships/hyperlink" Target="https://uk.wikipedia.org/wiki/%D0%93%D0%BB%D0%B8%D0%BD%D0%B8" TargetMode="External"/><Relationship Id="rId11" Type="http://schemas.openxmlformats.org/officeDocument/2006/relationships/hyperlink" Target="https://uk.wikipedia.org/wiki/%D0%93%D1%80%D0%B0%D0%BD%D1%96%D1%82%D0%B8" TargetMode="External"/><Relationship Id="rId5" Type="http://schemas.openxmlformats.org/officeDocument/2006/relationships/hyperlink" Target="https://uk.wikipedia.org/wiki/%D0%93%D0%B0%D0%BB%D1%8C%D0%BA%D0%B0" TargetMode="External"/><Relationship Id="rId10" Type="http://schemas.openxmlformats.org/officeDocument/2006/relationships/hyperlink" Target="https://uk.wikipedia.org/wiki/%D0%9F%D1%96%D1%81%D0%BA%D0%BE%D0%B2%D0%B8%D0%BA%D0%B8" TargetMode="External"/><Relationship Id="rId4" Type="http://schemas.openxmlformats.org/officeDocument/2006/relationships/hyperlink" Target="https://uk.wikipedia.org/wiki/%D0%93%D1%80%D0%B0%D0%B2%D1%96%D0%B9" TargetMode="External"/><Relationship Id="rId9" Type="http://schemas.openxmlformats.org/officeDocument/2006/relationships/hyperlink" Target="https://uk.wikipedia.org/wiki/%D0%A1%D0%BA%D0%B5%D0%BB%D1%8C%D0%BD%D1%96_%D0%BF%D0%BE%D1%80%D0%BE%D0%B4%D0%B8" TargetMode="External"/><Relationship Id="rId1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uk.wikipedia.org/wiki/%D0%93%D1%96%D1%80%D1%81%D1%8C%D0%BA%D0%B0_%D0%BF%D0%BE%D1%80%D0%BE%D0%B4%D0%B0#cite_note-4"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uk.wikipedia.org/wiki/%D0%93%D0%BE%D1%80%D0%B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uk.wikipedia.org/wiki/%D0%9C%D0%B0%D0%B3%D0%BC%D0%B0%D1%82%D0%B8%D1%87%D0%BD%D1%96_%D0%B3%D1%96%D1%80%D1%81%D1%8C%D0%BA%D1%96_%D0%BF%D0%BE%D1%80%D0%BE%D0%B4%D0%B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hyperlink" Target="https://uk.wikipedia.org/wiki/%D0%9F%D0%BE%D1%80%D1%84%D1%96%D1%80%D0%BE%D0%B2%D0%B0_%D1%81%D1%82%D1%80%D1%83%D0%BA%D1%82%D1%83%D1%80%D0%B0" TargetMode="External"/><Relationship Id="rId2" Type="http://schemas.openxmlformats.org/officeDocument/2006/relationships/hyperlink" Target="https://uk.wikipedia.org/wiki/%D0%9F%D0%BE%D0%B2%D0%BD%D0%BE%D0%BA%D1%80%D0%B8%D1%81%D1%82%D0%B0%D0%BB%D1%96%D1%87%D0%BD%D0%B0_%D1%81%D1%82%D1%80%D1%83%D0%BA%D1%82%D1%83%D1%80%D0%B0"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uk.wikipedia.org/wiki/%D0%90%D0%BC%D0%BE%D1%80%D1%84%D0%BD%D1%96_%D1%80%D0%B5%D1%87%D0%BE%D0%B2%D0%B8%D0%BD%D0%B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54505" y="2276872"/>
            <a:ext cx="5864526" cy="792088"/>
          </a:xfrm>
        </p:spPr>
        <p:txBody>
          <a:bodyPr>
            <a:noAutofit/>
          </a:bodyPr>
          <a:lstStyle/>
          <a:p>
            <a:r>
              <a:rPr lang="uk-UA" sz="4400" b="1" dirty="0" err="1" smtClean="0">
                <a:solidFill>
                  <a:srgbClr val="FF0000"/>
                </a:solidFill>
              </a:rPr>
              <a:t>МАтеріалознавство</a:t>
            </a:r>
            <a:endParaRPr lang="ru-RU" sz="4400" b="1" dirty="0">
              <a:solidFill>
                <a:srgbClr val="FF0000"/>
              </a:solidFill>
            </a:endParaRPr>
          </a:p>
        </p:txBody>
      </p:sp>
      <p:sp>
        <p:nvSpPr>
          <p:cNvPr id="3" name="Подзаголовок 2"/>
          <p:cNvSpPr>
            <a:spLocks noGrp="1"/>
          </p:cNvSpPr>
          <p:nvPr>
            <p:ph type="subTitle" idx="1"/>
          </p:nvPr>
        </p:nvSpPr>
        <p:spPr>
          <a:xfrm>
            <a:off x="3729359" y="1772816"/>
            <a:ext cx="5256584" cy="504056"/>
          </a:xfrm>
        </p:spPr>
        <p:txBody>
          <a:bodyPr>
            <a:noAutofit/>
          </a:bodyPr>
          <a:lstStyle/>
          <a:p>
            <a:pPr algn="ctr"/>
            <a:r>
              <a:rPr lang="uk-UA" sz="2200" b="1" dirty="0" smtClean="0">
                <a:solidFill>
                  <a:srgbClr val="0070C0"/>
                </a:solidFill>
                <a:latin typeface="Times New Roman" pitchFamily="18" charset="0"/>
                <a:ea typeface="+mj-ea"/>
                <a:cs typeface="Times New Roman" pitchFamily="18" charset="0"/>
              </a:rPr>
              <a:t>Броварський фаховий коледж </a:t>
            </a:r>
            <a:br>
              <a:rPr lang="uk-UA" sz="2200" b="1" dirty="0" smtClean="0">
                <a:solidFill>
                  <a:srgbClr val="0070C0"/>
                </a:solidFill>
                <a:latin typeface="Times New Roman" pitchFamily="18" charset="0"/>
                <a:ea typeface="+mj-ea"/>
                <a:cs typeface="Times New Roman" pitchFamily="18" charset="0"/>
              </a:rPr>
            </a:br>
            <a:r>
              <a:rPr lang="uk-UA" sz="2200" b="1" dirty="0" smtClean="0">
                <a:solidFill>
                  <a:srgbClr val="0070C0"/>
                </a:solidFill>
                <a:latin typeface="Times New Roman" pitchFamily="18" charset="0"/>
                <a:ea typeface="+mj-ea"/>
                <a:cs typeface="Times New Roman" pitchFamily="18" charset="0"/>
              </a:rPr>
              <a:t>Університету «Україна»</a:t>
            </a:r>
            <a:r>
              <a:rPr lang="uk-UA" sz="2200" dirty="0" smtClean="0">
                <a:solidFill>
                  <a:srgbClr val="0070C0"/>
                </a:solidFill>
                <a:latin typeface="Arial" charset="0"/>
                <a:ea typeface="+mj-ea"/>
                <a:cs typeface="Arial" charset="0"/>
              </a:rPr>
              <a:t/>
            </a:r>
            <a:br>
              <a:rPr lang="uk-UA" sz="2200" dirty="0" smtClean="0">
                <a:solidFill>
                  <a:srgbClr val="0070C0"/>
                </a:solidFill>
                <a:latin typeface="Arial" charset="0"/>
                <a:ea typeface="+mj-ea"/>
                <a:cs typeface="Arial" charset="0"/>
              </a:rPr>
            </a:br>
            <a:endParaRPr lang="ru-RU" sz="2200" dirty="0">
              <a:solidFill>
                <a:srgbClr val="0070C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3573016"/>
            <a:ext cx="3333823" cy="2865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57" y="122257"/>
            <a:ext cx="2684043" cy="194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211905"/>
            <a:ext cx="987425"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84034" y="4797152"/>
            <a:ext cx="2847806" cy="2062103"/>
          </a:xfrm>
          <a:prstGeom prst="rect">
            <a:avLst/>
          </a:prstGeom>
        </p:spPr>
        <p:txBody>
          <a:bodyPr wrap="square">
            <a:spAutoFit/>
          </a:bodyPr>
          <a:lstStyle/>
          <a:p>
            <a:pPr lvl="0" fontAlgn="base">
              <a:spcBef>
                <a:spcPct val="50000"/>
              </a:spcBef>
              <a:spcAft>
                <a:spcPct val="0"/>
              </a:spcAft>
              <a:buClr>
                <a:srgbClr val="999933"/>
              </a:buClr>
              <a:defRPr/>
            </a:pPr>
            <a:endParaRPr lang="uk-UA" sz="2800" b="1" kern="0" dirty="0" smtClean="0">
              <a:solidFill>
                <a:srgbClr val="00349E">
                  <a:lumMod val="60000"/>
                  <a:lumOff val="40000"/>
                </a:srgbClr>
              </a:solidFill>
              <a:effectLst>
                <a:outerShdw blurRad="38100" dist="38100" dir="2700000" algn="tl">
                  <a:srgbClr val="000000"/>
                </a:outerShdw>
              </a:effectLst>
              <a:latin typeface="Arial"/>
            </a:endParaRPr>
          </a:p>
          <a:p>
            <a:pPr lvl="0" fontAlgn="base">
              <a:spcBef>
                <a:spcPct val="50000"/>
              </a:spcBef>
              <a:spcAft>
                <a:spcPct val="0"/>
              </a:spcAft>
              <a:buClr>
                <a:srgbClr val="999933"/>
              </a:buClr>
              <a:defRPr/>
            </a:pPr>
            <a:r>
              <a:rPr lang="uk-UA" sz="2400" b="1" kern="0" dirty="0" smtClean="0">
                <a:solidFill>
                  <a:srgbClr val="00349E">
                    <a:lumMod val="60000"/>
                    <a:lumOff val="40000"/>
                  </a:srgbClr>
                </a:solidFill>
                <a:effectLst>
                  <a:outerShdw blurRad="38100" dist="38100" dir="2700000" algn="tl">
                    <a:srgbClr val="000000"/>
                  </a:outerShdw>
                </a:effectLst>
                <a:latin typeface="Arial"/>
              </a:rPr>
              <a:t>Підготувала </a:t>
            </a:r>
          </a:p>
          <a:p>
            <a:pPr lvl="0" fontAlgn="base">
              <a:spcBef>
                <a:spcPct val="50000"/>
              </a:spcBef>
              <a:spcAft>
                <a:spcPct val="0"/>
              </a:spcAft>
              <a:buClr>
                <a:srgbClr val="999933"/>
              </a:buClr>
              <a:defRPr/>
            </a:pPr>
            <a:r>
              <a:rPr lang="uk-UA" sz="2400" b="1" kern="0" dirty="0" err="1" smtClean="0">
                <a:solidFill>
                  <a:srgbClr val="00349E">
                    <a:lumMod val="60000"/>
                    <a:lumOff val="40000"/>
                  </a:srgbClr>
                </a:solidFill>
                <a:effectLst>
                  <a:outerShdw blurRad="38100" dist="38100" dir="2700000" algn="tl">
                    <a:srgbClr val="000000"/>
                  </a:outerShdw>
                </a:effectLst>
                <a:latin typeface="Arial"/>
              </a:rPr>
              <a:t>к.п.н</a:t>
            </a:r>
            <a:r>
              <a:rPr lang="uk-UA" sz="2400" b="1" kern="0" dirty="0" smtClean="0">
                <a:solidFill>
                  <a:srgbClr val="00349E">
                    <a:lumMod val="60000"/>
                    <a:lumOff val="40000"/>
                  </a:srgbClr>
                </a:solidFill>
                <a:effectLst>
                  <a:outerShdw blurRad="38100" dist="38100" dir="2700000" algn="tl">
                    <a:srgbClr val="000000"/>
                  </a:outerShdw>
                </a:effectLst>
                <a:latin typeface="Arial"/>
              </a:rPr>
              <a:t>. </a:t>
            </a:r>
            <a:r>
              <a:rPr lang="uk-UA" sz="2400" b="1" kern="0" dirty="0" err="1" smtClean="0">
                <a:solidFill>
                  <a:srgbClr val="00349E">
                    <a:lumMod val="60000"/>
                    <a:lumOff val="40000"/>
                  </a:srgbClr>
                </a:solidFill>
                <a:effectLst>
                  <a:outerShdw blurRad="38100" dist="38100" dir="2700000" algn="tl">
                    <a:srgbClr val="000000"/>
                  </a:outerShdw>
                </a:effectLst>
                <a:latin typeface="Arial"/>
              </a:rPr>
              <a:t>Гервас</a:t>
            </a:r>
            <a:r>
              <a:rPr lang="uk-UA" sz="2400" b="1" kern="0" dirty="0" smtClean="0">
                <a:solidFill>
                  <a:srgbClr val="00349E">
                    <a:lumMod val="60000"/>
                    <a:lumOff val="40000"/>
                  </a:srgbClr>
                </a:solidFill>
                <a:effectLst>
                  <a:outerShdw blurRad="38100" dist="38100" dir="2700000" algn="tl">
                    <a:srgbClr val="000000"/>
                  </a:outerShdw>
                </a:effectLst>
                <a:latin typeface="Arial"/>
              </a:rPr>
              <a:t>  О.Г.</a:t>
            </a:r>
            <a:endParaRPr lang="uk-UA" sz="2400" b="1" kern="0" dirty="0">
              <a:solidFill>
                <a:srgbClr val="00349E">
                  <a:lumMod val="60000"/>
                  <a:lumOff val="40000"/>
                </a:srgbClr>
              </a:solidFill>
              <a:effectLst>
                <a:outerShdw blurRad="38100" dist="38100" dir="2700000" algn="tl">
                  <a:srgbClr val="000000"/>
                </a:outerShdw>
              </a:effectLst>
              <a:latin typeface="Arial"/>
            </a:endParaRPr>
          </a:p>
          <a:p>
            <a:endParaRPr lang="uk-UA" sz="2800" b="1" dirty="0">
              <a:solidFill>
                <a:srgbClr val="002060"/>
              </a:solidFill>
              <a:latin typeface="Times New Roman"/>
              <a:ea typeface="Calibri"/>
            </a:endParaRPr>
          </a:p>
        </p:txBody>
      </p:sp>
      <p:sp>
        <p:nvSpPr>
          <p:cNvPr id="5" name="Прямоугольник 4"/>
          <p:cNvSpPr/>
          <p:nvPr/>
        </p:nvSpPr>
        <p:spPr>
          <a:xfrm>
            <a:off x="167075" y="3189851"/>
            <a:ext cx="5852395" cy="1815882"/>
          </a:xfrm>
          <a:prstGeom prst="rect">
            <a:avLst/>
          </a:prstGeom>
        </p:spPr>
        <p:txBody>
          <a:bodyPr wrap="square">
            <a:spAutoFit/>
          </a:bodyPr>
          <a:lstStyle/>
          <a:p>
            <a:r>
              <a:rPr lang="uk-UA" sz="2800" b="1" dirty="0">
                <a:solidFill>
                  <a:srgbClr val="002060"/>
                </a:solidFill>
                <a:latin typeface="Times New Roman"/>
                <a:ea typeface="Times New Roman"/>
              </a:rPr>
              <a:t>ПРИРОДНІ АРХІТЕКТУРНО-ДИЗАЙНЕРСЬКИХ ТА БУДІВЕЛЬНІ МАТЕРІАЛИ. ГІРСЬКІ ПОРОДИ Й МІНЕРАЛИ</a:t>
            </a:r>
            <a:endParaRPr lang="ru-RU" sz="2800" b="1" dirty="0">
              <a:solidFill>
                <a:srgbClr val="002060"/>
              </a:solidFill>
            </a:endParaRPr>
          </a:p>
        </p:txBody>
      </p:sp>
      <p:sp>
        <p:nvSpPr>
          <p:cNvPr id="9" name="Прямоугольник 8"/>
          <p:cNvSpPr/>
          <p:nvPr/>
        </p:nvSpPr>
        <p:spPr>
          <a:xfrm>
            <a:off x="167074" y="3189851"/>
            <a:ext cx="5852395" cy="1815882"/>
          </a:xfrm>
          <a:prstGeom prst="rect">
            <a:avLst/>
          </a:prstGeom>
        </p:spPr>
        <p:txBody>
          <a:bodyPr wrap="square">
            <a:spAutoFit/>
          </a:bodyPr>
          <a:lstStyle/>
          <a:p>
            <a:r>
              <a:rPr lang="uk-UA" sz="2800" b="1" dirty="0">
                <a:solidFill>
                  <a:srgbClr val="002060"/>
                </a:solidFill>
                <a:latin typeface="Times New Roman"/>
                <a:ea typeface="Times New Roman"/>
              </a:rPr>
              <a:t>ПРИРОДНІ АРХІТЕКТУРНО-ДИЗАЙНЕРСЬКИХ ТА БУДІВЕЛЬНІ МАТЕРІАЛИ. ГІРСЬКІ ПОРОДИ Й МІНЕРАЛИ</a:t>
            </a:r>
            <a:endParaRPr lang="ru-RU" sz="2800" b="1" dirty="0">
              <a:solidFill>
                <a:srgbClr val="002060"/>
              </a:solidFill>
            </a:endParaRPr>
          </a:p>
        </p:txBody>
      </p:sp>
    </p:spTree>
    <p:extLst>
      <p:ext uri="{BB962C8B-B14F-4D97-AF65-F5344CB8AC3E}">
        <p14:creationId xmlns:p14="http://schemas.microsoft.com/office/powerpoint/2010/main" val="388926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uk-UA" sz="2400" b="1" dirty="0" err="1">
                <a:solidFill>
                  <a:srgbClr val="FF0000"/>
                </a:solidFill>
              </a:rPr>
              <a:t>МАтеріалознавство</a:t>
            </a:r>
            <a:endParaRPr lang="ru-RU" dirty="0"/>
          </a:p>
        </p:txBody>
      </p:sp>
      <p:sp>
        <p:nvSpPr>
          <p:cNvPr id="3" name="Объект 2"/>
          <p:cNvSpPr>
            <a:spLocks noGrp="1"/>
          </p:cNvSpPr>
          <p:nvPr>
            <p:ph idx="1"/>
          </p:nvPr>
        </p:nvSpPr>
        <p:spPr>
          <a:xfrm>
            <a:off x="304800" y="1554162"/>
            <a:ext cx="8686800" cy="5303838"/>
          </a:xfrm>
        </p:spPr>
        <p:txBody>
          <a:bodyPr>
            <a:normAutofit fontScale="47500" lnSpcReduction="20000"/>
          </a:bodyPr>
          <a:lstStyle/>
          <a:p>
            <a:r>
              <a:rPr lang="ru-RU" sz="3600" b="1" dirty="0">
                <a:solidFill>
                  <a:srgbClr val="FF0000"/>
                </a:solidFill>
                <a:latin typeface="Arial"/>
              </a:rPr>
              <a:t>За </a:t>
            </a:r>
            <a:r>
              <a:rPr lang="ru-RU" sz="3600" b="1" dirty="0" err="1">
                <a:solidFill>
                  <a:srgbClr val="FF0000"/>
                </a:solidFill>
                <a:latin typeface="Arial"/>
              </a:rPr>
              <a:t>іншими</a:t>
            </a:r>
            <a:r>
              <a:rPr lang="ru-RU" sz="3600" b="1" dirty="0">
                <a:solidFill>
                  <a:srgbClr val="FF0000"/>
                </a:solidFill>
                <a:latin typeface="Arial"/>
              </a:rPr>
              <a:t> </a:t>
            </a:r>
            <a:r>
              <a:rPr lang="ru-RU" sz="3600" b="1" dirty="0" err="1" smtClean="0">
                <a:solidFill>
                  <a:srgbClr val="FF0000"/>
                </a:solidFill>
                <a:latin typeface="Arial"/>
              </a:rPr>
              <a:t>показниками</a:t>
            </a:r>
            <a:endParaRPr lang="ru-RU" sz="3600" b="1" dirty="0">
              <a:solidFill>
                <a:srgbClr val="FF0000"/>
              </a:solidFill>
              <a:latin typeface="Arial"/>
            </a:endParaRPr>
          </a:p>
          <a:p>
            <a:pPr marL="0" indent="0">
              <a:buNone/>
            </a:pPr>
            <a:r>
              <a:rPr lang="ru-RU" sz="2800" dirty="0">
                <a:solidFill>
                  <a:srgbClr val="202122"/>
                </a:solidFill>
                <a:latin typeface="Arial"/>
              </a:rPr>
              <a:t>	</a:t>
            </a:r>
            <a:r>
              <a:rPr lang="uk-UA" sz="3600" dirty="0" smtClean="0">
                <a:solidFill>
                  <a:srgbClr val="202122"/>
                </a:solidFill>
                <a:latin typeface="Arial"/>
              </a:rPr>
              <a:t>В залежності від характеру зв'язків окремих зерен розрізняють такі типи гірських порід:</a:t>
            </a:r>
          </a:p>
          <a:p>
            <a:pPr>
              <a:buFont typeface="Arial"/>
              <a:buChar char="•"/>
            </a:pPr>
            <a:r>
              <a:rPr lang="uk-UA" sz="3600" dirty="0" smtClean="0">
                <a:solidFill>
                  <a:srgbClr val="002060"/>
                </a:solidFill>
                <a:latin typeface="Arial"/>
                <a:hlinkClick r:id="rId2" tooltip="Пухка гірська порода"/>
              </a:rPr>
              <a:t>пухкі</a:t>
            </a:r>
            <a:r>
              <a:rPr lang="uk-UA" sz="3600" dirty="0" smtClean="0">
                <a:solidFill>
                  <a:srgbClr val="202122"/>
                </a:solidFill>
                <a:latin typeface="Arial"/>
              </a:rPr>
              <a:t> (роздільно-зернисті) — механічні суміші різних мінералів або зерен одного мінералу, не пов'язаних між собою, наприклад, </a:t>
            </a:r>
            <a:r>
              <a:rPr lang="uk-UA" sz="3600" dirty="0" smtClean="0">
                <a:solidFill>
                  <a:srgbClr val="0645AD"/>
                </a:solidFill>
                <a:latin typeface="Arial"/>
                <a:hlinkClick r:id="rId3" tooltip="Пісок"/>
              </a:rPr>
              <a:t>пісок</a:t>
            </a:r>
            <a:r>
              <a:rPr lang="uk-UA" sz="3600" dirty="0" smtClean="0">
                <a:solidFill>
                  <a:srgbClr val="202122"/>
                </a:solidFill>
                <a:latin typeface="Arial"/>
              </a:rPr>
              <a:t>, </a:t>
            </a:r>
            <a:r>
              <a:rPr lang="uk-UA" sz="3600" dirty="0" smtClean="0">
                <a:solidFill>
                  <a:srgbClr val="0645AD"/>
                </a:solidFill>
                <a:latin typeface="Arial"/>
                <a:hlinkClick r:id="rId4" tooltip="Гравій"/>
              </a:rPr>
              <a:t>гравій</a:t>
            </a:r>
            <a:r>
              <a:rPr lang="uk-UA" sz="3600" dirty="0" smtClean="0">
                <a:solidFill>
                  <a:srgbClr val="202122"/>
                </a:solidFill>
                <a:latin typeface="Arial"/>
              </a:rPr>
              <a:t>, </a:t>
            </a:r>
            <a:r>
              <a:rPr lang="uk-UA" sz="3600" dirty="0" smtClean="0">
                <a:solidFill>
                  <a:srgbClr val="0645AD"/>
                </a:solidFill>
                <a:latin typeface="Arial"/>
                <a:hlinkClick r:id="rId5" tooltip="Галька"/>
              </a:rPr>
              <a:t>галька</a:t>
            </a:r>
            <a:r>
              <a:rPr lang="uk-UA" sz="3600" dirty="0" smtClean="0">
                <a:solidFill>
                  <a:srgbClr val="202122"/>
                </a:solidFill>
                <a:latin typeface="Arial"/>
              </a:rPr>
              <a:t>;</a:t>
            </a:r>
          </a:p>
          <a:p>
            <a:pPr>
              <a:buFont typeface="Arial"/>
              <a:buChar char="•"/>
            </a:pPr>
            <a:r>
              <a:rPr lang="uk-UA" sz="3600" u="sng" dirty="0" smtClean="0">
                <a:solidFill>
                  <a:srgbClr val="FF0000"/>
                </a:solidFill>
                <a:latin typeface="Arial"/>
              </a:rPr>
              <a:t>зв'язні (глинисті</a:t>
            </a:r>
            <a:r>
              <a:rPr lang="uk-UA" sz="3600" dirty="0" smtClean="0">
                <a:solidFill>
                  <a:srgbClr val="FF0000"/>
                </a:solidFill>
                <a:latin typeface="Arial"/>
              </a:rPr>
              <a:t>)</a:t>
            </a:r>
            <a:r>
              <a:rPr lang="uk-UA" sz="3600" dirty="0" smtClean="0">
                <a:solidFill>
                  <a:srgbClr val="202122"/>
                </a:solidFill>
                <a:latin typeface="Arial"/>
              </a:rPr>
              <a:t> — гірські породи з водно-колоїдними зв'язками часток між собою, наприклад, </a:t>
            </a:r>
            <a:r>
              <a:rPr lang="uk-UA" sz="3600" dirty="0" smtClean="0">
                <a:solidFill>
                  <a:srgbClr val="0645AD"/>
                </a:solidFill>
                <a:latin typeface="Arial"/>
                <a:hlinkClick r:id="rId6" tooltip="Глини"/>
              </a:rPr>
              <a:t>глини</a:t>
            </a:r>
            <a:r>
              <a:rPr lang="uk-UA" sz="3600" dirty="0" smtClean="0">
                <a:solidFill>
                  <a:srgbClr val="202122"/>
                </a:solidFill>
                <a:latin typeface="Arial"/>
              </a:rPr>
              <a:t>, </a:t>
            </a:r>
            <a:r>
              <a:rPr lang="uk-UA" sz="3600" dirty="0" smtClean="0">
                <a:solidFill>
                  <a:srgbClr val="0645AD"/>
                </a:solidFill>
                <a:latin typeface="Arial"/>
                <a:hlinkClick r:id="rId7" tooltip="Суглинки"/>
              </a:rPr>
              <a:t>суглинки</a:t>
            </a:r>
            <a:r>
              <a:rPr lang="uk-UA" sz="3600" dirty="0" smtClean="0">
                <a:solidFill>
                  <a:srgbClr val="202122"/>
                </a:solidFill>
                <a:latin typeface="Arial"/>
              </a:rPr>
              <a:t>, </a:t>
            </a:r>
            <a:r>
              <a:rPr lang="uk-UA" sz="3600" dirty="0" smtClean="0">
                <a:solidFill>
                  <a:srgbClr val="0645AD"/>
                </a:solidFill>
                <a:latin typeface="Arial"/>
                <a:hlinkClick r:id="rId8" tooltip="Боксити"/>
              </a:rPr>
              <a:t>боксити</a:t>
            </a:r>
            <a:r>
              <a:rPr lang="uk-UA" sz="3600" dirty="0" smtClean="0">
                <a:solidFill>
                  <a:srgbClr val="202122"/>
                </a:solidFill>
                <a:latin typeface="Arial"/>
              </a:rPr>
              <a:t>; їх особливість — висока пластичність при насиченні водою;</a:t>
            </a:r>
          </a:p>
          <a:p>
            <a:pPr>
              <a:buFont typeface="Arial"/>
              <a:buChar char="•"/>
            </a:pPr>
            <a:r>
              <a:rPr lang="uk-UA" sz="3600" dirty="0" smtClean="0">
                <a:solidFill>
                  <a:srgbClr val="FF0000"/>
                </a:solidFill>
                <a:latin typeface="Arial"/>
              </a:rPr>
              <a:t>тверді</a:t>
            </a:r>
            <a:r>
              <a:rPr lang="uk-UA" sz="3600" dirty="0" smtClean="0">
                <a:solidFill>
                  <a:srgbClr val="002060"/>
                </a:solidFill>
                <a:latin typeface="Arial"/>
              </a:rPr>
              <a:t> </a:t>
            </a:r>
            <a:r>
              <a:rPr lang="uk-UA" sz="3600" dirty="0" smtClean="0">
                <a:solidFill>
                  <a:srgbClr val="202122"/>
                </a:solidFill>
                <a:latin typeface="Arial"/>
              </a:rPr>
              <a:t>(</a:t>
            </a:r>
            <a:r>
              <a:rPr lang="uk-UA" sz="3600" dirty="0" smtClean="0">
                <a:solidFill>
                  <a:srgbClr val="0645AD"/>
                </a:solidFill>
                <a:latin typeface="Arial"/>
                <a:hlinkClick r:id="rId9" tooltip="Скельні породи"/>
              </a:rPr>
              <a:t>скельні</a:t>
            </a:r>
            <a:r>
              <a:rPr lang="uk-UA" sz="3600" dirty="0" smtClean="0">
                <a:solidFill>
                  <a:srgbClr val="202122"/>
                </a:solidFill>
                <a:latin typeface="Arial"/>
              </a:rPr>
              <a:t> та </a:t>
            </a:r>
            <a:r>
              <a:rPr lang="uk-UA" sz="3600" dirty="0" err="1" smtClean="0">
                <a:solidFill>
                  <a:srgbClr val="202122"/>
                </a:solidFill>
                <a:latin typeface="Arial"/>
              </a:rPr>
              <a:t>напівскельні</a:t>
            </a:r>
            <a:r>
              <a:rPr lang="uk-UA" sz="3600" dirty="0" smtClean="0">
                <a:solidFill>
                  <a:srgbClr val="202122"/>
                </a:solidFill>
                <a:latin typeface="Arial"/>
              </a:rPr>
              <a:t>) — з жорсткими та пружними зв'язками, що мають фізико-хімічну природу, наприклад, </a:t>
            </a:r>
            <a:r>
              <a:rPr lang="uk-UA" sz="3600" dirty="0" smtClean="0">
                <a:solidFill>
                  <a:srgbClr val="0645AD"/>
                </a:solidFill>
                <a:latin typeface="Arial"/>
                <a:hlinkClick r:id="rId10" tooltip="Пісковики"/>
              </a:rPr>
              <a:t>пісковики</a:t>
            </a:r>
            <a:r>
              <a:rPr lang="uk-UA" sz="3600" dirty="0" smtClean="0">
                <a:solidFill>
                  <a:srgbClr val="202122"/>
                </a:solidFill>
                <a:latin typeface="Arial"/>
              </a:rPr>
              <a:t>, </a:t>
            </a:r>
            <a:r>
              <a:rPr lang="uk-UA" sz="3600" dirty="0" smtClean="0">
                <a:solidFill>
                  <a:srgbClr val="0645AD"/>
                </a:solidFill>
                <a:latin typeface="Arial"/>
                <a:hlinkClick r:id="rId11" tooltip="Граніти"/>
              </a:rPr>
              <a:t>граніти</a:t>
            </a:r>
            <a:r>
              <a:rPr lang="uk-UA" sz="3600" dirty="0" smtClean="0">
                <a:solidFill>
                  <a:srgbClr val="202122"/>
                </a:solidFill>
                <a:latin typeface="Arial"/>
              </a:rPr>
              <a:t>, </a:t>
            </a:r>
            <a:r>
              <a:rPr lang="uk-UA" sz="3600" dirty="0" smtClean="0">
                <a:solidFill>
                  <a:srgbClr val="BA0000"/>
                </a:solidFill>
                <a:latin typeface="Arial"/>
                <a:hlinkClick r:id="rId12" tooltip="Діабази (ще не написана)"/>
              </a:rPr>
              <a:t>діабази</a:t>
            </a:r>
            <a:r>
              <a:rPr lang="uk-UA" sz="3600" dirty="0" smtClean="0">
                <a:solidFill>
                  <a:srgbClr val="202122"/>
                </a:solidFill>
                <a:latin typeface="Arial"/>
              </a:rPr>
              <a:t>,</a:t>
            </a:r>
            <a:r>
              <a:rPr lang="uk-UA" sz="3600" dirty="0" err="1" smtClean="0">
                <a:solidFill>
                  <a:srgbClr val="202122"/>
                </a:solidFill>
                <a:latin typeface="Arial"/>
              </a:rPr>
              <a:t> </a:t>
            </a:r>
            <a:r>
              <a:rPr lang="uk-UA" sz="3600" dirty="0" err="1" smtClean="0">
                <a:solidFill>
                  <a:srgbClr val="0645AD"/>
                </a:solidFill>
                <a:latin typeface="Arial"/>
                <a:hlinkClick r:id="rId13" tooltip="Ґнейси"/>
              </a:rPr>
              <a:t>ґнейс</a:t>
            </a:r>
            <a:r>
              <a:rPr lang="uk-UA" sz="3600" dirty="0" smtClean="0">
                <a:solidFill>
                  <a:srgbClr val="0645AD"/>
                </a:solidFill>
                <a:latin typeface="Arial"/>
                <a:hlinkClick r:id="rId13" tooltip="Ґнейси"/>
              </a:rPr>
              <a:t>и</a:t>
            </a:r>
            <a:r>
              <a:rPr lang="uk-UA" sz="3600" dirty="0" smtClean="0">
                <a:solidFill>
                  <a:srgbClr val="202122"/>
                </a:solidFill>
                <a:latin typeface="Arial"/>
              </a:rPr>
              <a:t>.</a:t>
            </a:r>
          </a:p>
          <a:p>
            <a:r>
              <a:rPr lang="uk-UA" sz="3600" dirty="0" smtClean="0">
                <a:solidFill>
                  <a:srgbClr val="202122"/>
                </a:solidFill>
                <a:latin typeface="Arial"/>
              </a:rPr>
              <a:t>Як об'єкт гірничих розробок гірські породи поділяють на скельні, </a:t>
            </a:r>
            <a:r>
              <a:rPr lang="uk-UA" sz="3600" dirty="0" err="1" smtClean="0">
                <a:solidFill>
                  <a:srgbClr val="202122"/>
                </a:solidFill>
                <a:latin typeface="Arial"/>
              </a:rPr>
              <a:t>напівскельні</a:t>
            </a:r>
            <a:r>
              <a:rPr lang="uk-UA" sz="3600" dirty="0" smtClean="0">
                <a:solidFill>
                  <a:srgbClr val="202122"/>
                </a:solidFill>
                <a:latin typeface="Arial"/>
              </a:rPr>
              <a:t>, щільні, м'які, сипучі, зруйновані.</a:t>
            </a:r>
          </a:p>
          <a:p>
            <a:endParaRPr lang="uk-UA" sz="3600" dirty="0" smtClean="0">
              <a:solidFill>
                <a:srgbClr val="202122"/>
              </a:solidFill>
              <a:latin typeface="Arial"/>
            </a:endParaRPr>
          </a:p>
          <a:p>
            <a:r>
              <a:rPr lang="uk-UA" sz="3600" dirty="0" smtClean="0">
                <a:solidFill>
                  <a:srgbClr val="202122"/>
                </a:solidFill>
                <a:latin typeface="Arial"/>
              </a:rPr>
              <a:t>За текстурою — однорідні і неоднорідні. Під текстурою породи розуміють характер розташування її складових частин у просторі та щільність породи. </a:t>
            </a:r>
            <a:r>
              <a:rPr lang="uk-UA" sz="3600" dirty="0" err="1" smtClean="0">
                <a:solidFill>
                  <a:srgbClr val="202122"/>
                </a:solidFill>
                <a:latin typeface="Arial"/>
              </a:rPr>
              <a:t>Серед </a:t>
            </a:r>
            <a:r>
              <a:rPr lang="uk-UA" sz="3600" i="1" dirty="0" err="1" smtClean="0">
                <a:solidFill>
                  <a:srgbClr val="FF0000"/>
                </a:solidFill>
                <a:latin typeface="Arial"/>
              </a:rPr>
              <a:t>однорідних</a:t>
            </a:r>
            <a:r>
              <a:rPr lang="uk-UA" sz="3600" dirty="0" err="1" smtClean="0">
                <a:solidFill>
                  <a:srgbClr val="FF0000"/>
                </a:solidFill>
                <a:latin typeface="Arial"/>
              </a:rPr>
              <a:t> </a:t>
            </a:r>
            <a:r>
              <a:rPr lang="uk-UA" sz="3600" dirty="0" err="1" smtClean="0">
                <a:solidFill>
                  <a:srgbClr val="202122"/>
                </a:solidFill>
                <a:latin typeface="Arial"/>
              </a:rPr>
              <a:t>т</a:t>
            </a:r>
            <a:r>
              <a:rPr lang="uk-UA" sz="3600" dirty="0" smtClean="0">
                <a:solidFill>
                  <a:srgbClr val="202122"/>
                </a:solidFill>
                <a:latin typeface="Arial"/>
              </a:rPr>
              <a:t>екстур виділяють масивні (суцільні) текстури, які складені мінералами без будь-якої орієнтації, серед </a:t>
            </a:r>
            <a:r>
              <a:rPr lang="uk-UA" sz="3600" i="1" dirty="0" smtClean="0">
                <a:solidFill>
                  <a:srgbClr val="FF0000"/>
                </a:solidFill>
                <a:latin typeface="Arial"/>
              </a:rPr>
              <a:t>неоднорідних</a:t>
            </a:r>
            <a:r>
              <a:rPr lang="uk-UA" sz="3600" dirty="0" smtClean="0">
                <a:solidFill>
                  <a:srgbClr val="202122"/>
                </a:solidFill>
                <a:latin typeface="Arial"/>
              </a:rPr>
              <a:t> — сланцюваті (порода розсланцьована на окремі пластинки), гнейсоподібні, у яких мінерали розташовані паралельно один до одного, флюїдальні — мінерали витягнуті в одному напрямку, пористі (шлакові) — за наявності у породі великої кількості пор та порожнин. Для осадових сипучих гірських порід характерна безладна текстура, оскільки її складові частини (зерна, уламки) можуть розташовуватись як завгодно.</a:t>
            </a:r>
            <a:endParaRPr lang="uk-UA" sz="3600" b="0" i="0" dirty="0">
              <a:solidFill>
                <a:srgbClr val="202122"/>
              </a:solidFill>
              <a:effectLst/>
              <a:latin typeface="Arial"/>
            </a:endParaRPr>
          </a:p>
        </p:txBody>
      </p:sp>
      <p:pic>
        <p:nvPicPr>
          <p:cNvPr id="3074"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4029" y="116632"/>
            <a:ext cx="207962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2266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uk-UA" sz="2400" b="1" dirty="0" err="1">
                <a:solidFill>
                  <a:srgbClr val="FF0000"/>
                </a:solidFill>
              </a:rPr>
              <a:t>МАтеріалознавство</a:t>
            </a:r>
            <a:endParaRPr lang="ru-RU" dirty="0"/>
          </a:p>
        </p:txBody>
      </p:sp>
      <p:sp>
        <p:nvSpPr>
          <p:cNvPr id="3" name="Объект 2"/>
          <p:cNvSpPr>
            <a:spLocks noGrp="1"/>
          </p:cNvSpPr>
          <p:nvPr>
            <p:ph idx="1"/>
          </p:nvPr>
        </p:nvSpPr>
        <p:spPr/>
        <p:txBody>
          <a:bodyPr>
            <a:normAutofit/>
          </a:bodyPr>
          <a:lstStyle/>
          <a:p>
            <a:pPr indent="457200" algn="just">
              <a:lnSpc>
                <a:spcPct val="115000"/>
              </a:lnSpc>
              <a:spcAft>
                <a:spcPts val="0"/>
              </a:spcAft>
            </a:pPr>
            <a:endParaRPr lang="ru-RU" sz="31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29" y="116632"/>
            <a:ext cx="207962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1545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uk-UA" sz="2400" b="1" dirty="0" err="1">
                <a:solidFill>
                  <a:srgbClr val="FF0000"/>
                </a:solidFill>
              </a:rPr>
              <a:t>МАтеріалознавство</a:t>
            </a: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29" y="116632"/>
            <a:ext cx="207962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Объект 3"/>
          <p:cNvSpPr>
            <a:spLocks noGrp="1"/>
          </p:cNvSpPr>
          <p:nvPr>
            <p:ph idx="1"/>
          </p:nvPr>
        </p:nvSpPr>
        <p:spPr/>
        <p:txBody>
          <a:bodyPr/>
          <a:lstStyle/>
          <a:p>
            <a:endParaRPr lang="ru-RU"/>
          </a:p>
        </p:txBody>
      </p:sp>
    </p:spTree>
    <p:extLst>
      <p:ext uri="{BB962C8B-B14F-4D97-AF65-F5344CB8AC3E}">
        <p14:creationId xmlns:p14="http://schemas.microsoft.com/office/powerpoint/2010/main" val="687188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uk-UA" sz="2400" b="1" dirty="0" err="1">
                <a:solidFill>
                  <a:srgbClr val="FF0000"/>
                </a:solidFill>
              </a:rPr>
              <a:t>МАтеріалознавство</a:t>
            </a: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29" y="116632"/>
            <a:ext cx="207962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Объект 2"/>
          <p:cNvSpPr>
            <a:spLocks noGrp="1"/>
          </p:cNvSpPr>
          <p:nvPr>
            <p:ph idx="1"/>
          </p:nvPr>
        </p:nvSpPr>
        <p:spPr>
          <a:xfrm>
            <a:off x="124029" y="1554162"/>
            <a:ext cx="8867571" cy="5187206"/>
          </a:xfrm>
        </p:spPr>
        <p:txBody>
          <a:bodyPr>
            <a:normAutofit fontScale="92500" lnSpcReduction="10000"/>
          </a:bodyPr>
          <a:lstStyle/>
          <a:p>
            <a:r>
              <a:rPr lang="vi-VN" sz="2600" dirty="0">
                <a:solidFill>
                  <a:srgbClr val="FF0000"/>
                </a:solidFill>
                <a:latin typeface="Arial"/>
              </a:rPr>
              <a:t>Гірські́ поро́ди</a:t>
            </a:r>
            <a:r>
              <a:rPr lang="vi-VN" sz="2000" dirty="0">
                <a:solidFill>
                  <a:srgbClr val="FF0000"/>
                </a:solidFill>
                <a:latin typeface="Arial"/>
              </a:rPr>
              <a:t> </a:t>
            </a:r>
            <a:r>
              <a:rPr lang="vi-VN" sz="2000" dirty="0">
                <a:solidFill>
                  <a:srgbClr val="202122"/>
                </a:solidFill>
                <a:latin typeface="Arial"/>
              </a:rPr>
              <a:t>— </a:t>
            </a:r>
            <a:r>
              <a:rPr lang="vi-VN" sz="2000" dirty="0">
                <a:solidFill>
                  <a:schemeClr val="tx1"/>
                </a:solidFill>
                <a:latin typeface="Arial"/>
              </a:rPr>
              <a:t>природні агрегати однорідних або різних мінералів, що виникли за певних геологічних умов у земній корі або на її поверхні, більш чи менш стійкі за складом, які утворюють самостійні геологічні </a:t>
            </a:r>
            <a:r>
              <a:rPr lang="vi-VN" sz="2000" dirty="0" smtClean="0">
                <a:solidFill>
                  <a:schemeClr val="tx1"/>
                </a:solidFill>
                <a:latin typeface="Arial"/>
              </a:rPr>
              <a:t>тіл</a:t>
            </a:r>
            <a:r>
              <a:rPr lang="uk-UA" sz="2000" dirty="0" smtClean="0">
                <a:solidFill>
                  <a:schemeClr val="tx1"/>
                </a:solidFill>
                <a:latin typeface="Arial"/>
              </a:rPr>
              <a:t>а</a:t>
            </a:r>
            <a:r>
              <a:rPr lang="vi-VN" sz="2000" dirty="0" smtClean="0">
                <a:solidFill>
                  <a:schemeClr val="tx1"/>
                </a:solidFill>
                <a:latin typeface="Arial"/>
              </a:rPr>
              <a:t>. Академік</a:t>
            </a:r>
            <a:r>
              <a:rPr lang="uk-UA" sz="2000" dirty="0" smtClean="0">
                <a:solidFill>
                  <a:schemeClr val="tx1"/>
                </a:solidFill>
                <a:latin typeface="Arial"/>
              </a:rPr>
              <a:t> М.С.</a:t>
            </a:r>
            <a:r>
              <a:rPr lang="uk-UA" sz="2000" dirty="0" err="1" smtClean="0">
                <a:solidFill>
                  <a:schemeClr val="tx1"/>
                </a:solidFill>
                <a:latin typeface="Arial"/>
              </a:rPr>
              <a:t>Шатський</a:t>
            </a:r>
            <a:r>
              <a:rPr lang="vi-VN" sz="2000" dirty="0">
                <a:solidFill>
                  <a:schemeClr val="tx1"/>
                </a:solidFill>
                <a:latin typeface="Arial"/>
              </a:rPr>
              <a:t> </a:t>
            </a:r>
            <a:r>
              <a:rPr lang="uk-UA" sz="2000" dirty="0" smtClean="0">
                <a:solidFill>
                  <a:schemeClr val="tx1"/>
                </a:solidFill>
                <a:latin typeface="Arial"/>
              </a:rPr>
              <a:t> </a:t>
            </a:r>
            <a:r>
              <a:rPr lang="vi-VN" sz="2000" dirty="0" smtClean="0">
                <a:solidFill>
                  <a:schemeClr val="tx1"/>
                </a:solidFill>
                <a:latin typeface="Arial"/>
              </a:rPr>
              <a:t>(</a:t>
            </a:r>
            <a:r>
              <a:rPr lang="vi-VN" sz="2000" dirty="0">
                <a:solidFill>
                  <a:schemeClr val="tx1"/>
                </a:solidFill>
                <a:latin typeface="Arial"/>
              </a:rPr>
              <a:t>1905—1960) визначав гірську породу, як парагенезис </a:t>
            </a:r>
            <a:r>
              <a:rPr lang="vi-VN" sz="2000" dirty="0" smtClean="0">
                <a:solidFill>
                  <a:schemeClr val="tx1"/>
                </a:solidFill>
                <a:latin typeface="Arial"/>
              </a:rPr>
              <a:t>мінералів</a:t>
            </a:r>
            <a:r>
              <a:rPr lang="vi-VN" sz="2000" baseline="30000" dirty="0" smtClean="0">
                <a:solidFill>
                  <a:schemeClr val="tx1"/>
                </a:solidFill>
                <a:latin typeface="Arial"/>
                <a:hlinkClick r:id="rId3"/>
              </a:rPr>
              <a:t>]</a:t>
            </a:r>
            <a:r>
              <a:rPr lang="vi-VN" sz="2000" dirty="0" smtClean="0">
                <a:solidFill>
                  <a:schemeClr val="tx1"/>
                </a:solidFill>
                <a:latin typeface="Arial"/>
              </a:rPr>
              <a:t>. </a:t>
            </a:r>
            <a:r>
              <a:rPr lang="vi-VN" sz="2000" dirty="0">
                <a:solidFill>
                  <a:schemeClr val="tx1"/>
                </a:solidFill>
                <a:latin typeface="Arial"/>
              </a:rPr>
              <a:t>Як правило, гірськими породами вважаються лише тверді тіла, хоча в широкому розумінні до гірських порід належать також рідкі речовини (вода, нафта тощо) та </a:t>
            </a:r>
            <a:r>
              <a:rPr lang="uk-UA" sz="2000" dirty="0" smtClean="0">
                <a:solidFill>
                  <a:schemeClr val="tx1"/>
                </a:solidFill>
                <a:latin typeface="Arial"/>
              </a:rPr>
              <a:t>природні гази.</a:t>
            </a:r>
            <a:endParaRPr lang="vi-VN" sz="2000" dirty="0">
              <a:solidFill>
                <a:schemeClr val="tx1"/>
              </a:solidFill>
              <a:latin typeface="Arial"/>
            </a:endParaRPr>
          </a:p>
          <a:p>
            <a:r>
              <a:rPr lang="vi-VN" sz="2000" dirty="0">
                <a:solidFill>
                  <a:schemeClr val="tx1"/>
                </a:solidFill>
                <a:latin typeface="Arial"/>
              </a:rPr>
              <a:t>Природні скупчення мінеральних агрегатів вивчає петрографія (від грецьких слів </a:t>
            </a:r>
            <a:r>
              <a:rPr lang="vi-VN" sz="2000" dirty="0" smtClean="0">
                <a:solidFill>
                  <a:schemeClr val="tx1"/>
                </a:solidFill>
                <a:latin typeface="Arial"/>
              </a:rPr>
              <a:t>грец.</a:t>
            </a:r>
            <a:r>
              <a:rPr lang="el-GR" sz="2000" dirty="0" smtClean="0">
                <a:solidFill>
                  <a:schemeClr val="tx1"/>
                </a:solidFill>
                <a:latin typeface="new athena unicode"/>
              </a:rPr>
              <a:t>πετρα</a:t>
            </a:r>
            <a:r>
              <a:rPr lang="el-GR" sz="2000" dirty="0">
                <a:solidFill>
                  <a:schemeClr val="tx1"/>
                </a:solidFill>
                <a:latin typeface="Arial"/>
              </a:rPr>
              <a:t> — </a:t>
            </a:r>
            <a:r>
              <a:rPr lang="vi-VN" sz="2000" dirty="0">
                <a:solidFill>
                  <a:schemeClr val="tx1"/>
                </a:solidFill>
                <a:latin typeface="Arial"/>
              </a:rPr>
              <a:t>камінь; </a:t>
            </a:r>
            <a:r>
              <a:rPr lang="el-GR" sz="2000" dirty="0">
                <a:solidFill>
                  <a:schemeClr val="tx1"/>
                </a:solidFill>
                <a:latin typeface="new athena unicode"/>
              </a:rPr>
              <a:t>γραφω</a:t>
            </a:r>
            <a:r>
              <a:rPr lang="el-GR" sz="2000" dirty="0">
                <a:solidFill>
                  <a:schemeClr val="tx1"/>
                </a:solidFill>
                <a:latin typeface="Arial"/>
              </a:rPr>
              <a:t> — </a:t>
            </a:r>
            <a:r>
              <a:rPr lang="vi-VN" sz="2000" dirty="0">
                <a:solidFill>
                  <a:schemeClr val="tx1"/>
                </a:solidFill>
                <a:latin typeface="Arial"/>
              </a:rPr>
              <a:t>пишу) — геологічна наука, яка вивчає мінеральний склад гірських порід, їх будову, походження, умови залягання, розповсюдження та утворення корисних копалин (руд, вугілля, нафти, газу, солей та підземних вод). Крім того, інженерна геологія вивчає гірські породи як основу фундаментів для будівель і споруд, середовище і матеріал для будівництва, агрономія — як родючі ґрунтоутворювальні породи</a:t>
            </a:r>
            <a:r>
              <a:rPr lang="vi-VN" sz="2000" dirty="0" smtClean="0">
                <a:solidFill>
                  <a:schemeClr val="tx1"/>
                </a:solidFill>
                <a:latin typeface="Arial"/>
              </a:rPr>
              <a:t>.</a:t>
            </a:r>
            <a:endParaRPr lang="uk-UA" sz="2000" dirty="0" smtClean="0">
              <a:solidFill>
                <a:schemeClr val="tx1"/>
              </a:solidFill>
              <a:latin typeface="Arial"/>
            </a:endParaRPr>
          </a:p>
          <a:p>
            <a:r>
              <a:rPr lang="uk-UA" sz="2200" dirty="0" smtClean="0">
                <a:solidFill>
                  <a:srgbClr val="FF0000"/>
                </a:solidFill>
              </a:rPr>
              <a:t> </a:t>
            </a:r>
            <a:r>
              <a:rPr lang="uk-UA" sz="2200" b="1" dirty="0" smtClean="0">
                <a:solidFill>
                  <a:srgbClr val="FF0000"/>
                </a:solidFill>
              </a:rPr>
              <a:t>Класифікація гірських порід</a:t>
            </a:r>
          </a:p>
          <a:p>
            <a:r>
              <a:rPr lang="uk-UA" sz="2200" b="1" dirty="0" smtClean="0">
                <a:solidFill>
                  <a:srgbClr val="FF0000"/>
                </a:solidFill>
                <a:hlinkClick r:id="rId4" tooltip="Гори"/>
              </a:rPr>
              <a:t>Гірські</a:t>
            </a:r>
            <a:r>
              <a:rPr lang="uk-UA" sz="2200" b="1" dirty="0" smtClean="0">
                <a:solidFill>
                  <a:srgbClr val="FF0000"/>
                </a:solidFill>
              </a:rPr>
              <a:t> </a:t>
            </a:r>
            <a:r>
              <a:rPr lang="uk-UA" sz="2200" b="1" dirty="0" smtClean="0">
                <a:solidFill>
                  <a:schemeClr val="tx1"/>
                </a:solidFill>
              </a:rPr>
              <a:t>породи розрізняються за походженням, мінеральним та хімічним складом, структурою, текстурою, властивостями та ін.</a:t>
            </a:r>
          </a:p>
          <a:p>
            <a:endParaRPr lang="vi-VN" sz="2000" dirty="0">
              <a:solidFill>
                <a:schemeClr val="tx1"/>
              </a:solidFill>
              <a:latin typeface="Arial"/>
            </a:endParaRPr>
          </a:p>
          <a:p>
            <a:pPr indent="457200" algn="just">
              <a:lnSpc>
                <a:spcPct val="115000"/>
              </a:lnSpc>
              <a:spcAft>
                <a:spcPts val="0"/>
              </a:spcAft>
            </a:pPr>
            <a:endParaRPr lang="ru-RU" sz="2000" dirty="0">
              <a:solidFill>
                <a:schemeClr val="tx1"/>
              </a:solidFill>
            </a:endParaRPr>
          </a:p>
        </p:txBody>
      </p:sp>
    </p:spTree>
    <p:extLst>
      <p:ext uri="{BB962C8B-B14F-4D97-AF65-F5344CB8AC3E}">
        <p14:creationId xmlns:p14="http://schemas.microsoft.com/office/powerpoint/2010/main" val="1586277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uk-UA" sz="2400" b="1" dirty="0" err="1">
                <a:solidFill>
                  <a:srgbClr val="FF0000"/>
                </a:solidFill>
              </a:rPr>
              <a:t>МАтеріалознавство</a:t>
            </a:r>
            <a:endParaRPr lang="ru-RU" dirty="0"/>
          </a:p>
        </p:txBody>
      </p:sp>
      <p:sp>
        <p:nvSpPr>
          <p:cNvPr id="3" name="Объект 2"/>
          <p:cNvSpPr>
            <a:spLocks noGrp="1"/>
          </p:cNvSpPr>
          <p:nvPr>
            <p:ph idx="1"/>
          </p:nvPr>
        </p:nvSpPr>
        <p:spPr>
          <a:xfrm>
            <a:off x="43342" y="1196752"/>
            <a:ext cx="8867571" cy="5661248"/>
          </a:xfrm>
        </p:spPr>
        <p:txBody>
          <a:bodyPr>
            <a:noAutofit/>
          </a:bodyPr>
          <a:lstStyle/>
          <a:p>
            <a:pPr indent="457200" algn="just">
              <a:lnSpc>
                <a:spcPct val="115000"/>
              </a:lnSpc>
            </a:pPr>
            <a:r>
              <a:rPr lang="ru-RU" sz="1700" b="1" dirty="0">
                <a:solidFill>
                  <a:srgbClr val="FF0000"/>
                </a:solidFill>
              </a:rPr>
              <a:t>За </a:t>
            </a:r>
            <a:r>
              <a:rPr lang="uk-UA" sz="1700" b="1" dirty="0" smtClean="0">
                <a:solidFill>
                  <a:srgbClr val="FF0000"/>
                </a:solidFill>
              </a:rPr>
              <a:t>походженням</a:t>
            </a:r>
          </a:p>
          <a:p>
            <a:pPr algn="just"/>
            <a:r>
              <a:rPr lang="uk-UA" sz="1700" dirty="0" smtClean="0">
                <a:solidFill>
                  <a:schemeClr val="tx1"/>
                </a:solidFill>
                <a:latin typeface="Times New Roman" pitchFamily="18" charset="0"/>
                <a:cs typeface="Times New Roman" pitchFamily="18" charset="0"/>
              </a:rPr>
              <a:t>За походженням гірські породи поділяються на три великі групи: магматичні, осадові та метаморфічні.</a:t>
            </a:r>
          </a:p>
          <a:p>
            <a:pPr algn="just">
              <a:buFont typeface="Arial"/>
              <a:buChar char="•"/>
            </a:pPr>
            <a:r>
              <a:rPr lang="uk-UA" sz="1700" b="1" dirty="0" smtClean="0">
                <a:solidFill>
                  <a:srgbClr val="FF0000"/>
                </a:solidFill>
                <a:latin typeface="Times New Roman" pitchFamily="18" charset="0"/>
                <a:cs typeface="Times New Roman" pitchFamily="18" charset="0"/>
                <a:hlinkClick r:id="rId2" tooltip="Магматичні гірські породи"/>
              </a:rPr>
              <a:t>Магматичні гірські породи</a:t>
            </a:r>
            <a:r>
              <a:rPr lang="uk-UA" sz="1700" dirty="0" smtClean="0">
                <a:solidFill>
                  <a:srgbClr val="FF0000"/>
                </a:solidFill>
                <a:latin typeface="Times New Roman" pitchFamily="18" charset="0"/>
                <a:cs typeface="Times New Roman" pitchFamily="18" charset="0"/>
              </a:rPr>
              <a:t> </a:t>
            </a:r>
            <a:r>
              <a:rPr lang="uk-UA" sz="1700" dirty="0" smtClean="0">
                <a:solidFill>
                  <a:schemeClr val="tx1"/>
                </a:solidFill>
                <a:latin typeface="Times New Roman" pitchFamily="18" charset="0"/>
                <a:cs typeface="Times New Roman" pitchFamily="18" charset="0"/>
              </a:rPr>
              <a:t>утворились внаслідок затвердіння речовини верхньої мантії Землі, природного силікатного </a:t>
            </a:r>
            <a:r>
              <a:rPr lang="uk-UA" sz="1700" dirty="0" err="1" smtClean="0">
                <a:solidFill>
                  <a:schemeClr val="tx1"/>
                </a:solidFill>
                <a:latin typeface="Times New Roman" pitchFamily="18" charset="0"/>
                <a:cs typeface="Times New Roman" pitchFamily="18" charset="0"/>
              </a:rPr>
              <a:t>розплав</a:t>
            </a:r>
            <a:r>
              <a:rPr lang="uk-UA" sz="1700" dirty="0" smtClean="0">
                <a:solidFill>
                  <a:schemeClr val="tx1"/>
                </a:solidFill>
                <a:latin typeface="Times New Roman" pitchFamily="18" charset="0"/>
                <a:cs typeface="Times New Roman" pitchFamily="18" charset="0"/>
              </a:rPr>
              <a:t>у — магми, яка піднімаючись уверх при геотектонічних процесах, охолоджувалась та тверднула. До них належать такі гірські породи:</a:t>
            </a:r>
          </a:p>
          <a:p>
            <a:pPr algn="just">
              <a:buFont typeface="Arial"/>
              <a:buChar char="•"/>
            </a:pPr>
            <a:r>
              <a:rPr lang="uk-UA" sz="1700" i="1" dirty="0" smtClean="0">
                <a:solidFill>
                  <a:schemeClr val="tx1"/>
                </a:solidFill>
                <a:latin typeface="Times New Roman" pitchFamily="18" charset="0"/>
                <a:cs typeface="Times New Roman" pitchFamily="18" charset="0"/>
              </a:rPr>
              <a:t>інтрузивні (глибинні)</a:t>
            </a:r>
            <a:r>
              <a:rPr lang="uk-UA" sz="1700" dirty="0" smtClean="0">
                <a:solidFill>
                  <a:schemeClr val="tx1"/>
                </a:solidFill>
                <a:latin typeface="Times New Roman" pitchFamily="18" charset="0"/>
                <a:cs typeface="Times New Roman" pitchFamily="18" charset="0"/>
              </a:rPr>
              <a:t> — магматичні гірські породи, що утворилися </a:t>
            </a:r>
            <a:r>
              <a:rPr lang="uk-UA" sz="1700" dirty="0" err="1" smtClean="0">
                <a:solidFill>
                  <a:schemeClr val="tx1"/>
                </a:solidFill>
                <a:latin typeface="Times New Roman" pitchFamily="18" charset="0"/>
                <a:cs typeface="Times New Roman" pitchFamily="18" charset="0"/>
              </a:rPr>
              <a:t>внаслідок кристаліз</a:t>
            </a:r>
            <a:r>
              <a:rPr lang="uk-UA" sz="1700" dirty="0" smtClean="0">
                <a:solidFill>
                  <a:schemeClr val="tx1"/>
                </a:solidFill>
                <a:latin typeface="Times New Roman" pitchFamily="18" charset="0"/>
                <a:cs typeface="Times New Roman" pitchFamily="18" charset="0"/>
              </a:rPr>
              <a:t>ації магми в глибинах земної кори. Формуються в умовах повільного охолодження магми під високим тиском і за активної участі легких компонентів. Мають </a:t>
            </a:r>
            <a:r>
              <a:rPr lang="uk-UA" sz="1700" dirty="0" err="1" smtClean="0">
                <a:solidFill>
                  <a:schemeClr val="tx1"/>
                </a:solidFill>
                <a:latin typeface="Times New Roman" pitchFamily="18" charset="0"/>
                <a:cs typeface="Times New Roman" pitchFamily="18" charset="0"/>
              </a:rPr>
              <a:t>повнокристалічну</a:t>
            </a:r>
            <a:r>
              <a:rPr lang="uk-UA" sz="1700" dirty="0" smtClean="0">
                <a:solidFill>
                  <a:schemeClr val="tx1"/>
                </a:solidFill>
                <a:latin typeface="Times New Roman" pitchFamily="18" charset="0"/>
                <a:cs typeface="Times New Roman" pitchFamily="18" charset="0"/>
              </a:rPr>
              <a:t> структуру, текстура порід звичайно масивна;</a:t>
            </a:r>
          </a:p>
          <a:p>
            <a:pPr algn="just">
              <a:buFont typeface="Arial"/>
              <a:buChar char="•"/>
            </a:pPr>
            <a:r>
              <a:rPr lang="uk-UA" sz="1700" i="1" dirty="0" smtClean="0">
                <a:solidFill>
                  <a:schemeClr val="tx1"/>
                </a:solidFill>
                <a:latin typeface="Times New Roman" pitchFamily="18" charset="0"/>
                <a:cs typeface="Times New Roman" pitchFamily="18" charset="0"/>
              </a:rPr>
              <a:t>гіпабісальні</a:t>
            </a:r>
            <a:r>
              <a:rPr lang="uk-UA" sz="1700" dirty="0" smtClean="0">
                <a:solidFill>
                  <a:schemeClr val="tx1"/>
                </a:solidFill>
                <a:latin typeface="Times New Roman" pitchFamily="18" charset="0"/>
                <a:cs typeface="Times New Roman" pitchFamily="18" charset="0"/>
              </a:rPr>
              <a:t> — загальна назва магматичних гірських порід, що утворилися на невеликих глибинах в товщі земної кори. За умовами залягання, складом і структурами </a:t>
            </a:r>
            <a:r>
              <a:rPr lang="uk-UA" sz="1700" dirty="0" err="1" smtClean="0">
                <a:solidFill>
                  <a:schemeClr val="tx1"/>
                </a:solidFill>
                <a:latin typeface="Times New Roman" pitchFamily="18" charset="0"/>
                <a:cs typeface="Times New Roman" pitchFamily="18" charset="0"/>
              </a:rPr>
              <a:t>гіпабісальні</a:t>
            </a:r>
            <a:r>
              <a:rPr lang="uk-UA" sz="1700" dirty="0" smtClean="0">
                <a:solidFill>
                  <a:schemeClr val="tx1"/>
                </a:solidFill>
                <a:latin typeface="Times New Roman" pitchFamily="18" charset="0"/>
                <a:cs typeface="Times New Roman" pitchFamily="18" charset="0"/>
              </a:rPr>
              <a:t> гірські породи займають проміжне положення між глибинними (абісальними) і ефузивними гірськими породами</a:t>
            </a:r>
            <a:r>
              <a:rPr lang="uk-UA" sz="1700" dirty="0">
                <a:solidFill>
                  <a:schemeClr val="tx1"/>
                </a:solidFill>
                <a:latin typeface="Times New Roman" pitchFamily="18" charset="0"/>
                <a:cs typeface="Times New Roman" pitchFamily="18" charset="0"/>
              </a:rPr>
              <a:t>;</a:t>
            </a:r>
            <a:endParaRPr lang="uk-UA" sz="1700" dirty="0" smtClean="0">
              <a:solidFill>
                <a:schemeClr val="tx1"/>
              </a:solidFill>
              <a:latin typeface="Times New Roman" pitchFamily="18" charset="0"/>
              <a:cs typeface="Times New Roman" pitchFamily="18" charset="0"/>
            </a:endParaRPr>
          </a:p>
          <a:p>
            <a:pPr algn="just">
              <a:buFont typeface="Arial"/>
              <a:buChar char="•"/>
            </a:pPr>
            <a:r>
              <a:rPr lang="uk-UA" sz="1700" i="1" dirty="0" smtClean="0">
                <a:solidFill>
                  <a:schemeClr val="tx1"/>
                </a:solidFill>
                <a:latin typeface="Times New Roman" pitchFamily="18" charset="0"/>
                <a:cs typeface="Times New Roman" pitchFamily="18" charset="0"/>
              </a:rPr>
              <a:t>ефузивні (виливні)</a:t>
            </a:r>
            <a:r>
              <a:rPr lang="uk-UA" sz="1700" dirty="0" smtClean="0">
                <a:solidFill>
                  <a:schemeClr val="tx1"/>
                </a:solidFill>
                <a:latin typeface="Times New Roman" pitchFamily="18" charset="0"/>
                <a:cs typeface="Times New Roman" pitchFamily="18" charset="0"/>
              </a:rPr>
              <a:t> — магматичні гірські породи, що утворилися внаслідок застигання вулканічної лави на земній поверхні. Поширені на території України. Структура — порфірова, текстура — пориста, пузириста;</a:t>
            </a:r>
          </a:p>
          <a:p>
            <a:pPr algn="just">
              <a:buFont typeface="Arial"/>
              <a:buChar char="•"/>
            </a:pPr>
            <a:r>
              <a:rPr lang="uk-UA" sz="1700" i="1" dirty="0" err="1" smtClean="0">
                <a:solidFill>
                  <a:schemeClr val="tx1"/>
                </a:solidFill>
                <a:latin typeface="Times New Roman" pitchFamily="18" charset="0"/>
                <a:cs typeface="Times New Roman" pitchFamily="18" charset="0"/>
              </a:rPr>
              <a:t>пірокласти</a:t>
            </a:r>
            <a:r>
              <a:rPr lang="uk-UA" sz="1700" i="1" dirty="0" smtClean="0">
                <a:solidFill>
                  <a:schemeClr val="tx1"/>
                </a:solidFill>
                <a:latin typeface="Times New Roman" pitchFamily="18" charset="0"/>
                <a:cs typeface="Times New Roman" pitchFamily="18" charset="0"/>
              </a:rPr>
              <a:t>чні</a:t>
            </a:r>
            <a:r>
              <a:rPr lang="uk-UA" sz="1700" dirty="0" smtClean="0">
                <a:solidFill>
                  <a:schemeClr val="tx1"/>
                </a:solidFill>
                <a:latin typeface="Times New Roman" pitchFamily="18" charset="0"/>
                <a:cs typeface="Times New Roman" pitchFamily="18" charset="0"/>
              </a:rPr>
              <a:t> — уламкові гірські породи, що складаються переважно </a:t>
            </a:r>
            <a:r>
              <a:rPr lang="uk-UA" sz="1700" dirty="0" smtClean="0">
                <a:latin typeface="Times New Roman" pitchFamily="18" charset="0"/>
                <a:cs typeface="Times New Roman" pitchFamily="18" charset="0"/>
              </a:rPr>
              <a:t>з</a:t>
            </a:r>
            <a:r>
              <a:rPr lang="uk-UA" sz="1700" dirty="0" smtClean="0">
                <a:solidFill>
                  <a:schemeClr val="tx1"/>
                </a:solidFill>
                <a:latin typeface="Times New Roman" pitchFamily="18" charset="0"/>
                <a:cs typeface="Times New Roman" pitchFamily="18" charset="0"/>
              </a:rPr>
              <a:t> вулканічних</a:t>
            </a:r>
            <a:r>
              <a:rPr lang="uk-UA" sz="1700" dirty="0" smtClean="0">
                <a:latin typeface="Times New Roman" pitchFamily="18" charset="0"/>
                <a:cs typeface="Times New Roman" pitchFamily="18" charset="0"/>
              </a:rPr>
              <a:t> матеріалів.</a:t>
            </a:r>
          </a:p>
          <a:p>
            <a:r>
              <a:rPr lang="ru-RU" sz="2000" dirty="0">
                <a:solidFill>
                  <a:srgbClr val="202122"/>
                </a:solidFill>
                <a:latin typeface="Arial"/>
              </a:rPr>
              <a:t/>
            </a:r>
            <a:br>
              <a:rPr lang="ru-RU" sz="2000" dirty="0">
                <a:solidFill>
                  <a:srgbClr val="202122"/>
                </a:solidFill>
                <a:latin typeface="Arial"/>
              </a:rPr>
            </a:br>
            <a:endParaRPr lang="ru-RU" sz="20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029" y="116632"/>
            <a:ext cx="1495643" cy="986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0606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uk-UA" sz="2400" b="1" dirty="0" err="1">
                <a:solidFill>
                  <a:srgbClr val="FF0000"/>
                </a:solidFill>
              </a:rPr>
              <a:t>МАтеріалознавство</a:t>
            </a: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29" y="116632"/>
            <a:ext cx="1495643" cy="986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1560" y="3746927"/>
            <a:ext cx="3594022" cy="2688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872" y="3645024"/>
            <a:ext cx="3389362" cy="254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827584" y="6435250"/>
            <a:ext cx="3185552" cy="369332"/>
          </a:xfrm>
          <a:prstGeom prst="rect">
            <a:avLst/>
          </a:prstGeom>
        </p:spPr>
        <p:txBody>
          <a:bodyPr wrap="none">
            <a:spAutoFit/>
          </a:bodyPr>
          <a:lstStyle/>
          <a:p>
            <a:r>
              <a:rPr lang="uk-UA" sz="1600" dirty="0" smtClean="0"/>
              <a:t>Осадова гірська порода пісковик</a:t>
            </a:r>
            <a:r>
              <a:rPr lang="ru-RU" dirty="0" smtClean="0"/>
              <a:t>.</a:t>
            </a:r>
            <a:endParaRPr lang="ru-RU" dirty="0"/>
          </a:p>
        </p:txBody>
      </p:sp>
      <p:sp>
        <p:nvSpPr>
          <p:cNvPr id="5" name="Прямоугольник 4"/>
          <p:cNvSpPr/>
          <p:nvPr/>
        </p:nvSpPr>
        <p:spPr>
          <a:xfrm>
            <a:off x="5335809" y="6219807"/>
            <a:ext cx="3510136" cy="584775"/>
          </a:xfrm>
          <a:prstGeom prst="rect">
            <a:avLst/>
          </a:prstGeom>
        </p:spPr>
        <p:txBody>
          <a:bodyPr wrap="square">
            <a:spAutoFit/>
          </a:bodyPr>
          <a:lstStyle/>
          <a:p>
            <a:r>
              <a:rPr lang="uk-UA" sz="1600" dirty="0" smtClean="0"/>
              <a:t>Магматична гірська порода (Греція). </a:t>
            </a:r>
          </a:p>
          <a:p>
            <a:r>
              <a:rPr lang="uk-UA" sz="1600" dirty="0" smtClean="0"/>
              <a:t>Є сліди потоків лави.</a:t>
            </a:r>
            <a:endParaRPr lang="uk-UA" sz="1600" dirty="0"/>
          </a:p>
        </p:txBody>
      </p:sp>
      <p:sp>
        <p:nvSpPr>
          <p:cNvPr id="7" name="Прямоугольник 6"/>
          <p:cNvSpPr/>
          <p:nvPr/>
        </p:nvSpPr>
        <p:spPr>
          <a:xfrm>
            <a:off x="395536" y="1300499"/>
            <a:ext cx="8280920" cy="2308324"/>
          </a:xfrm>
          <a:prstGeom prst="rect">
            <a:avLst/>
          </a:prstGeom>
        </p:spPr>
        <p:txBody>
          <a:bodyPr wrap="square">
            <a:spAutoFit/>
          </a:bodyPr>
          <a:lstStyle/>
          <a:p>
            <a:r>
              <a:rPr lang="uk-UA" dirty="0" smtClean="0">
                <a:solidFill>
                  <a:srgbClr val="FF0000"/>
                </a:solidFill>
              </a:rPr>
              <a:t>Осадові</a:t>
            </a:r>
            <a:r>
              <a:rPr lang="uk-UA" dirty="0" smtClean="0"/>
              <a:t> гірські породи утворились з продуктів руйнування будь-яких гірських порід, які випали в осад на поверхні землі або на дні водоймищ без участі або за допомогою живих організмів і поділяються на:</a:t>
            </a:r>
          </a:p>
          <a:p>
            <a:r>
              <a:rPr lang="uk-UA" dirty="0" smtClean="0">
                <a:solidFill>
                  <a:srgbClr val="FF0000"/>
                </a:solidFill>
              </a:rPr>
              <a:t>теригенні (уламкові) </a:t>
            </a:r>
            <a:r>
              <a:rPr lang="uk-UA" dirty="0" smtClean="0"/>
              <a:t>— вид осадових відкладів світового океану. Геологічні відклади, що складаються з уламків гірських порід і мінералів, які утворилися внаслідок перенесення продуктів руйнування суходолу й </a:t>
            </a:r>
            <a:r>
              <a:rPr lang="uk-UA" dirty="0" err="1" smtClean="0"/>
              <a:t>перевідкладення</a:t>
            </a:r>
            <a:r>
              <a:rPr lang="uk-UA" dirty="0" smtClean="0"/>
              <a:t> їх на схилах, у долинах рік, морських та озерних басейнах. З теригенних відкладів утворюються уламкові гірські породи. </a:t>
            </a:r>
            <a:endParaRPr lang="uk-UA" dirty="0"/>
          </a:p>
        </p:txBody>
      </p:sp>
    </p:spTree>
    <p:extLst>
      <p:ext uri="{BB962C8B-B14F-4D97-AF65-F5344CB8AC3E}">
        <p14:creationId xmlns:p14="http://schemas.microsoft.com/office/powerpoint/2010/main" val="4006857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uk-UA" sz="2400" b="1" dirty="0" err="1">
                <a:solidFill>
                  <a:srgbClr val="FF0000"/>
                </a:solidFill>
              </a:rPr>
              <a:t>МАтеріалознавство</a:t>
            </a:r>
            <a:endParaRPr lang="ru-RU" dirty="0"/>
          </a:p>
        </p:txBody>
      </p:sp>
      <p:sp>
        <p:nvSpPr>
          <p:cNvPr id="3" name="Объект 2"/>
          <p:cNvSpPr>
            <a:spLocks noGrp="1"/>
          </p:cNvSpPr>
          <p:nvPr>
            <p:ph idx="1"/>
          </p:nvPr>
        </p:nvSpPr>
        <p:spPr>
          <a:xfrm>
            <a:off x="251520" y="1056526"/>
            <a:ext cx="8686800" cy="5801474"/>
          </a:xfrm>
        </p:spPr>
        <p:txBody>
          <a:bodyPr>
            <a:noAutofit/>
          </a:bodyPr>
          <a:lstStyle/>
          <a:p>
            <a:pPr indent="457200" algn="just">
              <a:lnSpc>
                <a:spcPct val="115000"/>
              </a:lnSpc>
              <a:spcAft>
                <a:spcPts val="0"/>
              </a:spcAft>
            </a:pPr>
            <a:r>
              <a:rPr lang="ru-RU" sz="1800" dirty="0" err="1" smtClean="0">
                <a:solidFill>
                  <a:srgbClr val="FF0000"/>
                </a:solidFill>
              </a:rPr>
              <a:t>Розрізняють</a:t>
            </a:r>
            <a:r>
              <a:rPr lang="ru-RU" sz="1800" dirty="0" smtClean="0">
                <a:solidFill>
                  <a:srgbClr val="FF0000"/>
                </a:solidFill>
              </a:rPr>
              <a:t> </a:t>
            </a:r>
            <a:r>
              <a:rPr lang="ru-RU" sz="1800" dirty="0" err="1" smtClean="0">
                <a:solidFill>
                  <a:srgbClr val="FF0000"/>
                </a:solidFill>
              </a:rPr>
              <a:t>різновиди</a:t>
            </a:r>
            <a:r>
              <a:rPr lang="ru-RU" sz="1800" dirty="0">
                <a:solidFill>
                  <a:srgbClr val="FF0000"/>
                </a:solidFill>
              </a:rPr>
              <a:t>  </a:t>
            </a:r>
            <a:r>
              <a:rPr lang="ru-RU" sz="1800" dirty="0" err="1" smtClean="0">
                <a:solidFill>
                  <a:srgbClr val="FF0000"/>
                </a:solidFill>
              </a:rPr>
              <a:t>теригенніих</a:t>
            </a:r>
            <a:r>
              <a:rPr lang="ru-RU" sz="1800" dirty="0" smtClean="0">
                <a:solidFill>
                  <a:srgbClr val="FF0000"/>
                </a:solidFill>
              </a:rPr>
              <a:t> (</a:t>
            </a:r>
            <a:r>
              <a:rPr lang="ru-RU" sz="1800" dirty="0" err="1" smtClean="0">
                <a:solidFill>
                  <a:srgbClr val="FF0000"/>
                </a:solidFill>
              </a:rPr>
              <a:t>уламкових</a:t>
            </a:r>
            <a:r>
              <a:rPr lang="ru-RU" sz="1800" dirty="0" smtClean="0">
                <a:solidFill>
                  <a:srgbClr val="FF0000"/>
                </a:solidFill>
              </a:rPr>
              <a:t>)  </a:t>
            </a:r>
            <a:r>
              <a:rPr lang="ru-RU" sz="1800" dirty="0" err="1" smtClean="0">
                <a:solidFill>
                  <a:srgbClr val="FF0000"/>
                </a:solidFill>
              </a:rPr>
              <a:t>порід</a:t>
            </a:r>
            <a:r>
              <a:rPr lang="ru-RU" sz="1800" dirty="0" smtClean="0">
                <a:solidFill>
                  <a:srgbClr val="FF0000"/>
                </a:solidFill>
              </a:rPr>
              <a:t> </a:t>
            </a:r>
            <a:r>
              <a:rPr lang="ru-RU" sz="1800" dirty="0">
                <a:solidFill>
                  <a:schemeClr val="tx1"/>
                </a:solidFill>
              </a:rPr>
              <a:t>:  </a:t>
            </a:r>
          </a:p>
          <a:p>
            <a:pPr indent="457200" algn="just">
              <a:lnSpc>
                <a:spcPct val="115000"/>
              </a:lnSpc>
              <a:spcAft>
                <a:spcPts val="0"/>
              </a:spcAft>
            </a:pPr>
            <a:r>
              <a:rPr lang="ru-RU" sz="1800" b="1" dirty="0" err="1" smtClean="0">
                <a:solidFill>
                  <a:srgbClr val="002060"/>
                </a:solidFill>
              </a:rPr>
              <a:t>алювіальні</a:t>
            </a:r>
            <a:r>
              <a:rPr lang="ru-RU" sz="1800" b="1" dirty="0" smtClean="0">
                <a:solidFill>
                  <a:schemeClr val="tx1"/>
                </a:solidFill>
              </a:rPr>
              <a:t> </a:t>
            </a:r>
            <a:r>
              <a:rPr lang="ru-RU" sz="1800" dirty="0">
                <a:solidFill>
                  <a:schemeClr val="tx1"/>
                </a:solidFill>
              </a:rPr>
              <a:t>— </a:t>
            </a:r>
            <a:r>
              <a:rPr lang="ru-RU" sz="1800" dirty="0" err="1">
                <a:solidFill>
                  <a:schemeClr val="tx1"/>
                </a:solidFill>
              </a:rPr>
              <a:t>незцементовані</a:t>
            </a:r>
            <a:r>
              <a:rPr lang="ru-RU" sz="1800" dirty="0">
                <a:solidFill>
                  <a:schemeClr val="tx1"/>
                </a:solidFill>
              </a:rPr>
              <a:t> </a:t>
            </a:r>
            <a:r>
              <a:rPr lang="ru-RU" sz="1800" dirty="0" err="1">
                <a:solidFill>
                  <a:schemeClr val="tx1"/>
                </a:solidFill>
              </a:rPr>
              <a:t>відклади</a:t>
            </a:r>
            <a:r>
              <a:rPr lang="ru-RU" sz="1800" dirty="0">
                <a:solidFill>
                  <a:schemeClr val="tx1"/>
                </a:solidFill>
              </a:rPr>
              <a:t> </a:t>
            </a:r>
            <a:r>
              <a:rPr lang="ru-RU" sz="1800" dirty="0" err="1">
                <a:solidFill>
                  <a:schemeClr val="tx1"/>
                </a:solidFill>
              </a:rPr>
              <a:t>постійних</a:t>
            </a:r>
            <a:r>
              <a:rPr lang="ru-RU" sz="1800" dirty="0">
                <a:solidFill>
                  <a:schemeClr val="tx1"/>
                </a:solidFill>
              </a:rPr>
              <a:t> </a:t>
            </a:r>
            <a:r>
              <a:rPr lang="ru-RU" sz="1800" dirty="0" err="1">
                <a:solidFill>
                  <a:schemeClr val="tx1"/>
                </a:solidFill>
              </a:rPr>
              <a:t>водних</a:t>
            </a:r>
            <a:r>
              <a:rPr lang="ru-RU" sz="1800" dirty="0">
                <a:solidFill>
                  <a:schemeClr val="tx1"/>
                </a:solidFill>
              </a:rPr>
              <a:t> </a:t>
            </a:r>
            <a:r>
              <a:rPr lang="ru-RU" sz="1800" dirty="0" err="1">
                <a:solidFill>
                  <a:schemeClr val="tx1"/>
                </a:solidFill>
              </a:rPr>
              <a:t>потоків</a:t>
            </a:r>
            <a:r>
              <a:rPr lang="ru-RU" sz="1800" dirty="0">
                <a:solidFill>
                  <a:schemeClr val="tx1"/>
                </a:solidFill>
              </a:rPr>
              <a:t> (</a:t>
            </a:r>
            <a:r>
              <a:rPr lang="ru-RU" sz="1800" dirty="0" err="1">
                <a:solidFill>
                  <a:schemeClr val="tx1"/>
                </a:solidFill>
              </a:rPr>
              <a:t>річок</a:t>
            </a:r>
            <a:r>
              <a:rPr lang="ru-RU" sz="1800" dirty="0">
                <a:solidFill>
                  <a:schemeClr val="tx1"/>
                </a:solidFill>
              </a:rPr>
              <a:t>, </a:t>
            </a:r>
            <a:r>
              <a:rPr lang="ru-RU" sz="1800" dirty="0" err="1">
                <a:solidFill>
                  <a:schemeClr val="tx1"/>
                </a:solidFill>
              </a:rPr>
              <a:t>струмків</a:t>
            </a:r>
            <a:r>
              <a:rPr lang="ru-RU" sz="1800" dirty="0">
                <a:solidFill>
                  <a:schemeClr val="tx1"/>
                </a:solidFill>
              </a:rPr>
              <a:t>), </a:t>
            </a:r>
            <a:r>
              <a:rPr lang="ru-RU" sz="1800" dirty="0" err="1">
                <a:solidFill>
                  <a:schemeClr val="tx1"/>
                </a:solidFill>
              </a:rPr>
              <a:t>що</a:t>
            </a:r>
            <a:r>
              <a:rPr lang="ru-RU" sz="1800" dirty="0">
                <a:solidFill>
                  <a:schemeClr val="tx1"/>
                </a:solidFill>
              </a:rPr>
              <a:t> </a:t>
            </a:r>
            <a:r>
              <a:rPr lang="ru-RU" sz="1800" dirty="0" err="1">
                <a:solidFill>
                  <a:schemeClr val="tx1"/>
                </a:solidFill>
              </a:rPr>
              <a:t>складаються</a:t>
            </a:r>
            <a:r>
              <a:rPr lang="ru-RU" sz="1800" dirty="0">
                <a:solidFill>
                  <a:schemeClr val="tx1"/>
                </a:solidFill>
              </a:rPr>
              <a:t> з </a:t>
            </a:r>
            <a:r>
              <a:rPr lang="ru-RU" sz="1800" dirty="0" err="1">
                <a:solidFill>
                  <a:schemeClr val="tx1"/>
                </a:solidFill>
              </a:rPr>
              <a:t>уламків</a:t>
            </a:r>
            <a:r>
              <a:rPr lang="ru-RU" sz="1800" dirty="0">
                <a:solidFill>
                  <a:schemeClr val="tx1"/>
                </a:solidFill>
              </a:rPr>
              <a:t> </a:t>
            </a:r>
            <a:r>
              <a:rPr lang="ru-RU" sz="1800" dirty="0" err="1">
                <a:solidFill>
                  <a:schemeClr val="tx1"/>
                </a:solidFill>
              </a:rPr>
              <a:t>різного</a:t>
            </a:r>
            <a:r>
              <a:rPr lang="ru-RU" sz="1800" dirty="0">
                <a:solidFill>
                  <a:schemeClr val="tx1"/>
                </a:solidFill>
              </a:rPr>
              <a:t> </a:t>
            </a:r>
            <a:r>
              <a:rPr lang="ru-RU" sz="1800" dirty="0" err="1">
                <a:solidFill>
                  <a:schemeClr val="tx1"/>
                </a:solidFill>
              </a:rPr>
              <a:t>ступеня</a:t>
            </a:r>
            <a:r>
              <a:rPr lang="ru-RU" sz="1800" dirty="0">
                <a:solidFill>
                  <a:schemeClr val="tx1"/>
                </a:solidFill>
              </a:rPr>
              <a:t> </a:t>
            </a:r>
            <a:r>
              <a:rPr lang="ru-RU" sz="1800" dirty="0" err="1">
                <a:solidFill>
                  <a:schemeClr val="tx1"/>
                </a:solidFill>
              </a:rPr>
              <a:t>обкатаності</a:t>
            </a:r>
            <a:r>
              <a:rPr lang="ru-RU" sz="1800" dirty="0">
                <a:solidFill>
                  <a:schemeClr val="tx1"/>
                </a:solidFill>
              </a:rPr>
              <a:t> і </a:t>
            </a:r>
            <a:r>
              <a:rPr lang="ru-RU" sz="1800" dirty="0" err="1">
                <a:solidFill>
                  <a:schemeClr val="tx1"/>
                </a:solidFill>
              </a:rPr>
              <a:t>розмірів</a:t>
            </a:r>
            <a:r>
              <a:rPr lang="ru-RU" sz="1800" dirty="0">
                <a:solidFill>
                  <a:schemeClr val="tx1"/>
                </a:solidFill>
              </a:rPr>
              <a:t> (</a:t>
            </a:r>
            <a:r>
              <a:rPr lang="ru-RU" sz="1800" dirty="0" err="1">
                <a:solidFill>
                  <a:schemeClr val="tx1"/>
                </a:solidFill>
              </a:rPr>
              <a:t>валуни</a:t>
            </a:r>
            <a:r>
              <a:rPr lang="ru-RU" sz="1800" dirty="0">
                <a:solidFill>
                  <a:schemeClr val="tx1"/>
                </a:solidFill>
              </a:rPr>
              <a:t>, галька, </a:t>
            </a:r>
            <a:r>
              <a:rPr lang="ru-RU" sz="1800" dirty="0" err="1">
                <a:solidFill>
                  <a:schemeClr val="tx1"/>
                </a:solidFill>
              </a:rPr>
              <a:t>гравій</a:t>
            </a:r>
            <a:r>
              <a:rPr lang="ru-RU" sz="1800" dirty="0">
                <a:solidFill>
                  <a:schemeClr val="tx1"/>
                </a:solidFill>
              </a:rPr>
              <a:t>, </a:t>
            </a:r>
            <a:r>
              <a:rPr lang="ru-RU" sz="1800" dirty="0" err="1">
                <a:solidFill>
                  <a:schemeClr val="tx1"/>
                </a:solidFill>
              </a:rPr>
              <a:t>пісок</a:t>
            </a:r>
            <a:r>
              <a:rPr lang="ru-RU" sz="1800" dirty="0">
                <a:solidFill>
                  <a:schemeClr val="tx1"/>
                </a:solidFill>
              </a:rPr>
              <a:t>, суглинок, глина);</a:t>
            </a:r>
          </a:p>
          <a:p>
            <a:pPr indent="457200" algn="just">
              <a:lnSpc>
                <a:spcPct val="115000"/>
              </a:lnSpc>
              <a:spcAft>
                <a:spcPts val="0"/>
              </a:spcAft>
            </a:pPr>
            <a:r>
              <a:rPr lang="ru-RU" sz="1800" b="1" dirty="0" err="1">
                <a:solidFill>
                  <a:srgbClr val="002060"/>
                </a:solidFill>
              </a:rPr>
              <a:t>пролювіальні</a:t>
            </a:r>
            <a:r>
              <a:rPr lang="ru-RU" sz="1800" dirty="0">
                <a:solidFill>
                  <a:schemeClr val="tx1"/>
                </a:solidFill>
              </a:rPr>
              <a:t> — </a:t>
            </a:r>
            <a:r>
              <a:rPr lang="ru-RU" sz="1800" dirty="0" err="1">
                <a:solidFill>
                  <a:schemeClr val="tx1"/>
                </a:solidFill>
              </a:rPr>
              <a:t>відклади</a:t>
            </a:r>
            <a:r>
              <a:rPr lang="ru-RU" sz="1800" dirty="0">
                <a:solidFill>
                  <a:schemeClr val="tx1"/>
                </a:solidFill>
              </a:rPr>
              <a:t>, </a:t>
            </a:r>
            <a:r>
              <a:rPr lang="ru-RU" sz="1800" dirty="0" err="1">
                <a:solidFill>
                  <a:schemeClr val="tx1"/>
                </a:solidFill>
              </a:rPr>
              <a:t>що</a:t>
            </a:r>
            <a:r>
              <a:rPr lang="ru-RU" sz="1800" dirty="0">
                <a:solidFill>
                  <a:schemeClr val="tx1"/>
                </a:solidFill>
              </a:rPr>
              <a:t> </a:t>
            </a:r>
            <a:r>
              <a:rPr lang="ru-RU" sz="1800" dirty="0" err="1">
                <a:solidFill>
                  <a:schemeClr val="tx1"/>
                </a:solidFill>
              </a:rPr>
              <a:t>нагромаджуються</a:t>
            </a:r>
            <a:r>
              <a:rPr lang="ru-RU" sz="1800" dirty="0">
                <a:solidFill>
                  <a:schemeClr val="tx1"/>
                </a:solidFill>
              </a:rPr>
              <a:t> </a:t>
            </a:r>
            <a:r>
              <a:rPr lang="ru-RU" sz="1800" dirty="0" err="1">
                <a:solidFill>
                  <a:schemeClr val="tx1"/>
                </a:solidFill>
              </a:rPr>
              <a:t>біля</a:t>
            </a:r>
            <a:r>
              <a:rPr lang="ru-RU" sz="1800" dirty="0">
                <a:solidFill>
                  <a:schemeClr val="tx1"/>
                </a:solidFill>
              </a:rPr>
              <a:t> </a:t>
            </a:r>
            <a:r>
              <a:rPr lang="ru-RU" sz="1800" dirty="0" err="1">
                <a:solidFill>
                  <a:schemeClr val="tx1"/>
                </a:solidFill>
              </a:rPr>
              <a:t>підніжжя</a:t>
            </a:r>
            <a:r>
              <a:rPr lang="ru-RU" sz="1800" dirty="0">
                <a:solidFill>
                  <a:schemeClr val="tx1"/>
                </a:solidFill>
              </a:rPr>
              <a:t> </a:t>
            </a:r>
            <a:r>
              <a:rPr lang="ru-RU" sz="1800" dirty="0" err="1">
                <a:solidFill>
                  <a:schemeClr val="tx1"/>
                </a:solidFill>
              </a:rPr>
              <a:t>гір</a:t>
            </a:r>
            <a:r>
              <a:rPr lang="ru-RU" sz="1800" dirty="0">
                <a:solidFill>
                  <a:schemeClr val="tx1"/>
                </a:solidFill>
              </a:rPr>
              <a:t> </a:t>
            </a:r>
            <a:r>
              <a:rPr lang="ru-RU" sz="1800" dirty="0" err="1">
                <a:solidFill>
                  <a:schemeClr val="tx1"/>
                </a:solidFill>
              </a:rPr>
              <a:t>внаслідок</a:t>
            </a:r>
            <a:r>
              <a:rPr lang="ru-RU" sz="1800" dirty="0">
                <a:solidFill>
                  <a:schemeClr val="tx1"/>
                </a:solidFill>
              </a:rPr>
              <a:t> </a:t>
            </a:r>
            <a:r>
              <a:rPr lang="ru-RU" sz="1800" dirty="0" err="1">
                <a:solidFill>
                  <a:schemeClr val="tx1"/>
                </a:solidFill>
              </a:rPr>
              <a:t>змивання</a:t>
            </a:r>
            <a:r>
              <a:rPr lang="ru-RU" sz="1800" dirty="0">
                <a:solidFill>
                  <a:schemeClr val="tx1"/>
                </a:solidFill>
              </a:rPr>
              <a:t> </a:t>
            </a:r>
            <a:r>
              <a:rPr lang="ru-RU" sz="1800" dirty="0" err="1">
                <a:solidFill>
                  <a:schemeClr val="tx1"/>
                </a:solidFill>
              </a:rPr>
              <a:t>зі</a:t>
            </a:r>
            <a:r>
              <a:rPr lang="ru-RU" sz="1800" dirty="0">
                <a:solidFill>
                  <a:schemeClr val="tx1"/>
                </a:solidFill>
              </a:rPr>
              <a:t> </a:t>
            </a:r>
            <a:r>
              <a:rPr lang="ru-RU" sz="1800" dirty="0" err="1">
                <a:solidFill>
                  <a:schemeClr val="tx1"/>
                </a:solidFill>
              </a:rPr>
              <a:t>схилів</a:t>
            </a:r>
            <a:r>
              <a:rPr lang="ru-RU" sz="1800" dirty="0">
                <a:solidFill>
                  <a:schemeClr val="tx1"/>
                </a:solidFill>
              </a:rPr>
              <a:t> </a:t>
            </a:r>
            <a:r>
              <a:rPr lang="ru-RU" sz="1800" dirty="0" err="1">
                <a:solidFill>
                  <a:schemeClr val="tx1"/>
                </a:solidFill>
              </a:rPr>
              <a:t>продуктів</a:t>
            </a:r>
            <a:r>
              <a:rPr lang="ru-RU" sz="1800" dirty="0">
                <a:solidFill>
                  <a:schemeClr val="tx1"/>
                </a:solidFill>
              </a:rPr>
              <a:t> </a:t>
            </a:r>
            <a:r>
              <a:rPr lang="ru-RU" sz="1800" dirty="0" err="1">
                <a:solidFill>
                  <a:schemeClr val="tx1"/>
                </a:solidFill>
              </a:rPr>
              <a:t>вивітрювання</a:t>
            </a:r>
            <a:r>
              <a:rPr lang="ru-RU" sz="1800" dirty="0">
                <a:solidFill>
                  <a:schemeClr val="tx1"/>
                </a:solidFill>
              </a:rPr>
              <a:t>;</a:t>
            </a:r>
          </a:p>
          <a:p>
            <a:pPr indent="457200" algn="just">
              <a:lnSpc>
                <a:spcPct val="115000"/>
              </a:lnSpc>
              <a:spcAft>
                <a:spcPts val="0"/>
              </a:spcAft>
            </a:pPr>
            <a:r>
              <a:rPr lang="ru-RU" sz="1800" b="1" dirty="0" err="1">
                <a:solidFill>
                  <a:srgbClr val="002060"/>
                </a:solidFill>
              </a:rPr>
              <a:t>делювіальні</a:t>
            </a:r>
            <a:r>
              <a:rPr lang="ru-RU" sz="1800" dirty="0">
                <a:solidFill>
                  <a:schemeClr val="tx1"/>
                </a:solidFill>
              </a:rPr>
              <a:t> — </a:t>
            </a:r>
            <a:r>
              <a:rPr lang="ru-RU" sz="1800" dirty="0" err="1">
                <a:solidFill>
                  <a:schemeClr val="tx1"/>
                </a:solidFill>
              </a:rPr>
              <a:t>продукти</a:t>
            </a:r>
            <a:r>
              <a:rPr lang="ru-RU" sz="1800" dirty="0">
                <a:solidFill>
                  <a:schemeClr val="tx1"/>
                </a:solidFill>
              </a:rPr>
              <a:t> </a:t>
            </a:r>
            <a:r>
              <a:rPr lang="ru-RU" sz="1800" dirty="0" err="1">
                <a:solidFill>
                  <a:schemeClr val="tx1"/>
                </a:solidFill>
              </a:rPr>
              <a:t>вивітрювання</a:t>
            </a:r>
            <a:r>
              <a:rPr lang="ru-RU" sz="1800" dirty="0">
                <a:solidFill>
                  <a:schemeClr val="tx1"/>
                </a:solidFill>
              </a:rPr>
              <a:t> </a:t>
            </a:r>
            <a:r>
              <a:rPr lang="ru-RU" sz="1800" dirty="0" err="1">
                <a:solidFill>
                  <a:schemeClr val="tx1"/>
                </a:solidFill>
              </a:rPr>
              <a:t>гірських</a:t>
            </a:r>
            <a:r>
              <a:rPr lang="ru-RU" sz="1800" dirty="0">
                <a:solidFill>
                  <a:schemeClr val="tx1"/>
                </a:solidFill>
              </a:rPr>
              <a:t> </a:t>
            </a:r>
            <a:r>
              <a:rPr lang="ru-RU" sz="1800" dirty="0" err="1">
                <a:solidFill>
                  <a:schemeClr val="tx1"/>
                </a:solidFill>
              </a:rPr>
              <a:t>порід</a:t>
            </a:r>
            <a:r>
              <a:rPr lang="ru-RU" sz="1800" dirty="0">
                <a:solidFill>
                  <a:schemeClr val="tx1"/>
                </a:solidFill>
              </a:rPr>
              <a:t> (глина, </a:t>
            </a:r>
            <a:r>
              <a:rPr lang="ru-RU" sz="1800" dirty="0" err="1">
                <a:solidFill>
                  <a:schemeClr val="tx1"/>
                </a:solidFill>
              </a:rPr>
              <a:t>пісок</a:t>
            </a:r>
            <a:r>
              <a:rPr lang="ru-RU" sz="1800" dirty="0">
                <a:solidFill>
                  <a:schemeClr val="tx1"/>
                </a:solidFill>
              </a:rPr>
              <a:t>, </a:t>
            </a:r>
            <a:r>
              <a:rPr lang="ru-RU" sz="1800" dirty="0" err="1">
                <a:solidFill>
                  <a:schemeClr val="tx1"/>
                </a:solidFill>
              </a:rPr>
              <a:t>щебінь</a:t>
            </a:r>
            <a:r>
              <a:rPr lang="ru-RU" sz="1800" dirty="0">
                <a:solidFill>
                  <a:schemeClr val="tx1"/>
                </a:solidFill>
              </a:rPr>
              <a:t> та </a:t>
            </a:r>
            <a:r>
              <a:rPr lang="ru-RU" sz="1800" dirty="0" err="1">
                <a:solidFill>
                  <a:schemeClr val="tx1"/>
                </a:solidFill>
              </a:rPr>
              <a:t>ін</a:t>
            </a:r>
            <a:r>
              <a:rPr lang="ru-RU" sz="1800" dirty="0">
                <a:solidFill>
                  <a:schemeClr val="tx1"/>
                </a:solidFill>
              </a:rPr>
              <a:t>.), наноси, </a:t>
            </a:r>
            <a:r>
              <a:rPr lang="ru-RU" sz="1800" dirty="0" err="1">
                <a:solidFill>
                  <a:schemeClr val="tx1"/>
                </a:solidFill>
              </a:rPr>
              <a:t>що</a:t>
            </a:r>
            <a:r>
              <a:rPr lang="ru-RU" sz="1800" dirty="0">
                <a:solidFill>
                  <a:schemeClr val="tx1"/>
                </a:solidFill>
              </a:rPr>
              <a:t> </a:t>
            </a:r>
            <a:r>
              <a:rPr lang="ru-RU" sz="1800" dirty="0" err="1">
                <a:solidFill>
                  <a:schemeClr val="tx1"/>
                </a:solidFill>
              </a:rPr>
              <a:t>утворюються</a:t>
            </a:r>
            <a:r>
              <a:rPr lang="ru-RU" sz="1800" dirty="0">
                <a:solidFill>
                  <a:schemeClr val="tx1"/>
                </a:solidFill>
              </a:rPr>
              <a:t> </a:t>
            </a:r>
            <a:r>
              <a:rPr lang="ru-RU" sz="1800" dirty="0" err="1">
                <a:solidFill>
                  <a:schemeClr val="tx1"/>
                </a:solidFill>
              </a:rPr>
              <a:t>біля</a:t>
            </a:r>
            <a:r>
              <a:rPr lang="ru-RU" sz="1800" dirty="0">
                <a:solidFill>
                  <a:schemeClr val="tx1"/>
                </a:solidFill>
              </a:rPr>
              <a:t> </a:t>
            </a:r>
            <a:r>
              <a:rPr lang="ru-RU" sz="1800" dirty="0" err="1">
                <a:solidFill>
                  <a:schemeClr val="tx1"/>
                </a:solidFill>
              </a:rPr>
              <a:t>підніжжя</a:t>
            </a:r>
            <a:r>
              <a:rPr lang="ru-RU" sz="1800" dirty="0">
                <a:solidFill>
                  <a:schemeClr val="tx1"/>
                </a:solidFill>
              </a:rPr>
              <a:t> та на </a:t>
            </a:r>
            <a:r>
              <a:rPr lang="ru-RU" sz="1800" dirty="0" err="1">
                <a:solidFill>
                  <a:schemeClr val="tx1"/>
                </a:solidFill>
              </a:rPr>
              <a:t>нижніх</a:t>
            </a:r>
            <a:r>
              <a:rPr lang="ru-RU" sz="1800" dirty="0">
                <a:solidFill>
                  <a:schemeClr val="tx1"/>
                </a:solidFill>
              </a:rPr>
              <a:t> </a:t>
            </a:r>
            <a:r>
              <a:rPr lang="ru-RU" sz="1800" dirty="0" err="1">
                <a:solidFill>
                  <a:schemeClr val="tx1"/>
                </a:solidFill>
              </a:rPr>
              <a:t>частинах</a:t>
            </a:r>
            <a:r>
              <a:rPr lang="ru-RU" sz="1800" dirty="0">
                <a:solidFill>
                  <a:schemeClr val="tx1"/>
                </a:solidFill>
              </a:rPr>
              <a:t> </a:t>
            </a:r>
            <a:r>
              <a:rPr lang="ru-RU" sz="1800" dirty="0" err="1">
                <a:solidFill>
                  <a:schemeClr val="tx1"/>
                </a:solidFill>
              </a:rPr>
              <a:t>схилів</a:t>
            </a:r>
            <a:r>
              <a:rPr lang="ru-RU" sz="1800" dirty="0">
                <a:solidFill>
                  <a:schemeClr val="tx1"/>
                </a:solidFill>
              </a:rPr>
              <a:t> </a:t>
            </a:r>
            <a:r>
              <a:rPr lang="ru-RU" sz="1800" dirty="0" err="1">
                <a:solidFill>
                  <a:schemeClr val="tx1"/>
                </a:solidFill>
              </a:rPr>
              <a:t>висот</a:t>
            </a:r>
            <a:r>
              <a:rPr lang="ru-RU" sz="1800" dirty="0">
                <a:solidFill>
                  <a:schemeClr val="tx1"/>
                </a:solidFill>
              </a:rPr>
              <a:t> </a:t>
            </a:r>
            <a:r>
              <a:rPr lang="ru-RU" sz="1800" dirty="0" err="1">
                <a:solidFill>
                  <a:schemeClr val="tx1"/>
                </a:solidFill>
              </a:rPr>
              <a:t>внаслідок</a:t>
            </a:r>
            <a:r>
              <a:rPr lang="ru-RU" sz="1800" dirty="0">
                <a:solidFill>
                  <a:schemeClr val="tx1"/>
                </a:solidFill>
              </a:rPr>
              <a:t> </a:t>
            </a:r>
            <a:r>
              <a:rPr lang="ru-RU" sz="1800" dirty="0" err="1">
                <a:solidFill>
                  <a:schemeClr val="tx1"/>
                </a:solidFill>
              </a:rPr>
              <a:t>змивання</a:t>
            </a:r>
            <a:r>
              <a:rPr lang="ru-RU" sz="1800" dirty="0">
                <a:solidFill>
                  <a:schemeClr val="tx1"/>
                </a:solidFill>
              </a:rPr>
              <a:t> </a:t>
            </a:r>
            <a:r>
              <a:rPr lang="ru-RU" sz="1800" dirty="0" err="1">
                <a:solidFill>
                  <a:schemeClr val="tx1"/>
                </a:solidFill>
              </a:rPr>
              <a:t>зруйнованих</a:t>
            </a:r>
            <a:r>
              <a:rPr lang="ru-RU" sz="1800" dirty="0">
                <a:solidFill>
                  <a:schemeClr val="tx1"/>
                </a:solidFill>
              </a:rPr>
              <a:t> </a:t>
            </a:r>
            <a:r>
              <a:rPr lang="ru-RU" sz="1800" dirty="0" err="1">
                <a:solidFill>
                  <a:schemeClr val="tx1"/>
                </a:solidFill>
              </a:rPr>
              <a:t>гірських</a:t>
            </a:r>
            <a:r>
              <a:rPr lang="ru-RU" sz="1800" dirty="0">
                <a:solidFill>
                  <a:schemeClr val="tx1"/>
                </a:solidFill>
              </a:rPr>
              <a:t> </a:t>
            </a:r>
            <a:r>
              <a:rPr lang="ru-RU" sz="1800" dirty="0" err="1">
                <a:solidFill>
                  <a:schemeClr val="tx1"/>
                </a:solidFill>
              </a:rPr>
              <a:t>порід</a:t>
            </a:r>
            <a:r>
              <a:rPr lang="ru-RU" sz="1800" dirty="0">
                <a:solidFill>
                  <a:schemeClr val="tx1"/>
                </a:solidFill>
              </a:rPr>
              <a:t> з </a:t>
            </a:r>
            <a:r>
              <a:rPr lang="ru-RU" sz="1800" dirty="0" err="1">
                <a:solidFill>
                  <a:schemeClr val="tx1"/>
                </a:solidFill>
              </a:rPr>
              <a:t>верхніх</a:t>
            </a:r>
            <a:r>
              <a:rPr lang="ru-RU" sz="1800" dirty="0">
                <a:solidFill>
                  <a:schemeClr val="tx1"/>
                </a:solidFill>
              </a:rPr>
              <a:t> </a:t>
            </a:r>
            <a:r>
              <a:rPr lang="ru-RU" sz="1800" dirty="0" err="1">
                <a:solidFill>
                  <a:schemeClr val="tx1"/>
                </a:solidFill>
              </a:rPr>
              <a:t>частин</a:t>
            </a:r>
            <a:r>
              <a:rPr lang="ru-RU" sz="1800" dirty="0">
                <a:solidFill>
                  <a:schemeClr val="tx1"/>
                </a:solidFill>
              </a:rPr>
              <a:t> </a:t>
            </a:r>
            <a:r>
              <a:rPr lang="ru-RU" sz="1800" dirty="0" err="1">
                <a:solidFill>
                  <a:schemeClr val="tx1"/>
                </a:solidFill>
              </a:rPr>
              <a:t>цих</a:t>
            </a:r>
            <a:r>
              <a:rPr lang="ru-RU" sz="1800" dirty="0">
                <a:solidFill>
                  <a:schemeClr val="tx1"/>
                </a:solidFill>
              </a:rPr>
              <a:t> </a:t>
            </a:r>
            <a:r>
              <a:rPr lang="ru-RU" sz="1800" dirty="0" err="1">
                <a:solidFill>
                  <a:schemeClr val="tx1"/>
                </a:solidFill>
              </a:rPr>
              <a:t>схилів</a:t>
            </a:r>
            <a:r>
              <a:rPr lang="ru-RU" sz="1800" dirty="0">
                <a:solidFill>
                  <a:schemeClr val="tx1"/>
                </a:solidFill>
              </a:rPr>
              <a:t> </a:t>
            </a:r>
            <a:r>
              <a:rPr lang="ru-RU" sz="1800" dirty="0" err="1">
                <a:solidFill>
                  <a:schemeClr val="tx1"/>
                </a:solidFill>
              </a:rPr>
              <a:t>дощовими</a:t>
            </a:r>
            <a:r>
              <a:rPr lang="ru-RU" sz="1800" dirty="0">
                <a:solidFill>
                  <a:schemeClr val="tx1"/>
                </a:solidFill>
              </a:rPr>
              <a:t> потоками і </a:t>
            </a:r>
            <a:r>
              <a:rPr lang="ru-RU" sz="1800" dirty="0" err="1">
                <a:solidFill>
                  <a:schemeClr val="tx1"/>
                </a:solidFill>
              </a:rPr>
              <a:t>талими</a:t>
            </a:r>
            <a:r>
              <a:rPr lang="ru-RU" sz="1800" dirty="0">
                <a:solidFill>
                  <a:schemeClr val="tx1"/>
                </a:solidFill>
              </a:rPr>
              <a:t> </a:t>
            </a:r>
            <a:r>
              <a:rPr lang="ru-RU" sz="1800" dirty="0" err="1">
                <a:solidFill>
                  <a:schemeClr val="tx1"/>
                </a:solidFill>
              </a:rPr>
              <a:t>сніговими</a:t>
            </a:r>
            <a:r>
              <a:rPr lang="ru-RU" sz="1800" dirty="0">
                <a:solidFill>
                  <a:schemeClr val="tx1"/>
                </a:solidFill>
              </a:rPr>
              <a:t> водами, а </a:t>
            </a:r>
            <a:r>
              <a:rPr lang="ru-RU" sz="1800" dirty="0" err="1">
                <a:solidFill>
                  <a:schemeClr val="tx1"/>
                </a:solidFill>
              </a:rPr>
              <a:t>також</a:t>
            </a:r>
            <a:r>
              <a:rPr lang="ru-RU" sz="1800" dirty="0">
                <a:solidFill>
                  <a:schemeClr val="tx1"/>
                </a:solidFill>
              </a:rPr>
              <a:t> </a:t>
            </a:r>
            <a:r>
              <a:rPr lang="ru-RU" sz="1800" dirty="0" err="1">
                <a:solidFill>
                  <a:schemeClr val="tx1"/>
                </a:solidFill>
              </a:rPr>
              <a:t>під</a:t>
            </a:r>
            <a:r>
              <a:rPr lang="ru-RU" sz="1800" dirty="0">
                <a:solidFill>
                  <a:schemeClr val="tx1"/>
                </a:solidFill>
              </a:rPr>
              <a:t> </a:t>
            </a:r>
            <a:r>
              <a:rPr lang="ru-RU" sz="1800" dirty="0" err="1">
                <a:solidFill>
                  <a:schemeClr val="tx1"/>
                </a:solidFill>
              </a:rPr>
              <a:t>впливом</a:t>
            </a:r>
            <a:r>
              <a:rPr lang="ru-RU" sz="1800" dirty="0">
                <a:solidFill>
                  <a:schemeClr val="tx1"/>
                </a:solidFill>
              </a:rPr>
              <a:t> </a:t>
            </a:r>
            <a:r>
              <a:rPr lang="ru-RU" sz="1800" dirty="0" err="1">
                <a:solidFill>
                  <a:schemeClr val="tx1"/>
                </a:solidFill>
              </a:rPr>
              <a:t>сили</a:t>
            </a:r>
            <a:r>
              <a:rPr lang="ru-RU" sz="1800" dirty="0">
                <a:solidFill>
                  <a:schemeClr val="tx1"/>
                </a:solidFill>
              </a:rPr>
              <a:t> </a:t>
            </a:r>
            <a:r>
              <a:rPr lang="ru-RU" sz="1800" dirty="0" err="1">
                <a:solidFill>
                  <a:schemeClr val="tx1"/>
                </a:solidFill>
              </a:rPr>
              <a:t>тяжіння</a:t>
            </a:r>
            <a:r>
              <a:rPr lang="ru-RU" sz="1800" dirty="0">
                <a:solidFill>
                  <a:schemeClr val="tx1"/>
                </a:solidFill>
              </a:rPr>
              <a:t>, морозного </a:t>
            </a:r>
            <a:r>
              <a:rPr lang="ru-RU" sz="1800" dirty="0" err="1">
                <a:solidFill>
                  <a:schemeClr val="tx1"/>
                </a:solidFill>
              </a:rPr>
              <a:t>зсуву</a:t>
            </a:r>
            <a:r>
              <a:rPr lang="ru-RU" sz="1800" dirty="0">
                <a:solidFill>
                  <a:schemeClr val="tx1"/>
                </a:solidFill>
              </a:rPr>
              <a:t> та </a:t>
            </a:r>
            <a:r>
              <a:rPr lang="ru-RU" sz="1800" dirty="0" err="1">
                <a:solidFill>
                  <a:schemeClr val="tx1"/>
                </a:solidFill>
              </a:rPr>
              <a:t>текучості</a:t>
            </a:r>
            <a:r>
              <a:rPr lang="ru-RU" sz="1800" dirty="0">
                <a:solidFill>
                  <a:schemeClr val="tx1"/>
                </a:solidFill>
              </a:rPr>
              <a:t> </a:t>
            </a:r>
            <a:r>
              <a:rPr lang="ru-RU" sz="1800" dirty="0" err="1">
                <a:solidFill>
                  <a:schemeClr val="tx1"/>
                </a:solidFill>
              </a:rPr>
              <a:t>ґрунту</a:t>
            </a:r>
            <a:r>
              <a:rPr lang="ru-RU" sz="1800" dirty="0">
                <a:solidFill>
                  <a:schemeClr val="tx1"/>
                </a:solidFill>
              </a:rPr>
              <a:t> (</a:t>
            </a:r>
            <a:r>
              <a:rPr lang="ru-RU" sz="1800" dirty="0" err="1">
                <a:solidFill>
                  <a:schemeClr val="tx1"/>
                </a:solidFill>
              </a:rPr>
              <a:t>соліфлюкція</a:t>
            </a:r>
            <a:r>
              <a:rPr lang="ru-RU" sz="1800" dirty="0">
                <a:solidFill>
                  <a:schemeClr val="tx1"/>
                </a:solidFill>
              </a:rPr>
              <a:t>);</a:t>
            </a:r>
          </a:p>
          <a:p>
            <a:pPr indent="457200" algn="just">
              <a:lnSpc>
                <a:spcPct val="115000"/>
              </a:lnSpc>
              <a:spcAft>
                <a:spcPts val="0"/>
              </a:spcAft>
            </a:pPr>
            <a:r>
              <a:rPr lang="ru-RU" sz="1800" b="1" dirty="0" err="1">
                <a:solidFill>
                  <a:srgbClr val="002060"/>
                </a:solidFill>
              </a:rPr>
              <a:t>елювіальні</a:t>
            </a:r>
            <a:r>
              <a:rPr lang="ru-RU" sz="1800" dirty="0">
                <a:solidFill>
                  <a:schemeClr val="tx1"/>
                </a:solidFill>
              </a:rPr>
              <a:t> — </a:t>
            </a:r>
            <a:r>
              <a:rPr lang="ru-RU" sz="1800" dirty="0" err="1">
                <a:solidFill>
                  <a:schemeClr val="tx1"/>
                </a:solidFill>
              </a:rPr>
              <a:t>це</a:t>
            </a:r>
            <a:r>
              <a:rPr lang="ru-RU" sz="1800" dirty="0">
                <a:solidFill>
                  <a:schemeClr val="tx1"/>
                </a:solidFill>
              </a:rPr>
              <a:t> </a:t>
            </a:r>
            <a:r>
              <a:rPr lang="ru-RU" sz="1800" dirty="0" err="1">
                <a:solidFill>
                  <a:schemeClr val="tx1"/>
                </a:solidFill>
              </a:rPr>
              <a:t>продукти</a:t>
            </a:r>
            <a:r>
              <a:rPr lang="ru-RU" sz="1800" dirty="0">
                <a:solidFill>
                  <a:schemeClr val="tx1"/>
                </a:solidFill>
              </a:rPr>
              <a:t> </a:t>
            </a:r>
            <a:r>
              <a:rPr lang="ru-RU" sz="1800" dirty="0" err="1">
                <a:solidFill>
                  <a:schemeClr val="tx1"/>
                </a:solidFill>
              </a:rPr>
              <a:t>вивітрювання</a:t>
            </a:r>
            <a:r>
              <a:rPr lang="ru-RU" sz="1800" dirty="0">
                <a:solidFill>
                  <a:schemeClr val="tx1"/>
                </a:solidFill>
              </a:rPr>
              <a:t> </a:t>
            </a:r>
            <a:r>
              <a:rPr lang="ru-RU" sz="1800" dirty="0" err="1">
                <a:solidFill>
                  <a:schemeClr val="tx1"/>
                </a:solidFill>
              </a:rPr>
              <a:t>гірських</a:t>
            </a:r>
            <a:r>
              <a:rPr lang="ru-RU" sz="1800" dirty="0">
                <a:solidFill>
                  <a:schemeClr val="tx1"/>
                </a:solidFill>
              </a:rPr>
              <a:t> </a:t>
            </a:r>
            <a:r>
              <a:rPr lang="ru-RU" sz="1800" dirty="0" err="1">
                <a:solidFill>
                  <a:schemeClr val="tx1"/>
                </a:solidFill>
              </a:rPr>
              <a:t>порід</a:t>
            </a:r>
            <a:r>
              <a:rPr lang="ru-RU" sz="1800" dirty="0">
                <a:solidFill>
                  <a:schemeClr val="tx1"/>
                </a:solidFill>
              </a:rPr>
              <a:t>, </a:t>
            </a:r>
            <a:r>
              <a:rPr lang="ru-RU" sz="1800" dirty="0" err="1">
                <a:solidFill>
                  <a:schemeClr val="tx1"/>
                </a:solidFill>
              </a:rPr>
              <a:t>що</a:t>
            </a:r>
            <a:r>
              <a:rPr lang="ru-RU" sz="1800" dirty="0">
                <a:solidFill>
                  <a:schemeClr val="tx1"/>
                </a:solidFill>
              </a:rPr>
              <a:t> не </a:t>
            </a:r>
            <a:r>
              <a:rPr lang="ru-RU" sz="1800" dirty="0" err="1">
                <a:solidFill>
                  <a:schemeClr val="tx1"/>
                </a:solidFill>
              </a:rPr>
              <a:t>переносяться</a:t>
            </a:r>
            <a:r>
              <a:rPr lang="ru-RU" sz="1800" dirty="0">
                <a:solidFill>
                  <a:schemeClr val="tx1"/>
                </a:solidFill>
              </a:rPr>
              <a:t> агентом </a:t>
            </a:r>
            <a:r>
              <a:rPr lang="ru-RU" sz="1800" dirty="0" err="1">
                <a:solidFill>
                  <a:schemeClr val="tx1"/>
                </a:solidFill>
              </a:rPr>
              <a:t>вивітрювання</a:t>
            </a:r>
            <a:r>
              <a:rPr lang="ru-RU" sz="1800" dirty="0">
                <a:solidFill>
                  <a:schemeClr val="tx1"/>
                </a:solidFill>
              </a:rPr>
              <a:t>, а </a:t>
            </a:r>
            <a:r>
              <a:rPr lang="ru-RU" sz="1800" dirty="0" err="1">
                <a:solidFill>
                  <a:schemeClr val="tx1"/>
                </a:solidFill>
              </a:rPr>
              <a:t>залишаються</a:t>
            </a:r>
            <a:r>
              <a:rPr lang="ru-RU" sz="1800" dirty="0">
                <a:solidFill>
                  <a:schemeClr val="tx1"/>
                </a:solidFill>
              </a:rPr>
              <a:t> на </a:t>
            </a:r>
            <a:r>
              <a:rPr lang="ru-RU" sz="1800" dirty="0" err="1">
                <a:solidFill>
                  <a:schemeClr val="tx1"/>
                </a:solidFill>
              </a:rPr>
              <a:t>місці</a:t>
            </a:r>
            <a:r>
              <a:rPr lang="ru-RU" sz="1800" dirty="0">
                <a:solidFill>
                  <a:schemeClr val="tx1"/>
                </a:solidFill>
              </a:rPr>
              <a:t> </a:t>
            </a:r>
            <a:r>
              <a:rPr lang="ru-RU" sz="1800" dirty="0" err="1">
                <a:solidFill>
                  <a:schemeClr val="tx1"/>
                </a:solidFill>
              </a:rPr>
              <a:t>утворення</a:t>
            </a:r>
            <a:r>
              <a:rPr lang="ru-RU" sz="1800" dirty="0">
                <a:solidFill>
                  <a:schemeClr val="tx1"/>
                </a:solidFill>
              </a:rPr>
              <a:t> і </a:t>
            </a:r>
            <a:r>
              <a:rPr lang="ru-RU" sz="1800" dirty="0" err="1">
                <a:solidFill>
                  <a:schemeClr val="tx1"/>
                </a:solidFill>
              </a:rPr>
              <a:t>зберігають</a:t>
            </a:r>
            <a:r>
              <a:rPr lang="ru-RU" sz="1800" dirty="0">
                <a:solidFill>
                  <a:schemeClr val="tx1"/>
                </a:solidFill>
              </a:rPr>
              <a:t> </a:t>
            </a:r>
            <a:r>
              <a:rPr lang="ru-RU" sz="1800" dirty="0" err="1">
                <a:solidFill>
                  <a:schemeClr val="tx1"/>
                </a:solidFill>
              </a:rPr>
              <a:t>якості</a:t>
            </a:r>
            <a:r>
              <a:rPr lang="ru-RU" sz="1800" dirty="0">
                <a:solidFill>
                  <a:schemeClr val="tx1"/>
                </a:solidFill>
              </a:rPr>
              <a:t> </a:t>
            </a:r>
            <a:r>
              <a:rPr lang="ru-RU" sz="1800" dirty="0" err="1">
                <a:solidFill>
                  <a:schemeClr val="tx1"/>
                </a:solidFill>
              </a:rPr>
              <a:t>материнської</a:t>
            </a:r>
            <a:r>
              <a:rPr lang="ru-RU" sz="1800" dirty="0">
                <a:solidFill>
                  <a:schemeClr val="tx1"/>
                </a:solidFill>
              </a:rPr>
              <a:t> породи, </a:t>
            </a:r>
            <a:r>
              <a:rPr lang="ru-RU" sz="1800" dirty="0" err="1">
                <a:solidFill>
                  <a:schemeClr val="tx1"/>
                </a:solidFill>
              </a:rPr>
              <a:t>утворюючи</a:t>
            </a:r>
            <a:r>
              <a:rPr lang="ru-RU" sz="1800" dirty="0">
                <a:solidFill>
                  <a:schemeClr val="tx1"/>
                </a:solidFill>
              </a:rPr>
              <a:t> так </a:t>
            </a:r>
            <a:r>
              <a:rPr lang="ru-RU" sz="1800" dirty="0" err="1">
                <a:solidFill>
                  <a:schemeClr val="tx1"/>
                </a:solidFill>
              </a:rPr>
              <a:t>звану</a:t>
            </a:r>
            <a:r>
              <a:rPr lang="ru-RU" sz="1800" dirty="0">
                <a:solidFill>
                  <a:schemeClr val="tx1"/>
                </a:solidFill>
              </a:rPr>
              <a:t> кору </a:t>
            </a:r>
            <a:r>
              <a:rPr lang="ru-RU" sz="1800" dirty="0" err="1">
                <a:solidFill>
                  <a:schemeClr val="tx1"/>
                </a:solidFill>
              </a:rPr>
              <a:t>вивітрювання</a:t>
            </a:r>
            <a:r>
              <a:rPr lang="ru-RU" sz="1800" dirty="0">
                <a:solidFill>
                  <a:schemeClr val="tx1"/>
                </a:solidFill>
              </a:rPr>
              <a:t>;</a:t>
            </a:r>
          </a:p>
          <a:p>
            <a:pPr indent="457200" algn="just">
              <a:lnSpc>
                <a:spcPct val="115000"/>
              </a:lnSpc>
              <a:spcAft>
                <a:spcPts val="0"/>
              </a:spcAft>
            </a:pPr>
            <a:r>
              <a:rPr lang="ru-RU" sz="1800" b="1" dirty="0" err="1">
                <a:solidFill>
                  <a:srgbClr val="002060"/>
                </a:solidFill>
              </a:rPr>
              <a:t>гляціальні</a:t>
            </a:r>
            <a:r>
              <a:rPr lang="ru-RU" sz="1800" b="1" dirty="0">
                <a:solidFill>
                  <a:srgbClr val="002060"/>
                </a:solidFill>
              </a:rPr>
              <a:t> </a:t>
            </a:r>
            <a:r>
              <a:rPr lang="ru-RU" sz="1800" dirty="0">
                <a:solidFill>
                  <a:schemeClr val="tx1"/>
                </a:solidFill>
              </a:rPr>
              <a:t>— </a:t>
            </a:r>
            <a:r>
              <a:rPr lang="ru-RU" sz="1800" dirty="0" err="1">
                <a:solidFill>
                  <a:schemeClr val="tx1"/>
                </a:solidFill>
              </a:rPr>
              <a:t>геологічні</a:t>
            </a:r>
            <a:r>
              <a:rPr lang="ru-RU" sz="1800" dirty="0">
                <a:solidFill>
                  <a:schemeClr val="tx1"/>
                </a:solidFill>
              </a:rPr>
              <a:t> </a:t>
            </a:r>
            <a:r>
              <a:rPr lang="ru-RU" sz="1800" dirty="0" err="1">
                <a:solidFill>
                  <a:schemeClr val="tx1"/>
                </a:solidFill>
              </a:rPr>
              <a:t>відклади</a:t>
            </a:r>
            <a:r>
              <a:rPr lang="ru-RU" sz="1800" dirty="0">
                <a:solidFill>
                  <a:schemeClr val="tx1"/>
                </a:solidFill>
              </a:rPr>
              <a:t>, </a:t>
            </a:r>
            <a:r>
              <a:rPr lang="ru-RU" sz="1800" dirty="0" err="1">
                <a:solidFill>
                  <a:schemeClr val="tx1"/>
                </a:solidFill>
              </a:rPr>
              <a:t>утворення</a:t>
            </a:r>
            <a:r>
              <a:rPr lang="ru-RU" sz="1800" dirty="0">
                <a:solidFill>
                  <a:schemeClr val="tx1"/>
                </a:solidFill>
              </a:rPr>
              <a:t> </a:t>
            </a:r>
            <a:r>
              <a:rPr lang="ru-RU" sz="1800" dirty="0" err="1">
                <a:solidFill>
                  <a:schemeClr val="tx1"/>
                </a:solidFill>
              </a:rPr>
              <a:t>яких</a:t>
            </a:r>
            <a:r>
              <a:rPr lang="ru-RU" sz="1800" dirty="0">
                <a:solidFill>
                  <a:schemeClr val="tx1"/>
                </a:solidFill>
              </a:rPr>
              <a:t> </a:t>
            </a:r>
            <a:r>
              <a:rPr lang="ru-RU" sz="1800" dirty="0" err="1">
                <a:solidFill>
                  <a:schemeClr val="tx1"/>
                </a:solidFill>
              </a:rPr>
              <a:t>генетично</a:t>
            </a:r>
            <a:r>
              <a:rPr lang="ru-RU" sz="1800" dirty="0">
                <a:solidFill>
                  <a:schemeClr val="tx1"/>
                </a:solidFill>
              </a:rPr>
              <a:t> </a:t>
            </a:r>
            <a:r>
              <a:rPr lang="ru-RU" sz="1800" dirty="0" err="1">
                <a:solidFill>
                  <a:schemeClr val="tx1"/>
                </a:solidFill>
              </a:rPr>
              <a:t>пов'язане</a:t>
            </a:r>
            <a:r>
              <a:rPr lang="ru-RU" sz="1800" dirty="0">
                <a:solidFill>
                  <a:schemeClr val="tx1"/>
                </a:solidFill>
              </a:rPr>
              <a:t> </a:t>
            </a:r>
            <a:r>
              <a:rPr lang="ru-RU" sz="1800" dirty="0" err="1">
                <a:solidFill>
                  <a:schemeClr val="tx1"/>
                </a:solidFill>
              </a:rPr>
              <a:t>із</a:t>
            </a:r>
            <a:r>
              <a:rPr lang="ru-RU" sz="1800" dirty="0">
                <a:solidFill>
                  <a:schemeClr val="tx1"/>
                </a:solidFill>
              </a:rPr>
              <a:t> </a:t>
            </a:r>
            <a:r>
              <a:rPr lang="ru-RU" sz="1800" dirty="0" err="1">
                <a:solidFill>
                  <a:schemeClr val="tx1"/>
                </a:solidFill>
              </a:rPr>
              <a:t>сучасними</a:t>
            </a:r>
            <a:r>
              <a:rPr lang="ru-RU" sz="1800" dirty="0">
                <a:solidFill>
                  <a:schemeClr val="tx1"/>
                </a:solidFill>
              </a:rPr>
              <a:t> </a:t>
            </a:r>
            <a:r>
              <a:rPr lang="ru-RU" sz="1800" dirty="0" err="1">
                <a:solidFill>
                  <a:schemeClr val="tx1"/>
                </a:solidFill>
              </a:rPr>
              <a:t>або</a:t>
            </a:r>
            <a:r>
              <a:rPr lang="ru-RU" sz="1800" dirty="0">
                <a:solidFill>
                  <a:schemeClr val="tx1"/>
                </a:solidFill>
              </a:rPr>
              <a:t> </a:t>
            </a:r>
            <a:r>
              <a:rPr lang="ru-RU" sz="1800" dirty="0" err="1">
                <a:solidFill>
                  <a:schemeClr val="tx1"/>
                </a:solidFill>
              </a:rPr>
              <a:t>стародавніми</a:t>
            </a:r>
            <a:r>
              <a:rPr lang="ru-RU" sz="1800" dirty="0">
                <a:solidFill>
                  <a:schemeClr val="tx1"/>
                </a:solidFill>
              </a:rPr>
              <a:t> </a:t>
            </a:r>
            <a:r>
              <a:rPr lang="ru-RU" sz="1800" dirty="0" err="1">
                <a:solidFill>
                  <a:schemeClr val="tx1"/>
                </a:solidFill>
              </a:rPr>
              <a:t>гірськими</a:t>
            </a:r>
            <a:r>
              <a:rPr lang="ru-RU" sz="1800" dirty="0">
                <a:solidFill>
                  <a:schemeClr val="tx1"/>
                </a:solidFill>
              </a:rPr>
              <a:t> </a:t>
            </a:r>
            <a:r>
              <a:rPr lang="ru-RU" sz="1800" dirty="0" err="1">
                <a:solidFill>
                  <a:schemeClr val="tx1"/>
                </a:solidFill>
              </a:rPr>
              <a:t>льодовиками</a:t>
            </a:r>
            <a:r>
              <a:rPr lang="ru-RU" sz="1800" dirty="0">
                <a:solidFill>
                  <a:schemeClr val="tx1"/>
                </a:solidFill>
              </a:rPr>
              <a:t> й </a:t>
            </a:r>
            <a:r>
              <a:rPr lang="ru-RU" sz="1800" dirty="0" err="1">
                <a:solidFill>
                  <a:schemeClr val="tx1"/>
                </a:solidFill>
              </a:rPr>
              <a:t>материковими</a:t>
            </a:r>
            <a:r>
              <a:rPr lang="ru-RU" sz="1800" dirty="0">
                <a:solidFill>
                  <a:schemeClr val="tx1"/>
                </a:solidFill>
              </a:rPr>
              <a:t> </a:t>
            </a:r>
            <a:r>
              <a:rPr lang="ru-RU" sz="1800" dirty="0" err="1">
                <a:solidFill>
                  <a:schemeClr val="tx1"/>
                </a:solidFill>
              </a:rPr>
              <a:t>покривами</a:t>
            </a:r>
            <a:r>
              <a:rPr lang="ru-RU" sz="1800" dirty="0">
                <a:solidFill>
                  <a:schemeClr val="tx1"/>
                </a:solidFill>
              </a:rPr>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29" y="116632"/>
            <a:ext cx="1423635" cy="938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7471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7667" y="116633"/>
            <a:ext cx="8686800" cy="838200"/>
          </a:xfrm>
        </p:spPr>
        <p:txBody>
          <a:bodyPr/>
          <a:lstStyle/>
          <a:p>
            <a:pPr algn="r"/>
            <a:r>
              <a:rPr lang="uk-UA" sz="2400" b="1" dirty="0" err="1">
                <a:solidFill>
                  <a:srgbClr val="FF0000"/>
                </a:solidFill>
              </a:rPr>
              <a:t>МАтеріалознавство</a:t>
            </a:r>
            <a:endParaRPr lang="ru-RU" dirty="0"/>
          </a:p>
        </p:txBody>
      </p:sp>
      <p:sp>
        <p:nvSpPr>
          <p:cNvPr id="3" name="Объект 2"/>
          <p:cNvSpPr>
            <a:spLocks noGrp="1"/>
          </p:cNvSpPr>
          <p:nvPr>
            <p:ph idx="1"/>
          </p:nvPr>
        </p:nvSpPr>
        <p:spPr>
          <a:xfrm>
            <a:off x="367667" y="1112622"/>
            <a:ext cx="8686800" cy="5607079"/>
          </a:xfrm>
        </p:spPr>
        <p:txBody>
          <a:bodyPr>
            <a:normAutofit fontScale="55000" lnSpcReduction="20000"/>
          </a:bodyPr>
          <a:lstStyle/>
          <a:p>
            <a:pPr indent="457200" algn="just">
              <a:lnSpc>
                <a:spcPct val="115000"/>
              </a:lnSpc>
              <a:spcAft>
                <a:spcPts val="0"/>
              </a:spcAft>
            </a:pPr>
            <a:r>
              <a:rPr lang="uk-UA" sz="3100" dirty="0" smtClean="0">
                <a:solidFill>
                  <a:srgbClr val="002060"/>
                </a:solidFill>
              </a:rPr>
              <a:t>органогенні (біогенні) </a:t>
            </a:r>
            <a:r>
              <a:rPr lang="uk-UA" sz="3100" dirty="0" smtClean="0">
                <a:solidFill>
                  <a:schemeClr val="tx1"/>
                </a:solidFill>
              </a:rPr>
              <a:t>— осадові гірські породи, що утворилися з решток рослинних і тваринних організмів або продуктів їх життєдіяльності. Поділяють на морські і континентальні. Розрізняють:</a:t>
            </a:r>
          </a:p>
          <a:p>
            <a:pPr indent="457200" algn="just">
              <a:lnSpc>
                <a:spcPct val="115000"/>
              </a:lnSpc>
              <a:spcAft>
                <a:spcPts val="0"/>
              </a:spcAft>
            </a:pPr>
            <a:r>
              <a:rPr lang="uk-UA" sz="3100" dirty="0" err="1" smtClean="0">
                <a:solidFill>
                  <a:srgbClr val="002060"/>
                </a:solidFill>
              </a:rPr>
              <a:t>фітогенні</a:t>
            </a:r>
            <a:r>
              <a:rPr lang="uk-UA" sz="3100" dirty="0" smtClean="0">
                <a:solidFill>
                  <a:srgbClr val="002060"/>
                </a:solidFill>
              </a:rPr>
              <a:t> </a:t>
            </a:r>
            <a:r>
              <a:rPr lang="uk-UA" sz="3100" dirty="0" smtClean="0">
                <a:solidFill>
                  <a:schemeClr val="tx1"/>
                </a:solidFill>
              </a:rPr>
              <a:t>(</a:t>
            </a:r>
            <a:r>
              <a:rPr lang="uk-UA" sz="3100" dirty="0" err="1" smtClean="0">
                <a:solidFill>
                  <a:schemeClr val="tx1"/>
                </a:solidFill>
              </a:rPr>
              <a:t>каустобіоліти</a:t>
            </a:r>
            <a:r>
              <a:rPr lang="uk-UA" sz="3100" dirty="0" smtClean="0">
                <a:solidFill>
                  <a:schemeClr val="tx1"/>
                </a:solidFill>
              </a:rPr>
              <a:t>, діатоміти та ін.);</a:t>
            </a:r>
          </a:p>
          <a:p>
            <a:pPr indent="457200" algn="just">
              <a:lnSpc>
                <a:spcPct val="115000"/>
              </a:lnSpc>
              <a:spcAft>
                <a:spcPts val="0"/>
              </a:spcAft>
            </a:pPr>
            <a:r>
              <a:rPr lang="uk-UA" sz="3100" dirty="0" smtClean="0">
                <a:solidFill>
                  <a:srgbClr val="002060"/>
                </a:solidFill>
              </a:rPr>
              <a:t>зоогенні</a:t>
            </a:r>
            <a:r>
              <a:rPr lang="uk-UA" sz="3100" dirty="0" smtClean="0">
                <a:solidFill>
                  <a:schemeClr val="tx1"/>
                </a:solidFill>
              </a:rPr>
              <a:t> (вапняки, крейда, </a:t>
            </a:r>
            <a:r>
              <a:rPr lang="uk-UA" sz="3100" dirty="0" err="1" smtClean="0">
                <a:solidFill>
                  <a:schemeClr val="tx1"/>
                </a:solidFill>
              </a:rPr>
              <a:t>спонголіти</a:t>
            </a:r>
            <a:r>
              <a:rPr lang="uk-UA" sz="3100" dirty="0" smtClean="0">
                <a:solidFill>
                  <a:schemeClr val="tx1"/>
                </a:solidFill>
              </a:rPr>
              <a:t>, радіолярити);</a:t>
            </a:r>
          </a:p>
          <a:p>
            <a:pPr indent="457200" algn="just">
              <a:lnSpc>
                <a:spcPct val="115000"/>
              </a:lnSpc>
              <a:spcAft>
                <a:spcPts val="0"/>
              </a:spcAft>
            </a:pPr>
            <a:r>
              <a:rPr lang="uk-UA" sz="3100" dirty="0" smtClean="0">
                <a:solidFill>
                  <a:srgbClr val="002060"/>
                </a:solidFill>
              </a:rPr>
              <a:t>змішаного походження (</a:t>
            </a:r>
            <a:r>
              <a:rPr lang="uk-UA" sz="3100" dirty="0" smtClean="0">
                <a:solidFill>
                  <a:schemeClr val="tx1"/>
                </a:solidFill>
              </a:rPr>
              <a:t>трепели й опоки);</a:t>
            </a:r>
          </a:p>
          <a:p>
            <a:pPr indent="457200" algn="just">
              <a:lnSpc>
                <a:spcPct val="115000"/>
              </a:lnSpc>
              <a:spcAft>
                <a:spcPts val="0"/>
              </a:spcAft>
            </a:pPr>
            <a:r>
              <a:rPr lang="uk-UA" sz="3100" dirty="0" smtClean="0">
                <a:solidFill>
                  <a:srgbClr val="002060"/>
                </a:solidFill>
              </a:rPr>
              <a:t>хемогенні</a:t>
            </a:r>
            <a:r>
              <a:rPr lang="uk-UA" sz="3100" dirty="0" smtClean="0">
                <a:solidFill>
                  <a:schemeClr val="tx1"/>
                </a:solidFill>
              </a:rPr>
              <a:t> — група гірських порід, що утворилися шляхом хімічного </a:t>
            </a:r>
            <a:r>
              <a:rPr lang="uk-UA" sz="3100" dirty="0" err="1" smtClean="0">
                <a:solidFill>
                  <a:schemeClr val="tx1"/>
                </a:solidFill>
              </a:rPr>
              <a:t>осадонакопичення</a:t>
            </a:r>
            <a:r>
              <a:rPr lang="uk-UA" sz="3100" dirty="0" smtClean="0">
                <a:solidFill>
                  <a:schemeClr val="tx1"/>
                </a:solidFill>
              </a:rPr>
              <a:t> з вод або розчинів без участі біологічних процесів. У їхньому утворенні значну роль грає процес випаровування, тому хемогенні </a:t>
            </a:r>
            <a:r>
              <a:rPr lang="uk-UA" sz="3100" dirty="0" err="1" smtClean="0">
                <a:solidFill>
                  <a:schemeClr val="tx1"/>
                </a:solidFill>
              </a:rPr>
              <a:t>пород</a:t>
            </a:r>
            <a:r>
              <a:rPr lang="uk-UA" sz="3100" dirty="0" smtClean="0">
                <a:solidFill>
                  <a:schemeClr val="tx1"/>
                </a:solidFill>
              </a:rPr>
              <a:t> також називають </a:t>
            </a:r>
            <a:r>
              <a:rPr lang="uk-UA" sz="3100" dirty="0" err="1" smtClean="0">
                <a:solidFill>
                  <a:schemeClr val="tx1"/>
                </a:solidFill>
              </a:rPr>
              <a:t>евапоритами</a:t>
            </a:r>
            <a:r>
              <a:rPr lang="uk-UA" sz="3100" dirty="0" smtClean="0">
                <a:solidFill>
                  <a:schemeClr val="tx1"/>
                </a:solidFill>
              </a:rPr>
              <a:t>. Хемогенні породи поділяються на сульфатні та галоїдні породи. Найпоширенішими є сульфатні породи — це ангідрити і гіпс. Група галоїдних порід представлена кам'яною сіллю (галітом) й калійними солями (карналітом та сильвінітом). Залежно від способу і місця виникнення, а також походження вод і розчинів хемогенні гірські породи можуть бути:</a:t>
            </a:r>
          </a:p>
          <a:p>
            <a:pPr indent="457200" algn="just">
              <a:lnSpc>
                <a:spcPct val="115000"/>
              </a:lnSpc>
              <a:spcAft>
                <a:spcPts val="0"/>
              </a:spcAft>
            </a:pPr>
            <a:r>
              <a:rPr lang="uk-UA" sz="3100" dirty="0" smtClean="0">
                <a:solidFill>
                  <a:srgbClr val="002060"/>
                </a:solidFill>
              </a:rPr>
              <a:t>осадовими;</a:t>
            </a:r>
          </a:p>
          <a:p>
            <a:pPr indent="457200" algn="just">
              <a:lnSpc>
                <a:spcPct val="115000"/>
              </a:lnSpc>
              <a:spcAft>
                <a:spcPts val="0"/>
              </a:spcAft>
            </a:pPr>
            <a:r>
              <a:rPr lang="uk-UA" sz="3100" dirty="0" smtClean="0">
                <a:solidFill>
                  <a:srgbClr val="002060"/>
                </a:solidFill>
              </a:rPr>
              <a:t>гідротермально-осадовими;</a:t>
            </a:r>
          </a:p>
          <a:p>
            <a:pPr indent="457200" algn="just">
              <a:lnSpc>
                <a:spcPct val="115000"/>
              </a:lnSpc>
              <a:spcAft>
                <a:spcPts val="0"/>
              </a:spcAft>
            </a:pPr>
            <a:r>
              <a:rPr lang="uk-UA" sz="3100" dirty="0" smtClean="0">
                <a:solidFill>
                  <a:srgbClr val="002060"/>
                </a:solidFill>
              </a:rPr>
              <a:t>гідротермальними;</a:t>
            </a:r>
          </a:p>
          <a:p>
            <a:pPr indent="457200" algn="just">
              <a:lnSpc>
                <a:spcPct val="115000"/>
              </a:lnSpc>
              <a:spcAft>
                <a:spcPts val="0"/>
              </a:spcAft>
            </a:pPr>
            <a:r>
              <a:rPr lang="uk-UA" sz="3100" dirty="0" smtClean="0">
                <a:solidFill>
                  <a:srgbClr val="002060"/>
                </a:solidFill>
              </a:rPr>
              <a:t>техногенні.</a:t>
            </a:r>
            <a:endParaRPr lang="uk-UA" sz="3100" dirty="0">
              <a:solidFill>
                <a:srgbClr val="002060"/>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029" y="116633"/>
            <a:ext cx="1351627" cy="891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4603969"/>
            <a:ext cx="2885306" cy="215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123728" y="6086043"/>
            <a:ext cx="3379427" cy="584775"/>
          </a:xfrm>
          <a:prstGeom prst="rect">
            <a:avLst/>
          </a:prstGeom>
        </p:spPr>
        <p:txBody>
          <a:bodyPr wrap="square">
            <a:spAutoFit/>
          </a:bodyPr>
          <a:lstStyle/>
          <a:p>
            <a:r>
              <a:rPr lang="uk-UA" sz="1600" dirty="0" err="1" smtClean="0">
                <a:solidFill>
                  <a:srgbClr val="002060"/>
                </a:solidFill>
                <a:latin typeface="Arial"/>
              </a:rPr>
              <a:t>Природни</a:t>
            </a:r>
            <a:r>
              <a:rPr lang="uk-UA" sz="1600" dirty="0" smtClean="0">
                <a:solidFill>
                  <a:srgbClr val="002060"/>
                </a:solidFill>
                <a:latin typeface="Arial"/>
              </a:rPr>
              <a:t>й щебінь — продукт вивітрювання гірських порід.</a:t>
            </a:r>
            <a:endParaRPr lang="uk-UA" sz="1600" dirty="0">
              <a:solidFill>
                <a:srgbClr val="002060"/>
              </a:solidFill>
            </a:endParaRPr>
          </a:p>
        </p:txBody>
      </p:sp>
    </p:spTree>
    <p:extLst>
      <p:ext uri="{BB962C8B-B14F-4D97-AF65-F5344CB8AC3E}">
        <p14:creationId xmlns:p14="http://schemas.microsoft.com/office/powerpoint/2010/main" val="965164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uk-UA" sz="2400" b="1" dirty="0" err="1">
                <a:solidFill>
                  <a:srgbClr val="FF0000"/>
                </a:solidFill>
              </a:rPr>
              <a:t>МАтеріалознавство</a:t>
            </a:r>
            <a:endParaRPr lang="ru-RU" dirty="0"/>
          </a:p>
        </p:txBody>
      </p:sp>
      <p:sp>
        <p:nvSpPr>
          <p:cNvPr id="3" name="Объект 2"/>
          <p:cNvSpPr>
            <a:spLocks noGrp="1"/>
          </p:cNvSpPr>
          <p:nvPr>
            <p:ph idx="1"/>
          </p:nvPr>
        </p:nvSpPr>
        <p:spPr/>
        <p:txBody>
          <a:bodyPr>
            <a:normAutofit fontScale="40000" lnSpcReduction="20000"/>
          </a:bodyPr>
          <a:lstStyle/>
          <a:p>
            <a:pPr indent="457200" algn="just">
              <a:lnSpc>
                <a:spcPct val="115000"/>
              </a:lnSpc>
              <a:spcAft>
                <a:spcPts val="0"/>
              </a:spcAft>
            </a:pPr>
            <a:r>
              <a:rPr lang="ru-RU" sz="3100" dirty="0" err="1">
                <a:solidFill>
                  <a:schemeClr val="tx1"/>
                </a:solidFill>
              </a:rPr>
              <a:t>Метаморфічні</a:t>
            </a:r>
            <a:r>
              <a:rPr lang="ru-RU" sz="3100" dirty="0">
                <a:solidFill>
                  <a:schemeClr val="tx1"/>
                </a:solidFill>
              </a:rPr>
              <a:t> </a:t>
            </a:r>
            <a:r>
              <a:rPr lang="ru-RU" sz="3100" dirty="0" err="1">
                <a:solidFill>
                  <a:schemeClr val="tx1"/>
                </a:solidFill>
              </a:rPr>
              <a:t>гірські</a:t>
            </a:r>
            <a:r>
              <a:rPr lang="ru-RU" sz="3100" dirty="0">
                <a:solidFill>
                  <a:schemeClr val="tx1"/>
                </a:solidFill>
              </a:rPr>
              <a:t> породи </a:t>
            </a:r>
            <a:r>
              <a:rPr lang="ru-RU" sz="3100" dirty="0" err="1">
                <a:solidFill>
                  <a:schemeClr val="tx1"/>
                </a:solidFill>
              </a:rPr>
              <a:t>утворились</a:t>
            </a:r>
            <a:r>
              <a:rPr lang="ru-RU" sz="3100" dirty="0">
                <a:solidFill>
                  <a:schemeClr val="tx1"/>
                </a:solidFill>
              </a:rPr>
              <a:t> </a:t>
            </a:r>
            <a:r>
              <a:rPr lang="ru-RU" sz="3100" dirty="0" err="1">
                <a:solidFill>
                  <a:schemeClr val="tx1"/>
                </a:solidFill>
              </a:rPr>
              <a:t>із</a:t>
            </a:r>
            <a:r>
              <a:rPr lang="ru-RU" sz="3100" dirty="0">
                <a:solidFill>
                  <a:schemeClr val="tx1"/>
                </a:solidFill>
              </a:rPr>
              <a:t> </a:t>
            </a:r>
            <a:r>
              <a:rPr lang="ru-RU" sz="3100" dirty="0" err="1">
                <a:solidFill>
                  <a:schemeClr val="tx1"/>
                </a:solidFill>
              </a:rPr>
              <a:t>магматичних</a:t>
            </a:r>
            <a:r>
              <a:rPr lang="ru-RU" sz="3100" dirty="0">
                <a:solidFill>
                  <a:schemeClr val="tx1"/>
                </a:solidFill>
              </a:rPr>
              <a:t> та </a:t>
            </a:r>
            <a:r>
              <a:rPr lang="ru-RU" sz="3100" dirty="0" err="1">
                <a:solidFill>
                  <a:schemeClr val="tx1"/>
                </a:solidFill>
              </a:rPr>
              <a:t>осадових</a:t>
            </a:r>
            <a:r>
              <a:rPr lang="ru-RU" sz="3100" dirty="0">
                <a:solidFill>
                  <a:schemeClr val="tx1"/>
                </a:solidFill>
              </a:rPr>
              <a:t> </a:t>
            </a:r>
            <a:r>
              <a:rPr lang="ru-RU" sz="3100" dirty="0" err="1">
                <a:solidFill>
                  <a:schemeClr val="tx1"/>
                </a:solidFill>
              </a:rPr>
              <a:t>внаслідок</a:t>
            </a:r>
            <a:r>
              <a:rPr lang="ru-RU" sz="3100" dirty="0">
                <a:solidFill>
                  <a:schemeClr val="tx1"/>
                </a:solidFill>
              </a:rPr>
              <a:t> </a:t>
            </a:r>
            <a:r>
              <a:rPr lang="ru-RU" sz="3100" dirty="0" err="1">
                <a:solidFill>
                  <a:schemeClr val="tx1"/>
                </a:solidFill>
              </a:rPr>
              <a:t>перекристалізації</a:t>
            </a:r>
            <a:r>
              <a:rPr lang="ru-RU" sz="3100" dirty="0">
                <a:solidFill>
                  <a:schemeClr val="tx1"/>
                </a:solidFill>
              </a:rPr>
              <a:t> на </a:t>
            </a:r>
            <a:r>
              <a:rPr lang="ru-RU" sz="3100" dirty="0" err="1">
                <a:solidFill>
                  <a:schemeClr val="tx1"/>
                </a:solidFill>
              </a:rPr>
              <a:t>глибині</a:t>
            </a:r>
            <a:r>
              <a:rPr lang="ru-RU" sz="3100" dirty="0">
                <a:solidFill>
                  <a:schemeClr val="tx1"/>
                </a:solidFill>
              </a:rPr>
              <a:t> </a:t>
            </a:r>
            <a:r>
              <a:rPr lang="ru-RU" sz="3100" dirty="0" err="1">
                <a:solidFill>
                  <a:schemeClr val="tx1"/>
                </a:solidFill>
              </a:rPr>
              <a:t>під</a:t>
            </a:r>
            <a:r>
              <a:rPr lang="ru-RU" sz="3100" dirty="0">
                <a:solidFill>
                  <a:schemeClr val="tx1"/>
                </a:solidFill>
              </a:rPr>
              <a:t> </a:t>
            </a:r>
            <a:r>
              <a:rPr lang="ru-RU" sz="3100" dirty="0" err="1">
                <a:solidFill>
                  <a:schemeClr val="tx1"/>
                </a:solidFill>
              </a:rPr>
              <a:t>впливом</a:t>
            </a:r>
            <a:r>
              <a:rPr lang="ru-RU" sz="3100" dirty="0">
                <a:solidFill>
                  <a:schemeClr val="tx1"/>
                </a:solidFill>
              </a:rPr>
              <a:t> </a:t>
            </a:r>
            <a:r>
              <a:rPr lang="ru-RU" sz="3100" dirty="0" err="1">
                <a:solidFill>
                  <a:schemeClr val="tx1"/>
                </a:solidFill>
              </a:rPr>
              <a:t>високої</a:t>
            </a:r>
            <a:r>
              <a:rPr lang="ru-RU" sz="3100" dirty="0">
                <a:solidFill>
                  <a:schemeClr val="tx1"/>
                </a:solidFill>
              </a:rPr>
              <a:t> </a:t>
            </a:r>
            <a:r>
              <a:rPr lang="ru-RU" sz="3100" dirty="0" err="1">
                <a:solidFill>
                  <a:schemeClr val="tx1"/>
                </a:solidFill>
              </a:rPr>
              <a:t>температури</a:t>
            </a:r>
            <a:r>
              <a:rPr lang="ru-RU" sz="3100" dirty="0">
                <a:solidFill>
                  <a:schemeClr val="tx1"/>
                </a:solidFill>
              </a:rPr>
              <a:t> і великого </a:t>
            </a:r>
            <a:r>
              <a:rPr lang="ru-RU" sz="3100" dirty="0" err="1">
                <a:solidFill>
                  <a:schemeClr val="tx1"/>
                </a:solidFill>
              </a:rPr>
              <a:t>тиску</a:t>
            </a:r>
            <a:r>
              <a:rPr lang="ru-RU" sz="3100" dirty="0">
                <a:solidFill>
                  <a:schemeClr val="tx1"/>
                </a:solidFill>
              </a:rPr>
              <a:t>, а </a:t>
            </a:r>
            <a:r>
              <a:rPr lang="ru-RU" sz="3100" dirty="0" err="1">
                <a:solidFill>
                  <a:schemeClr val="tx1"/>
                </a:solidFill>
              </a:rPr>
              <a:t>також</a:t>
            </a:r>
            <a:r>
              <a:rPr lang="ru-RU" sz="3100" dirty="0">
                <a:solidFill>
                  <a:schemeClr val="tx1"/>
                </a:solidFill>
              </a:rPr>
              <a:t> </a:t>
            </a:r>
            <a:r>
              <a:rPr lang="ru-RU" sz="3100" dirty="0" err="1">
                <a:solidFill>
                  <a:schemeClr val="tx1"/>
                </a:solidFill>
              </a:rPr>
              <a:t>різних</a:t>
            </a:r>
            <a:r>
              <a:rPr lang="ru-RU" sz="3100" dirty="0">
                <a:solidFill>
                  <a:schemeClr val="tx1"/>
                </a:solidFill>
              </a:rPr>
              <a:t> </a:t>
            </a:r>
            <a:r>
              <a:rPr lang="ru-RU" sz="3100" dirty="0" err="1">
                <a:solidFill>
                  <a:schemeClr val="tx1"/>
                </a:solidFill>
              </a:rPr>
              <a:t>фізико-хімічних</a:t>
            </a:r>
            <a:r>
              <a:rPr lang="ru-RU" sz="3100" dirty="0">
                <a:solidFill>
                  <a:schemeClr val="tx1"/>
                </a:solidFill>
              </a:rPr>
              <a:t> </a:t>
            </a:r>
            <a:r>
              <a:rPr lang="ru-RU" sz="3100" dirty="0" err="1">
                <a:solidFill>
                  <a:schemeClr val="tx1"/>
                </a:solidFill>
              </a:rPr>
              <a:t>процесів</a:t>
            </a:r>
            <a:r>
              <a:rPr lang="ru-RU" sz="3100" dirty="0">
                <a:solidFill>
                  <a:schemeClr val="tx1"/>
                </a:solidFill>
              </a:rPr>
              <a:t>. </a:t>
            </a:r>
            <a:r>
              <a:rPr lang="ru-RU" sz="3100" dirty="0" err="1">
                <a:solidFill>
                  <a:schemeClr val="tx1"/>
                </a:solidFill>
              </a:rPr>
              <a:t>Це</a:t>
            </a:r>
            <a:r>
              <a:rPr lang="ru-RU" sz="3100" dirty="0">
                <a:solidFill>
                  <a:schemeClr val="tx1"/>
                </a:solidFill>
              </a:rPr>
              <a:t> породи:</a:t>
            </a:r>
          </a:p>
          <a:p>
            <a:pPr indent="457200" algn="just">
              <a:lnSpc>
                <a:spcPct val="115000"/>
              </a:lnSpc>
              <a:spcAft>
                <a:spcPts val="0"/>
              </a:spcAft>
            </a:pPr>
            <a:r>
              <a:rPr lang="ru-RU" sz="3100" dirty="0" err="1">
                <a:solidFill>
                  <a:schemeClr val="tx1"/>
                </a:solidFill>
              </a:rPr>
              <a:t>регіонального</a:t>
            </a:r>
            <a:r>
              <a:rPr lang="ru-RU" sz="3100" dirty="0">
                <a:solidFill>
                  <a:schemeClr val="tx1"/>
                </a:solidFill>
              </a:rPr>
              <a:t> </a:t>
            </a:r>
            <a:r>
              <a:rPr lang="ru-RU" sz="3100" dirty="0" err="1">
                <a:solidFill>
                  <a:schemeClr val="tx1"/>
                </a:solidFill>
              </a:rPr>
              <a:t>метаморфізму</a:t>
            </a:r>
            <a:r>
              <a:rPr lang="ru-RU" sz="3100" dirty="0">
                <a:solidFill>
                  <a:schemeClr val="tx1"/>
                </a:solidFill>
              </a:rPr>
              <a:t>, </a:t>
            </a:r>
            <a:r>
              <a:rPr lang="ru-RU" sz="3100" dirty="0" err="1">
                <a:solidFill>
                  <a:schemeClr val="tx1"/>
                </a:solidFill>
              </a:rPr>
              <a:t>що</a:t>
            </a:r>
            <a:r>
              <a:rPr lang="ru-RU" sz="3100" dirty="0">
                <a:solidFill>
                  <a:schemeClr val="tx1"/>
                </a:solidFill>
              </a:rPr>
              <a:t> </a:t>
            </a:r>
            <a:r>
              <a:rPr lang="ru-RU" sz="3100" dirty="0" err="1">
                <a:solidFill>
                  <a:schemeClr val="tx1"/>
                </a:solidFill>
              </a:rPr>
              <a:t>відбувається</a:t>
            </a:r>
            <a:r>
              <a:rPr lang="ru-RU" sz="3100" dirty="0">
                <a:solidFill>
                  <a:schemeClr val="tx1"/>
                </a:solidFill>
              </a:rPr>
              <a:t> при </a:t>
            </a:r>
            <a:r>
              <a:rPr lang="ru-RU" sz="3100" dirty="0" err="1">
                <a:solidFill>
                  <a:schemeClr val="tx1"/>
                </a:solidFill>
              </a:rPr>
              <a:t>зануренні</a:t>
            </a:r>
            <a:r>
              <a:rPr lang="ru-RU" sz="3100" dirty="0">
                <a:solidFill>
                  <a:schemeClr val="tx1"/>
                </a:solidFill>
              </a:rPr>
              <a:t> </a:t>
            </a:r>
            <a:r>
              <a:rPr lang="ru-RU" sz="3100" dirty="0" err="1">
                <a:solidFill>
                  <a:schemeClr val="tx1"/>
                </a:solidFill>
              </a:rPr>
              <a:t>порід</a:t>
            </a:r>
            <a:r>
              <a:rPr lang="ru-RU" sz="3100" dirty="0">
                <a:solidFill>
                  <a:schemeClr val="tx1"/>
                </a:solidFill>
              </a:rPr>
              <a:t> на </a:t>
            </a:r>
            <a:r>
              <a:rPr lang="ru-RU" sz="3100" dirty="0" err="1">
                <a:solidFill>
                  <a:schemeClr val="tx1"/>
                </a:solidFill>
              </a:rPr>
              <a:t>велику</a:t>
            </a:r>
            <a:r>
              <a:rPr lang="ru-RU" sz="3100" dirty="0">
                <a:solidFill>
                  <a:schemeClr val="tx1"/>
                </a:solidFill>
              </a:rPr>
              <a:t> </a:t>
            </a:r>
            <a:r>
              <a:rPr lang="ru-RU" sz="3100" dirty="0" err="1">
                <a:solidFill>
                  <a:schemeClr val="tx1"/>
                </a:solidFill>
              </a:rPr>
              <a:t>глибину</a:t>
            </a:r>
            <a:r>
              <a:rPr lang="ru-RU" sz="3100" dirty="0">
                <a:solidFill>
                  <a:schemeClr val="tx1"/>
                </a:solidFill>
              </a:rPr>
              <a:t> при </a:t>
            </a:r>
            <a:r>
              <a:rPr lang="ru-RU" sz="3100" dirty="0" err="1">
                <a:solidFill>
                  <a:schemeClr val="tx1"/>
                </a:solidFill>
              </a:rPr>
              <a:t>високих</a:t>
            </a:r>
            <a:r>
              <a:rPr lang="ru-RU" sz="3100" dirty="0">
                <a:solidFill>
                  <a:schemeClr val="tx1"/>
                </a:solidFill>
              </a:rPr>
              <a:t> температурах і </a:t>
            </a:r>
            <a:r>
              <a:rPr lang="ru-RU" sz="3100" dirty="0" err="1">
                <a:solidFill>
                  <a:schemeClr val="tx1"/>
                </a:solidFill>
              </a:rPr>
              <a:t>тиску</a:t>
            </a:r>
            <a:r>
              <a:rPr lang="ru-RU" sz="3100" dirty="0">
                <a:solidFill>
                  <a:schemeClr val="tx1"/>
                </a:solidFill>
              </a:rPr>
              <a:t>. Характерною </a:t>
            </a:r>
            <a:r>
              <a:rPr lang="ru-RU" sz="3100" dirty="0" err="1">
                <a:solidFill>
                  <a:schemeClr val="tx1"/>
                </a:solidFill>
              </a:rPr>
              <a:t>особливістю</a:t>
            </a:r>
            <a:r>
              <a:rPr lang="ru-RU" sz="3100" dirty="0">
                <a:solidFill>
                  <a:schemeClr val="tx1"/>
                </a:solidFill>
              </a:rPr>
              <a:t> такого </a:t>
            </a:r>
            <a:r>
              <a:rPr lang="ru-RU" sz="3100" dirty="0" err="1">
                <a:solidFill>
                  <a:schemeClr val="tx1"/>
                </a:solidFill>
              </a:rPr>
              <a:t>метаморфізму</a:t>
            </a:r>
            <a:r>
              <a:rPr lang="ru-RU" sz="3100" dirty="0">
                <a:solidFill>
                  <a:schemeClr val="tx1"/>
                </a:solidFill>
              </a:rPr>
              <a:t> є сланцева </a:t>
            </a:r>
            <a:r>
              <a:rPr lang="ru-RU" sz="3100" dirty="0" err="1">
                <a:solidFill>
                  <a:schemeClr val="tx1"/>
                </a:solidFill>
              </a:rPr>
              <a:t>або</a:t>
            </a:r>
            <a:r>
              <a:rPr lang="ru-RU" sz="3100" dirty="0">
                <a:solidFill>
                  <a:schemeClr val="tx1"/>
                </a:solidFill>
              </a:rPr>
              <a:t> </a:t>
            </a:r>
            <a:r>
              <a:rPr lang="ru-RU" sz="3100" dirty="0" err="1">
                <a:solidFill>
                  <a:schemeClr val="tx1"/>
                </a:solidFill>
              </a:rPr>
              <a:t>гнейсова</a:t>
            </a:r>
            <a:r>
              <a:rPr lang="ru-RU" sz="3100" dirty="0">
                <a:solidFill>
                  <a:schemeClr val="tx1"/>
                </a:solidFill>
              </a:rPr>
              <a:t> (</a:t>
            </a:r>
            <a:r>
              <a:rPr lang="ru-RU" sz="3100" dirty="0" err="1">
                <a:solidFill>
                  <a:schemeClr val="tx1"/>
                </a:solidFill>
              </a:rPr>
              <a:t>смугаста</a:t>
            </a:r>
            <a:r>
              <a:rPr lang="ru-RU" sz="3100" dirty="0">
                <a:solidFill>
                  <a:schemeClr val="tx1"/>
                </a:solidFill>
              </a:rPr>
              <a:t>) текстура та </a:t>
            </a:r>
            <a:r>
              <a:rPr lang="ru-RU" sz="3100" dirty="0" err="1">
                <a:solidFill>
                  <a:schemeClr val="tx1"/>
                </a:solidFill>
              </a:rPr>
              <a:t>кристалічнозерниста</a:t>
            </a:r>
            <a:r>
              <a:rPr lang="ru-RU" sz="3100" dirty="0">
                <a:solidFill>
                  <a:schemeClr val="tx1"/>
                </a:solidFill>
              </a:rPr>
              <a:t> структура. </a:t>
            </a:r>
            <a:r>
              <a:rPr lang="ru-RU" sz="3100" dirty="0" err="1">
                <a:solidFill>
                  <a:schemeClr val="tx1"/>
                </a:solidFill>
              </a:rPr>
              <a:t>Гірські</a:t>
            </a:r>
            <a:r>
              <a:rPr lang="ru-RU" sz="3100" dirty="0">
                <a:solidFill>
                  <a:schemeClr val="tx1"/>
                </a:solidFill>
              </a:rPr>
              <a:t> породи </a:t>
            </a:r>
            <a:r>
              <a:rPr lang="ru-RU" sz="3100" dirty="0" err="1">
                <a:solidFill>
                  <a:schemeClr val="tx1"/>
                </a:solidFill>
              </a:rPr>
              <a:t>регіонального</a:t>
            </a:r>
            <a:r>
              <a:rPr lang="ru-RU" sz="3100" dirty="0">
                <a:solidFill>
                  <a:schemeClr val="tx1"/>
                </a:solidFill>
              </a:rPr>
              <a:t> метаморфозу у </a:t>
            </a:r>
            <a:r>
              <a:rPr lang="ru-RU" sz="3100" dirty="0" err="1">
                <a:solidFill>
                  <a:schemeClr val="tx1"/>
                </a:solidFill>
              </a:rPr>
              <a:t>більшості</a:t>
            </a:r>
            <a:r>
              <a:rPr lang="ru-RU" sz="3100" dirty="0">
                <a:solidFill>
                  <a:schemeClr val="tx1"/>
                </a:solidFill>
              </a:rPr>
              <a:t> </a:t>
            </a:r>
            <a:r>
              <a:rPr lang="ru-RU" sz="3100" dirty="0" err="1">
                <a:solidFill>
                  <a:schemeClr val="tx1"/>
                </a:solidFill>
              </a:rPr>
              <a:t>своїй</a:t>
            </a:r>
            <a:r>
              <a:rPr lang="ru-RU" sz="3100" dirty="0">
                <a:solidFill>
                  <a:schemeClr val="tx1"/>
                </a:solidFill>
              </a:rPr>
              <a:t> </a:t>
            </a:r>
            <a:r>
              <a:rPr lang="ru-RU" sz="3100" dirty="0" err="1">
                <a:solidFill>
                  <a:schemeClr val="tx1"/>
                </a:solidFill>
              </a:rPr>
              <a:t>представлені</a:t>
            </a:r>
            <a:r>
              <a:rPr lang="ru-RU" sz="3100" dirty="0">
                <a:solidFill>
                  <a:schemeClr val="tx1"/>
                </a:solidFill>
              </a:rPr>
              <a:t> </a:t>
            </a:r>
            <a:r>
              <a:rPr lang="ru-RU" sz="3100" dirty="0" err="1">
                <a:solidFill>
                  <a:schemeClr val="tx1"/>
                </a:solidFill>
              </a:rPr>
              <a:t>сланцями</a:t>
            </a:r>
            <a:r>
              <a:rPr lang="ru-RU" sz="3100" dirty="0">
                <a:solidFill>
                  <a:schemeClr val="tx1"/>
                </a:solidFill>
              </a:rPr>
              <a:t> — породами з явно </a:t>
            </a:r>
            <a:r>
              <a:rPr lang="ru-RU" sz="3100" dirty="0" err="1">
                <a:solidFill>
                  <a:schemeClr val="tx1"/>
                </a:solidFill>
              </a:rPr>
              <a:t>вираженою</a:t>
            </a:r>
            <a:r>
              <a:rPr lang="ru-RU" sz="3100" dirty="0">
                <a:solidFill>
                  <a:schemeClr val="tx1"/>
                </a:solidFill>
              </a:rPr>
              <a:t> сланцевою текстурою, </a:t>
            </a:r>
            <a:r>
              <a:rPr lang="ru-RU" sz="3100" dirty="0" err="1">
                <a:solidFill>
                  <a:schemeClr val="tx1"/>
                </a:solidFill>
              </a:rPr>
              <a:t>їх</a:t>
            </a:r>
            <a:r>
              <a:rPr lang="ru-RU" sz="3100" dirty="0">
                <a:solidFill>
                  <a:schemeClr val="tx1"/>
                </a:solidFill>
              </a:rPr>
              <a:t> </a:t>
            </a:r>
            <a:r>
              <a:rPr lang="ru-RU" sz="3100" dirty="0" err="1">
                <a:solidFill>
                  <a:schemeClr val="tx1"/>
                </a:solidFill>
              </a:rPr>
              <a:t>назва</a:t>
            </a:r>
            <a:r>
              <a:rPr lang="ru-RU" sz="3100" dirty="0">
                <a:solidFill>
                  <a:schemeClr val="tx1"/>
                </a:solidFill>
              </a:rPr>
              <a:t> </a:t>
            </a:r>
            <a:r>
              <a:rPr lang="ru-RU" sz="3100" dirty="0" err="1">
                <a:solidFill>
                  <a:schemeClr val="tx1"/>
                </a:solidFill>
              </a:rPr>
              <a:t>визначається</a:t>
            </a:r>
            <a:r>
              <a:rPr lang="ru-RU" sz="3100" dirty="0">
                <a:solidFill>
                  <a:schemeClr val="tx1"/>
                </a:solidFill>
              </a:rPr>
              <a:t> </a:t>
            </a:r>
            <a:r>
              <a:rPr lang="ru-RU" sz="3100" dirty="0" err="1">
                <a:solidFill>
                  <a:schemeClr val="tx1"/>
                </a:solidFill>
              </a:rPr>
              <a:t>вмістом</a:t>
            </a:r>
            <a:r>
              <a:rPr lang="ru-RU" sz="3100" dirty="0">
                <a:solidFill>
                  <a:schemeClr val="tx1"/>
                </a:solidFill>
              </a:rPr>
              <a:t> </a:t>
            </a:r>
            <a:r>
              <a:rPr lang="ru-RU" sz="3100" dirty="0" err="1">
                <a:solidFill>
                  <a:schemeClr val="tx1"/>
                </a:solidFill>
              </a:rPr>
              <a:t>переважаючого</a:t>
            </a:r>
            <a:r>
              <a:rPr lang="ru-RU" sz="3100" dirty="0">
                <a:solidFill>
                  <a:schemeClr val="tx1"/>
                </a:solidFill>
              </a:rPr>
              <a:t> </a:t>
            </a:r>
            <a:r>
              <a:rPr lang="ru-RU" sz="3100" dirty="0" err="1">
                <a:solidFill>
                  <a:schemeClr val="tx1"/>
                </a:solidFill>
              </a:rPr>
              <a:t>мінералу</a:t>
            </a:r>
            <a:r>
              <a:rPr lang="ru-RU" sz="3100" dirty="0">
                <a:solidFill>
                  <a:schemeClr val="tx1"/>
                </a:solidFill>
              </a:rPr>
              <a:t> (</a:t>
            </a:r>
            <a:r>
              <a:rPr lang="ru-RU" sz="3100" dirty="0" err="1">
                <a:solidFill>
                  <a:schemeClr val="tx1"/>
                </a:solidFill>
              </a:rPr>
              <a:t>хлоритовий</a:t>
            </a:r>
            <a:r>
              <a:rPr lang="ru-RU" sz="3100" dirty="0">
                <a:solidFill>
                  <a:schemeClr val="tx1"/>
                </a:solidFill>
              </a:rPr>
              <a:t> </a:t>
            </a:r>
            <a:r>
              <a:rPr lang="ru-RU" sz="3100" dirty="0" err="1">
                <a:solidFill>
                  <a:schemeClr val="tx1"/>
                </a:solidFill>
              </a:rPr>
              <a:t>сланець</a:t>
            </a:r>
            <a:r>
              <a:rPr lang="ru-RU" sz="3100" dirty="0">
                <a:solidFill>
                  <a:schemeClr val="tx1"/>
                </a:solidFill>
              </a:rPr>
              <a:t>, </a:t>
            </a:r>
            <a:r>
              <a:rPr lang="ru-RU" sz="3100" dirty="0" err="1">
                <a:solidFill>
                  <a:schemeClr val="tx1"/>
                </a:solidFill>
              </a:rPr>
              <a:t>тальковий</a:t>
            </a:r>
            <a:r>
              <a:rPr lang="ru-RU" sz="3100" dirty="0">
                <a:solidFill>
                  <a:schemeClr val="tx1"/>
                </a:solidFill>
              </a:rPr>
              <a:t> </a:t>
            </a:r>
            <a:r>
              <a:rPr lang="ru-RU" sz="3100" dirty="0" err="1">
                <a:solidFill>
                  <a:schemeClr val="tx1"/>
                </a:solidFill>
              </a:rPr>
              <a:t>сланець</a:t>
            </a:r>
            <a:r>
              <a:rPr lang="ru-RU" sz="3100" dirty="0">
                <a:solidFill>
                  <a:schemeClr val="tx1"/>
                </a:solidFill>
              </a:rPr>
              <a:t>, </a:t>
            </a:r>
            <a:r>
              <a:rPr lang="ru-RU" sz="3100" dirty="0" err="1">
                <a:solidFill>
                  <a:schemeClr val="tx1"/>
                </a:solidFill>
              </a:rPr>
              <a:t>мусковітовий</a:t>
            </a:r>
            <a:r>
              <a:rPr lang="ru-RU" sz="3100" dirty="0">
                <a:solidFill>
                  <a:schemeClr val="tx1"/>
                </a:solidFill>
              </a:rPr>
              <a:t> </a:t>
            </a:r>
            <a:r>
              <a:rPr lang="ru-RU" sz="3100" dirty="0" err="1">
                <a:solidFill>
                  <a:schemeClr val="tx1"/>
                </a:solidFill>
              </a:rPr>
              <a:t>сланець</a:t>
            </a:r>
            <a:r>
              <a:rPr lang="ru-RU" sz="3100" dirty="0">
                <a:solidFill>
                  <a:schemeClr val="tx1"/>
                </a:solidFill>
              </a:rPr>
              <a:t>, </a:t>
            </a:r>
            <a:r>
              <a:rPr lang="ru-RU" sz="3100" dirty="0" err="1">
                <a:solidFill>
                  <a:schemeClr val="tx1"/>
                </a:solidFill>
              </a:rPr>
              <a:t>біотитовий</a:t>
            </a:r>
            <a:r>
              <a:rPr lang="ru-RU" sz="3100" dirty="0">
                <a:solidFill>
                  <a:schemeClr val="tx1"/>
                </a:solidFill>
              </a:rPr>
              <a:t> </a:t>
            </a:r>
            <a:r>
              <a:rPr lang="ru-RU" sz="3100" dirty="0" err="1">
                <a:solidFill>
                  <a:schemeClr val="tx1"/>
                </a:solidFill>
              </a:rPr>
              <a:t>сланець</a:t>
            </a:r>
            <a:r>
              <a:rPr lang="ru-RU" sz="3100" dirty="0">
                <a:solidFill>
                  <a:schemeClr val="tx1"/>
                </a:solidFill>
              </a:rPr>
              <a:t> </a:t>
            </a:r>
            <a:r>
              <a:rPr lang="ru-RU" sz="3100" dirty="0" err="1">
                <a:solidFill>
                  <a:schemeClr val="tx1"/>
                </a:solidFill>
              </a:rPr>
              <a:t>тощо</a:t>
            </a:r>
            <a:r>
              <a:rPr lang="ru-RU" sz="3100" dirty="0">
                <a:solidFill>
                  <a:schemeClr val="tx1"/>
                </a:solidFill>
              </a:rPr>
              <a:t>);</a:t>
            </a:r>
          </a:p>
          <a:p>
            <a:pPr indent="457200" algn="just">
              <a:lnSpc>
                <a:spcPct val="115000"/>
              </a:lnSpc>
              <a:spcAft>
                <a:spcPts val="0"/>
              </a:spcAft>
            </a:pPr>
            <a:r>
              <a:rPr lang="ru-RU" sz="3100" dirty="0">
                <a:solidFill>
                  <a:schemeClr val="tx1"/>
                </a:solidFill>
              </a:rPr>
              <a:t>контактового </a:t>
            </a:r>
            <a:r>
              <a:rPr lang="ru-RU" sz="3100" dirty="0" err="1">
                <a:solidFill>
                  <a:schemeClr val="tx1"/>
                </a:solidFill>
              </a:rPr>
              <a:t>метаморфізму</a:t>
            </a:r>
            <a:r>
              <a:rPr lang="ru-RU" sz="3100" dirty="0">
                <a:solidFill>
                  <a:schemeClr val="tx1"/>
                </a:solidFill>
              </a:rPr>
              <a:t>, </a:t>
            </a:r>
            <a:r>
              <a:rPr lang="ru-RU" sz="3100" dirty="0" err="1">
                <a:solidFill>
                  <a:schemeClr val="tx1"/>
                </a:solidFill>
              </a:rPr>
              <a:t>що</a:t>
            </a:r>
            <a:r>
              <a:rPr lang="ru-RU" sz="3100" dirty="0">
                <a:solidFill>
                  <a:schemeClr val="tx1"/>
                </a:solidFill>
              </a:rPr>
              <a:t> </a:t>
            </a:r>
            <a:r>
              <a:rPr lang="ru-RU" sz="3100" dirty="0" err="1">
                <a:solidFill>
                  <a:schemeClr val="tx1"/>
                </a:solidFill>
              </a:rPr>
              <a:t>відбувається</a:t>
            </a:r>
            <a:r>
              <a:rPr lang="ru-RU" sz="3100" dirty="0">
                <a:solidFill>
                  <a:schemeClr val="tx1"/>
                </a:solidFill>
              </a:rPr>
              <a:t> на </a:t>
            </a:r>
            <a:r>
              <a:rPr lang="ru-RU" sz="3100" dirty="0" err="1">
                <a:solidFill>
                  <a:schemeClr val="tx1"/>
                </a:solidFill>
              </a:rPr>
              <a:t>контакті</a:t>
            </a:r>
            <a:r>
              <a:rPr lang="ru-RU" sz="3100" dirty="0">
                <a:solidFill>
                  <a:schemeClr val="tx1"/>
                </a:solidFill>
              </a:rPr>
              <a:t> </a:t>
            </a:r>
            <a:r>
              <a:rPr lang="ru-RU" sz="3100" dirty="0" err="1">
                <a:solidFill>
                  <a:schemeClr val="tx1"/>
                </a:solidFill>
              </a:rPr>
              <a:t>прориву</a:t>
            </a:r>
            <a:r>
              <a:rPr lang="ru-RU" sz="3100" dirty="0">
                <a:solidFill>
                  <a:schemeClr val="tx1"/>
                </a:solidFill>
              </a:rPr>
              <a:t> </a:t>
            </a:r>
            <a:r>
              <a:rPr lang="ru-RU" sz="3100" dirty="0" err="1">
                <a:solidFill>
                  <a:schemeClr val="tx1"/>
                </a:solidFill>
              </a:rPr>
              <a:t>магми</a:t>
            </a:r>
            <a:r>
              <a:rPr lang="ru-RU" sz="3100" dirty="0">
                <a:solidFill>
                  <a:schemeClr val="tx1"/>
                </a:solidFill>
              </a:rPr>
              <a:t> в </a:t>
            </a:r>
            <a:r>
              <a:rPr lang="ru-RU" sz="3100" dirty="0" err="1">
                <a:solidFill>
                  <a:schemeClr val="tx1"/>
                </a:solidFill>
              </a:rPr>
              <a:t>товщу</a:t>
            </a:r>
            <a:r>
              <a:rPr lang="ru-RU" sz="3100" dirty="0">
                <a:solidFill>
                  <a:schemeClr val="tx1"/>
                </a:solidFill>
              </a:rPr>
              <a:t> </a:t>
            </a:r>
            <a:r>
              <a:rPr lang="ru-RU" sz="3100" dirty="0" err="1">
                <a:solidFill>
                  <a:schemeClr val="tx1"/>
                </a:solidFill>
              </a:rPr>
              <a:t>земної</a:t>
            </a:r>
            <a:r>
              <a:rPr lang="ru-RU" sz="3100" dirty="0">
                <a:solidFill>
                  <a:schemeClr val="tx1"/>
                </a:solidFill>
              </a:rPr>
              <a:t> кори. Характерною </a:t>
            </a:r>
            <a:r>
              <a:rPr lang="ru-RU" sz="3100" dirty="0" err="1">
                <a:solidFill>
                  <a:schemeClr val="tx1"/>
                </a:solidFill>
              </a:rPr>
              <a:t>особливістю</a:t>
            </a:r>
            <a:r>
              <a:rPr lang="ru-RU" sz="3100" dirty="0">
                <a:solidFill>
                  <a:schemeClr val="tx1"/>
                </a:solidFill>
              </a:rPr>
              <a:t> такого типу </a:t>
            </a:r>
            <a:r>
              <a:rPr lang="ru-RU" sz="3100" dirty="0" err="1">
                <a:solidFill>
                  <a:schemeClr val="tx1"/>
                </a:solidFill>
              </a:rPr>
              <a:t>метаморфізму</a:t>
            </a:r>
            <a:r>
              <a:rPr lang="ru-RU" sz="3100" dirty="0">
                <a:solidFill>
                  <a:schemeClr val="tx1"/>
                </a:solidFill>
              </a:rPr>
              <a:t> є </a:t>
            </a:r>
            <a:r>
              <a:rPr lang="ru-RU" sz="3100" dirty="0" err="1">
                <a:solidFill>
                  <a:schemeClr val="tx1"/>
                </a:solidFill>
              </a:rPr>
              <a:t>повнокристалічна</a:t>
            </a:r>
            <a:r>
              <a:rPr lang="ru-RU" sz="3100" dirty="0">
                <a:solidFill>
                  <a:schemeClr val="tx1"/>
                </a:solidFill>
              </a:rPr>
              <a:t> структура, </a:t>
            </a:r>
            <a:r>
              <a:rPr lang="ru-RU" sz="3100" dirty="0" err="1">
                <a:solidFill>
                  <a:schemeClr val="tx1"/>
                </a:solidFill>
              </a:rPr>
              <a:t>масивна</a:t>
            </a:r>
            <a:r>
              <a:rPr lang="ru-RU" sz="3100" dirty="0">
                <a:solidFill>
                  <a:schemeClr val="tx1"/>
                </a:solidFill>
              </a:rPr>
              <a:t> текстура і невелика </a:t>
            </a:r>
            <a:r>
              <a:rPr lang="ru-RU" sz="3100" dirty="0" err="1">
                <a:solidFill>
                  <a:schemeClr val="tx1"/>
                </a:solidFill>
              </a:rPr>
              <a:t>пористість</a:t>
            </a:r>
            <a:r>
              <a:rPr lang="ru-RU" sz="3100" dirty="0">
                <a:solidFill>
                  <a:schemeClr val="tx1"/>
                </a:solidFill>
              </a:rPr>
              <a:t>. Породи </a:t>
            </a:r>
            <a:r>
              <a:rPr lang="ru-RU" sz="3100" dirty="0" err="1">
                <a:solidFill>
                  <a:schemeClr val="tx1"/>
                </a:solidFill>
              </a:rPr>
              <a:t>метаморфізму</a:t>
            </a:r>
            <a:r>
              <a:rPr lang="ru-RU" sz="3100" dirty="0">
                <a:solidFill>
                  <a:schemeClr val="tx1"/>
                </a:solidFill>
              </a:rPr>
              <a:t> контактового типу — гнейс (</a:t>
            </a:r>
            <a:r>
              <a:rPr lang="ru-RU" sz="3100" dirty="0" err="1">
                <a:solidFill>
                  <a:schemeClr val="tx1"/>
                </a:solidFill>
              </a:rPr>
              <a:t>гранітогнейс</a:t>
            </a:r>
            <a:r>
              <a:rPr lang="ru-RU" sz="3100" dirty="0">
                <a:solidFill>
                  <a:schemeClr val="tx1"/>
                </a:solidFill>
              </a:rPr>
              <a:t>, </a:t>
            </a:r>
            <a:r>
              <a:rPr lang="ru-RU" sz="3100" dirty="0" err="1">
                <a:solidFill>
                  <a:schemeClr val="tx1"/>
                </a:solidFill>
              </a:rPr>
              <a:t>діоритогнейс</a:t>
            </a:r>
            <a:r>
              <a:rPr lang="ru-RU" sz="3100" dirty="0">
                <a:solidFill>
                  <a:schemeClr val="tx1"/>
                </a:solidFill>
              </a:rPr>
              <a:t>, </a:t>
            </a:r>
            <a:r>
              <a:rPr lang="ru-RU" sz="3100" dirty="0" err="1">
                <a:solidFill>
                  <a:schemeClr val="tx1"/>
                </a:solidFill>
              </a:rPr>
              <a:t>сієнітогнейс</a:t>
            </a:r>
            <a:r>
              <a:rPr lang="ru-RU" sz="3100" dirty="0">
                <a:solidFill>
                  <a:schemeClr val="tx1"/>
                </a:solidFill>
              </a:rPr>
              <a:t> та </a:t>
            </a:r>
            <a:r>
              <a:rPr lang="ru-RU" sz="3100" dirty="0" err="1">
                <a:solidFill>
                  <a:schemeClr val="tx1"/>
                </a:solidFill>
              </a:rPr>
              <a:t>ін</a:t>
            </a:r>
            <a:r>
              <a:rPr lang="ru-RU" sz="3100" dirty="0">
                <a:solidFill>
                  <a:schemeClr val="tx1"/>
                </a:solidFill>
              </a:rPr>
              <a:t>.), кварцит, </a:t>
            </a:r>
            <a:r>
              <a:rPr lang="ru-RU" sz="3100" dirty="0" err="1">
                <a:solidFill>
                  <a:schemeClr val="tx1"/>
                </a:solidFill>
              </a:rPr>
              <a:t>мармур</a:t>
            </a:r>
            <a:r>
              <a:rPr lang="ru-RU" sz="3100" dirty="0">
                <a:solidFill>
                  <a:schemeClr val="tx1"/>
                </a:solidFill>
              </a:rPr>
              <a:t>;</a:t>
            </a:r>
          </a:p>
          <a:p>
            <a:pPr indent="457200" algn="just">
              <a:lnSpc>
                <a:spcPct val="115000"/>
              </a:lnSpc>
              <a:spcAft>
                <a:spcPts val="0"/>
              </a:spcAft>
            </a:pPr>
            <a:r>
              <a:rPr lang="ru-RU" sz="3100" dirty="0" err="1">
                <a:solidFill>
                  <a:schemeClr val="tx1"/>
                </a:solidFill>
              </a:rPr>
              <a:t>динамометаморфізму</a:t>
            </a:r>
            <a:r>
              <a:rPr lang="ru-RU" sz="3100" dirty="0">
                <a:solidFill>
                  <a:schemeClr val="tx1"/>
                </a:solidFill>
              </a:rPr>
              <a:t>, </a:t>
            </a:r>
            <a:r>
              <a:rPr lang="ru-RU" sz="3100" dirty="0" err="1">
                <a:solidFill>
                  <a:schemeClr val="tx1"/>
                </a:solidFill>
              </a:rPr>
              <a:t>обумовленого</a:t>
            </a:r>
            <a:r>
              <a:rPr lang="ru-RU" sz="3100" dirty="0">
                <a:solidFill>
                  <a:schemeClr val="tx1"/>
                </a:solidFill>
              </a:rPr>
              <a:t> </a:t>
            </a:r>
            <a:r>
              <a:rPr lang="ru-RU" sz="3100" dirty="0" err="1">
                <a:solidFill>
                  <a:schemeClr val="tx1"/>
                </a:solidFill>
              </a:rPr>
              <a:t>одностороннім</a:t>
            </a:r>
            <a:r>
              <a:rPr lang="ru-RU" sz="3100" dirty="0">
                <a:solidFill>
                  <a:schemeClr val="tx1"/>
                </a:solidFill>
              </a:rPr>
              <a:t> </a:t>
            </a:r>
            <a:r>
              <a:rPr lang="ru-RU" sz="3100" dirty="0" err="1">
                <a:solidFill>
                  <a:schemeClr val="tx1"/>
                </a:solidFill>
              </a:rPr>
              <a:t>тиском</a:t>
            </a:r>
            <a:r>
              <a:rPr lang="ru-RU" sz="3100" dirty="0">
                <a:solidFill>
                  <a:schemeClr val="tx1"/>
                </a:solidFill>
              </a:rPr>
              <a:t> при </a:t>
            </a:r>
            <a:r>
              <a:rPr lang="ru-RU" sz="3100" dirty="0" err="1">
                <a:solidFill>
                  <a:schemeClr val="tx1"/>
                </a:solidFill>
              </a:rPr>
              <a:t>гороутворенні</a:t>
            </a:r>
            <a:r>
              <a:rPr lang="ru-RU" sz="3100" dirty="0">
                <a:solidFill>
                  <a:schemeClr val="tx1"/>
                </a:solidFill>
              </a:rPr>
              <a:t>. </a:t>
            </a:r>
            <a:r>
              <a:rPr lang="ru-RU" sz="3100" dirty="0" err="1">
                <a:solidFill>
                  <a:schemeClr val="tx1"/>
                </a:solidFill>
              </a:rPr>
              <a:t>Відмінними</a:t>
            </a:r>
            <a:r>
              <a:rPr lang="ru-RU" sz="3100" dirty="0">
                <a:solidFill>
                  <a:schemeClr val="tx1"/>
                </a:solidFill>
              </a:rPr>
              <a:t> </a:t>
            </a:r>
            <a:r>
              <a:rPr lang="ru-RU" sz="3100" dirty="0" err="1">
                <a:solidFill>
                  <a:schemeClr val="tx1"/>
                </a:solidFill>
              </a:rPr>
              <a:t>ознаками</a:t>
            </a:r>
            <a:r>
              <a:rPr lang="ru-RU" sz="3100" dirty="0">
                <a:solidFill>
                  <a:schemeClr val="tx1"/>
                </a:solidFill>
              </a:rPr>
              <a:t> </a:t>
            </a:r>
            <a:r>
              <a:rPr lang="ru-RU" sz="3100" dirty="0" err="1">
                <a:solidFill>
                  <a:schemeClr val="tx1"/>
                </a:solidFill>
              </a:rPr>
              <a:t>гірських</a:t>
            </a:r>
            <a:r>
              <a:rPr lang="ru-RU" sz="3100" dirty="0">
                <a:solidFill>
                  <a:schemeClr val="tx1"/>
                </a:solidFill>
              </a:rPr>
              <a:t> </a:t>
            </a:r>
            <a:r>
              <a:rPr lang="ru-RU" sz="3100" dirty="0" err="1">
                <a:solidFill>
                  <a:schemeClr val="tx1"/>
                </a:solidFill>
              </a:rPr>
              <a:t>порід</a:t>
            </a:r>
            <a:r>
              <a:rPr lang="ru-RU" sz="3100" dirty="0">
                <a:solidFill>
                  <a:schemeClr val="tx1"/>
                </a:solidFill>
              </a:rPr>
              <a:t> такого типу </a:t>
            </a:r>
            <a:r>
              <a:rPr lang="ru-RU" sz="3100" dirty="0" err="1">
                <a:solidFill>
                  <a:schemeClr val="tx1"/>
                </a:solidFill>
              </a:rPr>
              <a:t>метаморфізму</a:t>
            </a:r>
            <a:r>
              <a:rPr lang="ru-RU" sz="3100" dirty="0">
                <a:solidFill>
                  <a:schemeClr val="tx1"/>
                </a:solidFill>
              </a:rPr>
              <a:t> є </a:t>
            </a:r>
            <a:r>
              <a:rPr lang="ru-RU" sz="3100" dirty="0" err="1">
                <a:solidFill>
                  <a:schemeClr val="tx1"/>
                </a:solidFill>
              </a:rPr>
              <a:t>безладна</a:t>
            </a:r>
            <a:r>
              <a:rPr lang="ru-RU" sz="3100" dirty="0">
                <a:solidFill>
                  <a:schemeClr val="tx1"/>
                </a:solidFill>
              </a:rPr>
              <a:t> структура та текстура. </a:t>
            </a:r>
            <a:r>
              <a:rPr lang="ru-RU" sz="3100" dirty="0" err="1">
                <a:solidFill>
                  <a:schemeClr val="tx1"/>
                </a:solidFill>
              </a:rPr>
              <a:t>Продукти</a:t>
            </a:r>
            <a:r>
              <a:rPr lang="ru-RU" sz="3100" dirty="0">
                <a:solidFill>
                  <a:schemeClr val="tx1"/>
                </a:solidFill>
              </a:rPr>
              <a:t> </a:t>
            </a:r>
            <a:r>
              <a:rPr lang="ru-RU" sz="3100" dirty="0" err="1">
                <a:solidFill>
                  <a:schemeClr val="tx1"/>
                </a:solidFill>
              </a:rPr>
              <a:t>динамометаморфізму</a:t>
            </a:r>
            <a:r>
              <a:rPr lang="ru-RU" sz="3100" dirty="0">
                <a:solidFill>
                  <a:schemeClr val="tx1"/>
                </a:solidFill>
              </a:rPr>
              <a:t> — </a:t>
            </a:r>
            <a:r>
              <a:rPr lang="ru-RU" sz="3100" dirty="0" err="1">
                <a:solidFill>
                  <a:schemeClr val="tx1"/>
                </a:solidFill>
              </a:rPr>
              <a:t>тектоніти</a:t>
            </a:r>
            <a:r>
              <a:rPr lang="ru-RU" sz="3100" dirty="0">
                <a:solidFill>
                  <a:schemeClr val="tx1"/>
                </a:solidFill>
              </a:rPr>
              <a:t>.</a:t>
            </a:r>
          </a:p>
          <a:p>
            <a:pPr indent="457200" algn="just">
              <a:lnSpc>
                <a:spcPct val="115000"/>
              </a:lnSpc>
              <a:spcAft>
                <a:spcPts val="0"/>
              </a:spcAft>
            </a:pPr>
            <a:r>
              <a:rPr lang="ru-RU" sz="3100" dirty="0">
                <a:solidFill>
                  <a:schemeClr val="tx1"/>
                </a:solidFill>
              </a:rPr>
              <a:t>У </a:t>
            </a:r>
            <a:r>
              <a:rPr lang="ru-RU" sz="3100" dirty="0" err="1">
                <a:solidFill>
                  <a:schemeClr val="tx1"/>
                </a:solidFill>
              </a:rPr>
              <a:t>земній</a:t>
            </a:r>
            <a:r>
              <a:rPr lang="ru-RU" sz="3100" dirty="0">
                <a:solidFill>
                  <a:schemeClr val="tx1"/>
                </a:solidFill>
              </a:rPr>
              <a:t> </a:t>
            </a:r>
            <a:r>
              <a:rPr lang="ru-RU" sz="3100" dirty="0" err="1">
                <a:solidFill>
                  <a:schemeClr val="tx1"/>
                </a:solidFill>
              </a:rPr>
              <a:t>корі</a:t>
            </a:r>
            <a:r>
              <a:rPr lang="ru-RU" sz="3100" dirty="0">
                <a:solidFill>
                  <a:schemeClr val="tx1"/>
                </a:solidFill>
              </a:rPr>
              <a:t> до </a:t>
            </a:r>
            <a:r>
              <a:rPr lang="ru-RU" sz="3100" dirty="0" err="1">
                <a:solidFill>
                  <a:schemeClr val="tx1"/>
                </a:solidFill>
              </a:rPr>
              <a:t>глибини</a:t>
            </a:r>
            <a:r>
              <a:rPr lang="ru-RU" sz="3100" dirty="0">
                <a:solidFill>
                  <a:schemeClr val="tx1"/>
                </a:solidFill>
              </a:rPr>
              <a:t> 16 км </a:t>
            </a:r>
            <a:r>
              <a:rPr lang="ru-RU" sz="3100" dirty="0" err="1">
                <a:solidFill>
                  <a:schemeClr val="tx1"/>
                </a:solidFill>
              </a:rPr>
              <a:t>співвідношення</a:t>
            </a:r>
            <a:r>
              <a:rPr lang="ru-RU" sz="3100" dirty="0">
                <a:solidFill>
                  <a:schemeClr val="tx1"/>
                </a:solidFill>
              </a:rPr>
              <a:t> </a:t>
            </a:r>
            <a:r>
              <a:rPr lang="ru-RU" sz="3100" dirty="0" err="1">
                <a:solidFill>
                  <a:schemeClr val="tx1"/>
                </a:solidFill>
              </a:rPr>
              <a:t>цих</a:t>
            </a:r>
            <a:r>
              <a:rPr lang="ru-RU" sz="3100" dirty="0">
                <a:solidFill>
                  <a:schemeClr val="tx1"/>
                </a:solidFill>
              </a:rPr>
              <a:t> </a:t>
            </a:r>
            <a:r>
              <a:rPr lang="ru-RU" sz="3100" dirty="0" err="1">
                <a:solidFill>
                  <a:schemeClr val="tx1"/>
                </a:solidFill>
              </a:rPr>
              <a:t>гірських</a:t>
            </a:r>
            <a:r>
              <a:rPr lang="ru-RU" sz="3100" dirty="0">
                <a:solidFill>
                  <a:schemeClr val="tx1"/>
                </a:solidFill>
              </a:rPr>
              <a:t> </a:t>
            </a:r>
            <a:r>
              <a:rPr lang="ru-RU" sz="3100" dirty="0" err="1">
                <a:solidFill>
                  <a:schemeClr val="tx1"/>
                </a:solidFill>
              </a:rPr>
              <a:t>порід</a:t>
            </a:r>
            <a:r>
              <a:rPr lang="ru-RU" sz="3100" dirty="0">
                <a:solidFill>
                  <a:schemeClr val="tx1"/>
                </a:solidFill>
              </a:rPr>
              <a:t> </a:t>
            </a:r>
            <a:r>
              <a:rPr lang="ru-RU" sz="3100" dirty="0" err="1">
                <a:solidFill>
                  <a:schemeClr val="tx1"/>
                </a:solidFill>
              </a:rPr>
              <a:t>приблизно</a:t>
            </a:r>
            <a:r>
              <a:rPr lang="ru-RU" sz="3100" dirty="0">
                <a:solidFill>
                  <a:schemeClr val="tx1"/>
                </a:solidFill>
              </a:rPr>
              <a:t> </a:t>
            </a:r>
            <a:r>
              <a:rPr lang="ru-RU" sz="3100" dirty="0" err="1">
                <a:solidFill>
                  <a:schemeClr val="tx1"/>
                </a:solidFill>
              </a:rPr>
              <a:t>таке</a:t>
            </a:r>
            <a:r>
              <a:rPr lang="ru-RU" sz="3100" dirty="0">
                <a:solidFill>
                  <a:schemeClr val="tx1"/>
                </a:solidFill>
              </a:rPr>
              <a:t>: 60 % </a:t>
            </a:r>
            <a:r>
              <a:rPr lang="ru-RU" sz="3100" dirty="0" err="1">
                <a:solidFill>
                  <a:schemeClr val="tx1"/>
                </a:solidFill>
              </a:rPr>
              <a:t>складають</a:t>
            </a:r>
            <a:r>
              <a:rPr lang="ru-RU" sz="3100" dirty="0">
                <a:solidFill>
                  <a:schemeClr val="tx1"/>
                </a:solidFill>
              </a:rPr>
              <a:t> </a:t>
            </a:r>
            <a:r>
              <a:rPr lang="ru-RU" sz="3100" dirty="0" err="1">
                <a:solidFill>
                  <a:schemeClr val="tx1"/>
                </a:solidFill>
              </a:rPr>
              <a:t>магматичні</a:t>
            </a:r>
            <a:r>
              <a:rPr lang="ru-RU" sz="3100" dirty="0">
                <a:solidFill>
                  <a:schemeClr val="tx1"/>
                </a:solidFill>
              </a:rPr>
              <a:t>, 32 % — </a:t>
            </a:r>
            <a:r>
              <a:rPr lang="ru-RU" sz="3100" dirty="0" err="1">
                <a:solidFill>
                  <a:schemeClr val="tx1"/>
                </a:solidFill>
              </a:rPr>
              <a:t>метаморфічні</a:t>
            </a:r>
            <a:r>
              <a:rPr lang="ru-RU" sz="3100" dirty="0">
                <a:solidFill>
                  <a:schemeClr val="tx1"/>
                </a:solidFill>
              </a:rPr>
              <a:t> і 8 % — </a:t>
            </a:r>
            <a:r>
              <a:rPr lang="ru-RU" sz="3100" dirty="0" err="1">
                <a:solidFill>
                  <a:schemeClr val="tx1"/>
                </a:solidFill>
              </a:rPr>
              <a:t>осадові</a:t>
            </a:r>
            <a:r>
              <a:rPr lang="ru-RU" sz="3100" dirty="0">
                <a:solidFill>
                  <a:schemeClr val="tx1"/>
                </a:solidFill>
              </a:rPr>
              <a:t>. У той же час </a:t>
            </a:r>
            <a:r>
              <a:rPr lang="ru-RU" sz="3100" dirty="0" err="1">
                <a:solidFill>
                  <a:schemeClr val="tx1"/>
                </a:solidFill>
              </a:rPr>
              <a:t>майже</a:t>
            </a:r>
            <a:r>
              <a:rPr lang="ru-RU" sz="3100" dirty="0">
                <a:solidFill>
                  <a:schemeClr val="tx1"/>
                </a:solidFill>
              </a:rPr>
              <a:t> 76 % </a:t>
            </a:r>
            <a:r>
              <a:rPr lang="ru-RU" sz="3100" dirty="0" err="1">
                <a:solidFill>
                  <a:schemeClr val="tx1"/>
                </a:solidFill>
              </a:rPr>
              <a:t>поверхні</a:t>
            </a:r>
            <a:r>
              <a:rPr lang="ru-RU" sz="3100" dirty="0">
                <a:solidFill>
                  <a:schemeClr val="tx1"/>
                </a:solidFill>
              </a:rPr>
              <a:t> </a:t>
            </a:r>
            <a:r>
              <a:rPr lang="ru-RU" sz="3100" dirty="0" err="1">
                <a:solidFill>
                  <a:schemeClr val="tx1"/>
                </a:solidFill>
              </a:rPr>
              <a:t>Землі</a:t>
            </a:r>
            <a:r>
              <a:rPr lang="ru-RU" sz="3100" dirty="0">
                <a:solidFill>
                  <a:schemeClr val="tx1"/>
                </a:solidFill>
              </a:rPr>
              <a:t> і дна </a:t>
            </a:r>
            <a:r>
              <a:rPr lang="ru-RU" sz="3100" dirty="0" err="1">
                <a:solidFill>
                  <a:schemeClr val="tx1"/>
                </a:solidFill>
              </a:rPr>
              <a:t>водоймищ</a:t>
            </a:r>
            <a:r>
              <a:rPr lang="ru-RU" sz="3100" dirty="0">
                <a:solidFill>
                  <a:schemeClr val="tx1"/>
                </a:solidFill>
              </a:rPr>
              <a:t> </a:t>
            </a:r>
            <a:r>
              <a:rPr lang="ru-RU" sz="3100" dirty="0" err="1">
                <a:solidFill>
                  <a:schemeClr val="tx1"/>
                </a:solidFill>
              </a:rPr>
              <a:t>вкрито</a:t>
            </a:r>
            <a:r>
              <a:rPr lang="ru-RU" sz="3100" dirty="0">
                <a:solidFill>
                  <a:schemeClr val="tx1"/>
                </a:solidFill>
              </a:rPr>
              <a:t> </a:t>
            </a:r>
            <a:r>
              <a:rPr lang="ru-RU" sz="3100" dirty="0" err="1">
                <a:solidFill>
                  <a:schemeClr val="tx1"/>
                </a:solidFill>
              </a:rPr>
              <a:t>крихкотілими</a:t>
            </a:r>
            <a:r>
              <a:rPr lang="ru-RU" sz="3100" dirty="0">
                <a:solidFill>
                  <a:schemeClr val="tx1"/>
                </a:solidFill>
              </a:rPr>
              <a:t> </a:t>
            </a:r>
            <a:r>
              <a:rPr lang="ru-RU" sz="3100" dirty="0" err="1">
                <a:solidFill>
                  <a:schemeClr val="tx1"/>
                </a:solidFill>
              </a:rPr>
              <a:t>шаруватими</a:t>
            </a:r>
            <a:r>
              <a:rPr lang="ru-RU" sz="3100" dirty="0">
                <a:solidFill>
                  <a:schemeClr val="tx1"/>
                </a:solidFill>
              </a:rPr>
              <a:t> </a:t>
            </a:r>
            <a:r>
              <a:rPr lang="ru-RU" sz="3100" dirty="0" err="1">
                <a:solidFill>
                  <a:schemeClr val="tx1"/>
                </a:solidFill>
              </a:rPr>
              <a:t>гірськими</a:t>
            </a:r>
            <a:r>
              <a:rPr lang="ru-RU" sz="3100" dirty="0">
                <a:solidFill>
                  <a:schemeClr val="tx1"/>
                </a:solidFill>
              </a:rPr>
              <a:t> породами </a:t>
            </a:r>
            <a:r>
              <a:rPr lang="ru-RU" sz="3100" dirty="0" err="1">
                <a:solidFill>
                  <a:schemeClr val="tx1"/>
                </a:solidFill>
              </a:rPr>
              <a:t>осадового</a:t>
            </a:r>
            <a:r>
              <a:rPr lang="ru-RU" sz="3100" dirty="0">
                <a:solidFill>
                  <a:schemeClr val="tx1"/>
                </a:solidFill>
              </a:rPr>
              <a:t> </a:t>
            </a:r>
            <a:r>
              <a:rPr lang="ru-RU" sz="3100" dirty="0" err="1">
                <a:solidFill>
                  <a:schemeClr val="tx1"/>
                </a:solidFill>
              </a:rPr>
              <a:t>походження</a:t>
            </a:r>
            <a:r>
              <a:rPr lang="ru-RU" sz="3100" dirty="0">
                <a:solidFill>
                  <a:schemeClr val="tx1"/>
                </a:solidFill>
              </a:rPr>
              <a:t>. При </a:t>
            </a:r>
            <a:r>
              <a:rPr lang="ru-RU" sz="3100" dirty="0" err="1">
                <a:solidFill>
                  <a:schemeClr val="tx1"/>
                </a:solidFill>
              </a:rPr>
              <a:t>цьому</a:t>
            </a:r>
            <a:r>
              <a:rPr lang="ru-RU" sz="3100" dirty="0">
                <a:solidFill>
                  <a:schemeClr val="tx1"/>
                </a:solidFill>
              </a:rPr>
              <a:t> </a:t>
            </a:r>
            <a:r>
              <a:rPr lang="ru-RU" sz="3100" dirty="0" err="1">
                <a:solidFill>
                  <a:schemeClr val="tx1"/>
                </a:solidFill>
              </a:rPr>
              <a:t>найбільше</a:t>
            </a:r>
            <a:r>
              <a:rPr lang="ru-RU" sz="3100" dirty="0">
                <a:solidFill>
                  <a:schemeClr val="tx1"/>
                </a:solidFill>
              </a:rPr>
              <a:t> </a:t>
            </a:r>
            <a:r>
              <a:rPr lang="ru-RU" sz="3100" dirty="0" err="1">
                <a:solidFill>
                  <a:schemeClr val="tx1"/>
                </a:solidFill>
              </a:rPr>
              <a:t>розповсюдження</a:t>
            </a:r>
            <a:r>
              <a:rPr lang="ru-RU" sz="3100" dirty="0">
                <a:solidFill>
                  <a:schemeClr val="tx1"/>
                </a:solidFill>
              </a:rPr>
              <a:t> </a:t>
            </a:r>
            <a:r>
              <a:rPr lang="ru-RU" sz="3100" dirty="0" err="1">
                <a:solidFill>
                  <a:schemeClr val="tx1"/>
                </a:solidFill>
              </a:rPr>
              <a:t>мають</a:t>
            </a:r>
            <a:r>
              <a:rPr lang="ru-RU" sz="3100" dirty="0">
                <a:solidFill>
                  <a:schemeClr val="tx1"/>
                </a:solidFill>
              </a:rPr>
              <a:t> </a:t>
            </a:r>
            <a:r>
              <a:rPr lang="ru-RU" sz="3100" dirty="0" err="1">
                <a:solidFill>
                  <a:schemeClr val="tx1"/>
                </a:solidFill>
              </a:rPr>
              <a:t>глини</a:t>
            </a:r>
            <a:r>
              <a:rPr lang="ru-RU" sz="3100" dirty="0">
                <a:solidFill>
                  <a:schemeClr val="tx1"/>
                </a:solidFill>
              </a:rPr>
              <a:t> та </a:t>
            </a:r>
            <a:r>
              <a:rPr lang="ru-RU" sz="3100" dirty="0" err="1">
                <a:solidFill>
                  <a:schemeClr val="tx1"/>
                </a:solidFill>
              </a:rPr>
              <a:t>глинисті</a:t>
            </a:r>
            <a:r>
              <a:rPr lang="ru-RU" sz="3100" dirty="0">
                <a:solidFill>
                  <a:schemeClr val="tx1"/>
                </a:solidFill>
              </a:rPr>
              <a:t> породи, на </a:t>
            </a:r>
            <a:r>
              <a:rPr lang="ru-RU" sz="3100" dirty="0" err="1">
                <a:solidFill>
                  <a:schemeClr val="tx1"/>
                </a:solidFill>
              </a:rPr>
              <a:t>частку</a:t>
            </a:r>
            <a:r>
              <a:rPr lang="ru-RU" sz="3100" dirty="0">
                <a:solidFill>
                  <a:schemeClr val="tx1"/>
                </a:solidFill>
              </a:rPr>
              <a:t> </a:t>
            </a:r>
            <a:r>
              <a:rPr lang="ru-RU" sz="3100" dirty="0" err="1">
                <a:solidFill>
                  <a:schemeClr val="tx1"/>
                </a:solidFill>
              </a:rPr>
              <a:t>яких</a:t>
            </a:r>
            <a:r>
              <a:rPr lang="ru-RU" sz="3100" dirty="0">
                <a:solidFill>
                  <a:schemeClr val="tx1"/>
                </a:solidFill>
              </a:rPr>
              <a:t> </a:t>
            </a:r>
            <a:r>
              <a:rPr lang="ru-RU" sz="3100" dirty="0" err="1">
                <a:solidFill>
                  <a:schemeClr val="tx1"/>
                </a:solidFill>
              </a:rPr>
              <a:t>припадає</a:t>
            </a:r>
            <a:r>
              <a:rPr lang="ru-RU" sz="3100" dirty="0">
                <a:solidFill>
                  <a:schemeClr val="tx1"/>
                </a:solidFill>
              </a:rPr>
              <a:t> 76 % </a:t>
            </a:r>
            <a:r>
              <a:rPr lang="ru-RU" sz="3100" dirty="0" err="1">
                <a:solidFill>
                  <a:schemeClr val="tx1"/>
                </a:solidFill>
              </a:rPr>
              <a:t>відкладів</a:t>
            </a:r>
            <a:r>
              <a:rPr lang="ru-RU" sz="3100" dirty="0">
                <a:solidFill>
                  <a:schemeClr val="tx1"/>
                </a:solidFill>
              </a:rPr>
              <a:t>, на долю </a:t>
            </a:r>
            <a:r>
              <a:rPr lang="ru-RU" sz="3100" dirty="0" err="1">
                <a:solidFill>
                  <a:schemeClr val="tx1"/>
                </a:solidFill>
              </a:rPr>
              <a:t>пісків</a:t>
            </a:r>
            <a:r>
              <a:rPr lang="ru-RU" sz="3100" dirty="0">
                <a:solidFill>
                  <a:schemeClr val="tx1"/>
                </a:solidFill>
              </a:rPr>
              <a:t>, </a:t>
            </a:r>
            <a:r>
              <a:rPr lang="ru-RU" sz="3100" dirty="0" err="1">
                <a:solidFill>
                  <a:schemeClr val="tx1"/>
                </a:solidFill>
              </a:rPr>
              <a:t>пісковиків</a:t>
            </a:r>
            <a:r>
              <a:rPr lang="ru-RU" sz="3100" dirty="0">
                <a:solidFill>
                  <a:schemeClr val="tx1"/>
                </a:solidFill>
              </a:rPr>
              <a:t>, </a:t>
            </a:r>
            <a:r>
              <a:rPr lang="ru-RU" sz="3100" dirty="0" err="1">
                <a:solidFill>
                  <a:schemeClr val="tx1"/>
                </a:solidFill>
              </a:rPr>
              <a:t>вапняків</a:t>
            </a:r>
            <a:r>
              <a:rPr lang="ru-RU" sz="3100" dirty="0">
                <a:solidFill>
                  <a:schemeClr val="tx1"/>
                </a:solidFill>
              </a:rPr>
              <a:t> та </a:t>
            </a:r>
            <a:r>
              <a:rPr lang="ru-RU" sz="3100" dirty="0" err="1">
                <a:solidFill>
                  <a:schemeClr val="tx1"/>
                </a:solidFill>
              </a:rPr>
              <a:t>інших</a:t>
            </a:r>
            <a:r>
              <a:rPr lang="ru-RU" sz="3100" dirty="0">
                <a:solidFill>
                  <a:schemeClr val="tx1"/>
                </a:solidFill>
              </a:rPr>
              <a:t> — 25 %.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29" y="116632"/>
            <a:ext cx="207962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238184"/>
            <a:ext cx="2066925"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4348458"/>
            <a:ext cx="238125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644008" y="6324284"/>
            <a:ext cx="4346062" cy="369332"/>
          </a:xfrm>
          <a:prstGeom prst="rect">
            <a:avLst/>
          </a:prstGeom>
        </p:spPr>
        <p:txBody>
          <a:bodyPr wrap="none">
            <a:spAutoFit/>
          </a:bodyPr>
          <a:lstStyle/>
          <a:p>
            <a:r>
              <a:rPr lang="uk-UA" dirty="0" smtClean="0"/>
              <a:t>Кварцит — зразок метаморфічної породи.</a:t>
            </a:r>
            <a:endParaRPr lang="uk-UA" dirty="0"/>
          </a:p>
        </p:txBody>
      </p:sp>
      <p:sp>
        <p:nvSpPr>
          <p:cNvPr id="5" name="Прямоугольник 4"/>
          <p:cNvSpPr/>
          <p:nvPr/>
        </p:nvSpPr>
        <p:spPr>
          <a:xfrm>
            <a:off x="395536" y="6047285"/>
            <a:ext cx="4086200" cy="584775"/>
          </a:xfrm>
          <a:prstGeom prst="rect">
            <a:avLst/>
          </a:prstGeom>
        </p:spPr>
        <p:txBody>
          <a:bodyPr wrap="square">
            <a:spAutoFit/>
          </a:bodyPr>
          <a:lstStyle/>
          <a:p>
            <a:r>
              <a:rPr lang="ru-RU" sz="1600" dirty="0" err="1">
                <a:solidFill>
                  <a:srgbClr val="002060"/>
                </a:solidFill>
                <a:latin typeface="Arial"/>
              </a:rPr>
              <a:t>Метаморфічна</a:t>
            </a:r>
            <a:r>
              <a:rPr lang="ru-RU" sz="1600" dirty="0">
                <a:solidFill>
                  <a:srgbClr val="002060"/>
                </a:solidFill>
                <a:latin typeface="Arial"/>
              </a:rPr>
              <a:t> </a:t>
            </a:r>
            <a:r>
              <a:rPr lang="ru-RU" sz="1600" dirty="0" err="1">
                <a:solidFill>
                  <a:srgbClr val="002060"/>
                </a:solidFill>
                <a:latin typeface="Arial"/>
              </a:rPr>
              <a:t>гнейсова</a:t>
            </a:r>
            <a:r>
              <a:rPr lang="ru-RU" sz="1600" dirty="0">
                <a:solidFill>
                  <a:srgbClr val="002060"/>
                </a:solidFill>
                <a:latin typeface="Arial"/>
              </a:rPr>
              <a:t> (</a:t>
            </a:r>
            <a:r>
              <a:rPr lang="ru-RU" sz="1600" dirty="0" err="1">
                <a:solidFill>
                  <a:srgbClr val="002060"/>
                </a:solidFill>
                <a:latin typeface="Arial"/>
              </a:rPr>
              <a:t>смугаста</a:t>
            </a:r>
            <a:r>
              <a:rPr lang="ru-RU" sz="1600" dirty="0">
                <a:solidFill>
                  <a:srgbClr val="002060"/>
                </a:solidFill>
                <a:latin typeface="Arial"/>
              </a:rPr>
              <a:t>) структура </a:t>
            </a:r>
            <a:r>
              <a:rPr lang="ru-RU" sz="1600" dirty="0" err="1">
                <a:solidFill>
                  <a:srgbClr val="002060"/>
                </a:solidFill>
                <a:latin typeface="Arial"/>
              </a:rPr>
              <a:t>гірської</a:t>
            </a:r>
            <a:r>
              <a:rPr lang="ru-RU" sz="1600" dirty="0">
                <a:solidFill>
                  <a:srgbClr val="002060"/>
                </a:solidFill>
                <a:latin typeface="Arial"/>
              </a:rPr>
              <a:t> породи</a:t>
            </a:r>
            <a:endParaRPr lang="ru-RU" sz="1600" dirty="0">
              <a:solidFill>
                <a:srgbClr val="002060"/>
              </a:solidFill>
            </a:endParaRPr>
          </a:p>
        </p:txBody>
      </p:sp>
    </p:spTree>
    <p:extLst>
      <p:ext uri="{BB962C8B-B14F-4D97-AF65-F5344CB8AC3E}">
        <p14:creationId xmlns:p14="http://schemas.microsoft.com/office/powerpoint/2010/main" val="2532251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uk-UA" sz="2400" b="1" dirty="0" err="1">
                <a:solidFill>
                  <a:srgbClr val="FF0000"/>
                </a:solidFill>
              </a:rPr>
              <a:t>МАтеріалознавство</a:t>
            </a: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29" y="116632"/>
            <a:ext cx="207962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99592" y="1488232"/>
            <a:ext cx="2952328" cy="4406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988840"/>
            <a:ext cx="3600400" cy="2944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588624" y="5896390"/>
            <a:ext cx="4086200" cy="584775"/>
          </a:xfrm>
          <a:prstGeom prst="rect">
            <a:avLst/>
          </a:prstGeom>
        </p:spPr>
        <p:txBody>
          <a:bodyPr wrap="square">
            <a:spAutoFit/>
          </a:bodyPr>
          <a:lstStyle/>
          <a:p>
            <a:r>
              <a:rPr lang="uk-UA" sz="1600" dirty="0" smtClean="0">
                <a:latin typeface="Arial"/>
              </a:rPr>
              <a:t>Метаморфічна гнейсова (смугаста) структура гірської породи</a:t>
            </a:r>
            <a:endParaRPr lang="uk-UA" sz="1600" dirty="0"/>
          </a:p>
        </p:txBody>
      </p:sp>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9935" y="5148120"/>
            <a:ext cx="441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0185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uk-UA" sz="2400" b="1" dirty="0" err="1">
                <a:solidFill>
                  <a:srgbClr val="FF0000"/>
                </a:solidFill>
              </a:rPr>
              <a:t>МАтеріалознавство</a:t>
            </a:r>
            <a:endParaRPr lang="ru-RU" dirty="0"/>
          </a:p>
        </p:txBody>
      </p:sp>
      <p:sp>
        <p:nvSpPr>
          <p:cNvPr id="3" name="Объект 2"/>
          <p:cNvSpPr>
            <a:spLocks noGrp="1"/>
          </p:cNvSpPr>
          <p:nvPr>
            <p:ph idx="1"/>
          </p:nvPr>
        </p:nvSpPr>
        <p:spPr>
          <a:xfrm>
            <a:off x="304800" y="1554162"/>
            <a:ext cx="8686800" cy="5115198"/>
          </a:xfrm>
        </p:spPr>
        <p:txBody>
          <a:bodyPr>
            <a:normAutofit fontScale="40000" lnSpcReduction="20000"/>
          </a:bodyPr>
          <a:lstStyle/>
          <a:p>
            <a:r>
              <a:rPr lang="uk-UA" sz="5000" b="1" dirty="0" smtClean="0">
                <a:solidFill>
                  <a:srgbClr val="FF0000"/>
                </a:solidFill>
                <a:latin typeface="Arial"/>
              </a:rPr>
              <a:t>За структурою</a:t>
            </a:r>
          </a:p>
          <a:p>
            <a:r>
              <a:rPr lang="uk-UA" sz="4500" dirty="0" smtClean="0">
                <a:solidFill>
                  <a:schemeClr val="tx1"/>
                </a:solidFill>
                <a:latin typeface="Arial"/>
              </a:rPr>
              <a:t>Під структурою гірської породи мають на увазі її будову, обумовлену формою і величиною мінералів, що її утворюють, ступенем їх кристалізації, взаємовідношеннями і засобами зростання. Структура відбиває умови утворення гірських порід.</a:t>
            </a:r>
          </a:p>
          <a:p>
            <a:r>
              <a:rPr lang="uk-UA" sz="4500" dirty="0" smtClean="0">
                <a:solidFill>
                  <a:schemeClr val="tx1"/>
                </a:solidFill>
                <a:latin typeface="Arial"/>
              </a:rPr>
              <a:t>Розрізняють такі типи структур</a:t>
            </a:r>
            <a:r>
              <a:rPr lang="uk-UA" sz="4500" dirty="0" smtClean="0">
                <a:solidFill>
                  <a:srgbClr val="202122"/>
                </a:solidFill>
                <a:latin typeface="Arial"/>
              </a:rPr>
              <a:t>:</a:t>
            </a:r>
            <a:r>
              <a:rPr lang="uk-UA" sz="4500" dirty="0" err="1" smtClean="0">
                <a:solidFill>
                  <a:srgbClr val="202122"/>
                </a:solidFill>
                <a:latin typeface="Arial"/>
              </a:rPr>
              <a:t> </a:t>
            </a:r>
            <a:r>
              <a:rPr lang="uk-UA" sz="4500" dirty="0" err="1" smtClean="0">
                <a:solidFill>
                  <a:srgbClr val="0645AD"/>
                </a:solidFill>
                <a:latin typeface="Arial"/>
                <a:hlinkClick r:id="rId2" tooltip="Повнокристалічна структура"/>
              </a:rPr>
              <a:t>повнокристалічн</a:t>
            </a:r>
            <a:r>
              <a:rPr lang="uk-UA" sz="4500" dirty="0" smtClean="0">
                <a:solidFill>
                  <a:srgbClr val="0645AD"/>
                </a:solidFill>
                <a:latin typeface="Arial"/>
                <a:hlinkClick r:id="rId2" tooltip="Повнокристалічна структура"/>
              </a:rPr>
              <a:t>у</a:t>
            </a:r>
            <a:r>
              <a:rPr lang="uk-UA" sz="4500" dirty="0" smtClean="0">
                <a:solidFill>
                  <a:srgbClr val="202122"/>
                </a:solidFill>
                <a:latin typeface="Arial"/>
              </a:rPr>
              <a:t>, </a:t>
            </a:r>
            <a:r>
              <a:rPr lang="uk-UA" sz="4500" dirty="0" smtClean="0">
                <a:solidFill>
                  <a:srgbClr val="0645AD"/>
                </a:solidFill>
                <a:latin typeface="Arial"/>
                <a:hlinkClick r:id="rId3" tooltip="Порфірова структура"/>
              </a:rPr>
              <a:t>порфірову</a:t>
            </a:r>
            <a:r>
              <a:rPr lang="uk-UA" sz="4500" dirty="0" smtClean="0">
                <a:solidFill>
                  <a:srgbClr val="202122"/>
                </a:solidFill>
                <a:latin typeface="Arial"/>
              </a:rPr>
              <a:t> та </a:t>
            </a:r>
            <a:r>
              <a:rPr lang="uk-UA" sz="4500" dirty="0" smtClean="0">
                <a:solidFill>
                  <a:srgbClr val="0645AD"/>
                </a:solidFill>
                <a:latin typeface="Arial"/>
                <a:hlinkClick r:id="rId4" tooltip="Аморфні речовини"/>
              </a:rPr>
              <a:t>аморфну</a:t>
            </a:r>
            <a:r>
              <a:rPr lang="uk-UA" sz="4500" dirty="0" smtClean="0">
                <a:solidFill>
                  <a:srgbClr val="202122"/>
                </a:solidFill>
                <a:latin typeface="Arial"/>
              </a:rPr>
              <a:t>.</a:t>
            </a:r>
          </a:p>
          <a:p>
            <a:r>
              <a:rPr lang="uk-UA" sz="4500" i="1" dirty="0" err="1" smtClean="0">
                <a:solidFill>
                  <a:srgbClr val="0645AD"/>
                </a:solidFill>
                <a:latin typeface="Arial"/>
                <a:hlinkClick r:id="rId2" tooltip="Повнокристалічна структура"/>
              </a:rPr>
              <a:t>Повнокристалічна</a:t>
            </a:r>
            <a:r>
              <a:rPr lang="uk-UA" sz="4500" i="1" dirty="0" smtClean="0">
                <a:solidFill>
                  <a:srgbClr val="0645AD"/>
                </a:solidFill>
                <a:latin typeface="Arial"/>
                <a:hlinkClick r:id="rId2" tooltip="Повнокристалічна структура"/>
              </a:rPr>
              <a:t> структура</a:t>
            </a:r>
            <a:r>
              <a:rPr lang="uk-UA" sz="4500" dirty="0" smtClean="0">
                <a:solidFill>
                  <a:srgbClr val="202122"/>
                </a:solidFill>
                <a:latin typeface="Arial"/>
              </a:rPr>
              <a:t> </a:t>
            </a:r>
            <a:r>
              <a:rPr lang="uk-UA" sz="4500" dirty="0" smtClean="0">
                <a:solidFill>
                  <a:schemeClr val="tx1"/>
                </a:solidFill>
                <a:latin typeface="Arial"/>
              </a:rPr>
              <a:t>може бути рівномірно зернистою, коли кристали мінералів, які входять до складу гірської породи, мають приблизно однакові розміри. За величиною зерен (кристалів) </a:t>
            </a:r>
            <a:r>
              <a:rPr lang="uk-UA" sz="4500" dirty="0" err="1" smtClean="0">
                <a:solidFill>
                  <a:schemeClr val="tx1"/>
                </a:solidFill>
                <a:latin typeface="Arial"/>
              </a:rPr>
              <a:t>повнокристалічна</a:t>
            </a:r>
            <a:r>
              <a:rPr lang="uk-UA" sz="4500" dirty="0" smtClean="0">
                <a:solidFill>
                  <a:schemeClr val="tx1"/>
                </a:solidFill>
                <a:latin typeface="Arial"/>
              </a:rPr>
              <a:t> структура буває: крупнозернистою (розмір зерен у поперечнику понад 3 мм); середньозернистою (1…3 мм) та дрібнозернистою (до І мм). </a:t>
            </a:r>
            <a:r>
              <a:rPr lang="uk-UA" sz="4500" dirty="0" err="1" smtClean="0">
                <a:solidFill>
                  <a:schemeClr val="tx1"/>
                </a:solidFill>
                <a:latin typeface="Arial"/>
              </a:rPr>
              <a:t>Потайнокристалічна</a:t>
            </a:r>
            <a:r>
              <a:rPr lang="uk-UA" sz="4500" dirty="0" smtClean="0">
                <a:solidFill>
                  <a:schemeClr val="tx1"/>
                </a:solidFill>
                <a:latin typeface="Arial"/>
              </a:rPr>
              <a:t> (приховано-кристалічна) структура може бути виявлена лише під мікроскопом.</a:t>
            </a:r>
          </a:p>
          <a:p>
            <a:r>
              <a:rPr lang="uk-UA" sz="4500" i="1" dirty="0" smtClean="0">
                <a:solidFill>
                  <a:srgbClr val="0645AD"/>
                </a:solidFill>
                <a:latin typeface="Arial"/>
                <a:hlinkClick r:id="rId3" tooltip="Порфірова структура"/>
              </a:rPr>
              <a:t>Порфірові структури</a:t>
            </a:r>
            <a:r>
              <a:rPr lang="uk-UA" sz="4500" dirty="0" smtClean="0">
                <a:solidFill>
                  <a:srgbClr val="202122"/>
                </a:solidFill>
                <a:latin typeface="Arial"/>
              </a:rPr>
              <a:t> </a:t>
            </a:r>
            <a:r>
              <a:rPr lang="uk-UA" sz="4500" dirty="0" smtClean="0">
                <a:solidFill>
                  <a:schemeClr val="tx1"/>
                </a:solidFill>
                <a:latin typeface="Arial"/>
              </a:rPr>
              <a:t>теж належать до кристалічних і характеризуються наявністю крупних кристалів, які занурені в агрегат кристалічних зерен меншого розміру або у склоподібну основну масу. Подібні структури утворюються у тому випадку, коли кристалізація здійснюється у два етапи: на першому етапі на великій глибині утворюються крупніші кристали, на другому — на значно меншій глибині — кристалізується решта магми.</a:t>
            </a:r>
          </a:p>
          <a:p>
            <a:r>
              <a:rPr lang="uk-UA" sz="4500" i="1" u="sng" dirty="0" smtClean="0">
                <a:solidFill>
                  <a:srgbClr val="C00000"/>
                </a:solidFill>
                <a:latin typeface="Arial"/>
              </a:rPr>
              <a:t>Некристалічні (аморфні, склуваті) структури</a:t>
            </a:r>
            <a:r>
              <a:rPr lang="uk-UA" sz="4500" u="sng" dirty="0" smtClean="0">
                <a:solidFill>
                  <a:srgbClr val="C00000"/>
                </a:solidFill>
                <a:latin typeface="Arial"/>
              </a:rPr>
              <a:t> </a:t>
            </a:r>
            <a:r>
              <a:rPr lang="uk-UA" sz="4500" dirty="0" smtClean="0">
                <a:solidFill>
                  <a:schemeClr val="tx1"/>
                </a:solidFill>
                <a:latin typeface="Arial"/>
              </a:rPr>
              <a:t>притаманні породам, які складаються з </a:t>
            </a:r>
            <a:r>
              <a:rPr lang="uk-UA" sz="4500" dirty="0" err="1" smtClean="0">
                <a:solidFill>
                  <a:schemeClr val="tx1"/>
                </a:solidFill>
                <a:latin typeface="Arial"/>
              </a:rPr>
              <a:t>нерозкристалізованої</a:t>
            </a:r>
            <a:r>
              <a:rPr lang="uk-UA" sz="4500" dirty="0" smtClean="0">
                <a:solidFill>
                  <a:schemeClr val="tx1"/>
                </a:solidFill>
                <a:latin typeface="Arial"/>
              </a:rPr>
              <a:t> основної маси.</a:t>
            </a:r>
          </a:p>
          <a:p>
            <a:pPr indent="457200" algn="just">
              <a:lnSpc>
                <a:spcPct val="115000"/>
              </a:lnSpc>
              <a:spcAft>
                <a:spcPts val="0"/>
              </a:spcAft>
            </a:pPr>
            <a:endParaRPr lang="ru-RU" sz="3100"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029" y="116632"/>
            <a:ext cx="207962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221552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527</TotalTime>
  <Words>806</Words>
  <Application>Microsoft Office PowerPoint</Application>
  <PresentationFormat>Экран (4:3)</PresentationFormat>
  <Paragraphs>73</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Трек</vt:lpstr>
      <vt:lpstr>МАтеріалознавство</vt:lpstr>
      <vt:lpstr>МАтеріалознавство</vt:lpstr>
      <vt:lpstr>МАтеріалознавство</vt:lpstr>
      <vt:lpstr>МАтеріалознавство</vt:lpstr>
      <vt:lpstr>МАтеріалознавство</vt:lpstr>
      <vt:lpstr>МАтеріалознавство</vt:lpstr>
      <vt:lpstr>МАтеріалознавство</vt:lpstr>
      <vt:lpstr>МАтеріалознавство</vt:lpstr>
      <vt:lpstr>МАтеріалознавство</vt:lpstr>
      <vt:lpstr>МАтеріалознавство</vt:lpstr>
      <vt:lpstr>МАтеріалознавство</vt:lpstr>
      <vt:lpstr>МАтеріалознавство</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AdmiNN</dc:creator>
  <cp:lastModifiedBy>AdmiNN</cp:lastModifiedBy>
  <cp:revision>54</cp:revision>
  <dcterms:created xsi:type="dcterms:W3CDTF">2023-03-29T19:37:44Z</dcterms:created>
  <dcterms:modified xsi:type="dcterms:W3CDTF">2024-03-07T19:15:36Z</dcterms:modified>
</cp:coreProperties>
</file>