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Тема: </a:t>
            </a:r>
            <a:r>
              <a:rPr lang="ru-RU" dirty="0" err="1"/>
              <a:t>Реабілітаційна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 </a:t>
            </a:r>
            <a:r>
              <a:rPr lang="ru-RU" dirty="0" err="1"/>
              <a:t>ії</a:t>
            </a:r>
            <a:r>
              <a:rPr lang="ru-RU" dirty="0"/>
              <a:t> мета та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Підготувала</a:t>
            </a:r>
            <a:r>
              <a:rPr lang="ru-RU" dirty="0"/>
              <a:t> студентка 4 курсу </a:t>
            </a:r>
          </a:p>
          <a:p>
            <a:r>
              <a:rPr lang="ru-RU" dirty="0" err="1"/>
              <a:t>групи</a:t>
            </a:r>
            <a:r>
              <a:rPr lang="ru-RU" dirty="0"/>
              <a:t> ПЛ-19-1-</a:t>
            </a:r>
            <a:r>
              <a:rPr lang="en-US" dirty="0" err="1"/>
              <a:t>rv</a:t>
            </a:r>
            <a:endParaRPr lang="uk-UA" dirty="0"/>
          </a:p>
          <a:p>
            <a:r>
              <a:rPr lang="uk-UA" dirty="0" err="1"/>
              <a:t>Повишева</a:t>
            </a:r>
            <a:r>
              <a:rPr lang="uk-UA" dirty="0"/>
              <a:t> Ангеліна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64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реабілітаційної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Основними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реабілітації</a:t>
            </a:r>
            <a:r>
              <a:rPr lang="ru-RU" dirty="0">
                <a:solidFill>
                  <a:schemeClr val="tx1"/>
                </a:solidFill>
              </a:rPr>
              <a:t> є:</a:t>
            </a:r>
          </a:p>
          <a:p>
            <a:r>
              <a:rPr lang="ru-RU" dirty="0">
                <a:solidFill>
                  <a:schemeClr val="tx1"/>
                </a:solidFill>
              </a:rPr>
              <a:t>1) </a:t>
            </a:r>
            <a:r>
              <a:rPr lang="ru-RU" dirty="0" err="1">
                <a:solidFill>
                  <a:schemeClr val="tx1"/>
                </a:solidFill>
              </a:rPr>
              <a:t>діагностика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нормалізація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отримувача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2)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порушених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втрачених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психічних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функцій</a:t>
            </a:r>
            <a:r>
              <a:rPr lang="ru-RU" dirty="0">
                <a:solidFill>
                  <a:schemeClr val="tx1"/>
                </a:solidFill>
              </a:rPr>
              <a:t> до оптимального </a:t>
            </a:r>
            <a:r>
              <a:rPr lang="ru-RU" dirty="0" err="1">
                <a:solidFill>
                  <a:schemeClr val="tx1"/>
                </a:solidFill>
              </a:rPr>
              <a:t>рівня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вираженості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3) </a:t>
            </a:r>
            <a:r>
              <a:rPr lang="ru-RU" dirty="0" err="1">
                <a:solidFill>
                  <a:schemeClr val="tx1"/>
                </a:solidFill>
              </a:rPr>
              <a:t>корекція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отримувача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функціонування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соціумі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4) </a:t>
            </a:r>
            <a:r>
              <a:rPr lang="ru-RU" dirty="0" err="1">
                <a:solidFill>
                  <a:schemeClr val="tx1"/>
                </a:solidFill>
              </a:rPr>
              <a:t>надання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допомоги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установленні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відновленні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конструктивних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відносин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сім’ї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суспільстві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5)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адаптивних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механізмів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екстремальних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бойових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дій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6) </a:t>
            </a:r>
            <a:r>
              <a:rPr lang="ru-RU" dirty="0" err="1">
                <a:solidFill>
                  <a:schemeClr val="tx1"/>
                </a:solidFill>
              </a:rPr>
              <a:t>опанування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саморегуляції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керування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стресом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заспокоєння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r>
              <a:rPr lang="ru-RU" dirty="0">
                <a:solidFill>
                  <a:schemeClr val="tx1"/>
                </a:solidFill>
              </a:rPr>
              <a:t>7) </a:t>
            </a:r>
            <a:r>
              <a:rPr lang="ru-RU" dirty="0" err="1">
                <a:solidFill>
                  <a:schemeClr val="tx1"/>
                </a:solidFill>
              </a:rPr>
              <a:t>запобігання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травмуванню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психічним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розладам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8) </a:t>
            </a:r>
            <a:r>
              <a:rPr lang="ru-RU" dirty="0" err="1">
                <a:solidFill>
                  <a:schemeClr val="tx1"/>
                </a:solidFill>
              </a:rPr>
              <a:t>проведення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психопрофілактичної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психокорекційної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сім’єю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отримувача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9)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реакцій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мотивацій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соціальних</a:t>
            </a:r>
            <a:r>
              <a:rPr lang="ru-RU" dirty="0">
                <a:solidFill>
                  <a:schemeClr val="tx1"/>
                </a:solidFill>
              </a:rPr>
              <a:t> установок на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професійну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96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Мета реабілітаційної психології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1) Метою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є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та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отримувачів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2)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соціально-психологічного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3)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та </a:t>
            </a:r>
            <a:r>
              <a:rPr lang="ru-RU" dirty="0" err="1"/>
              <a:t>тяжкості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перенесених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травм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стресових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;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інвалідності</a:t>
            </a:r>
            <a:r>
              <a:rPr lang="ru-RU" dirty="0"/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4) </a:t>
            </a:r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агресивної</a:t>
            </a:r>
            <a:r>
              <a:rPr lang="ru-RU" dirty="0"/>
              <a:t> та </a:t>
            </a:r>
            <a:r>
              <a:rPr lang="ru-RU" dirty="0" err="1"/>
              <a:t>саморуйнівної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72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77" y="1162800"/>
            <a:ext cx="7859216" cy="2476871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діагностична</a:t>
            </a:r>
            <a:r>
              <a:rPr lang="ru-RU" dirty="0"/>
              <a:t>;</a:t>
            </a:r>
          </a:p>
          <a:p>
            <a:pPr algn="ctr"/>
            <a:r>
              <a:rPr lang="ru-RU" dirty="0" err="1"/>
              <a:t>розвивальна</a:t>
            </a:r>
            <a:r>
              <a:rPr lang="ru-RU" dirty="0"/>
              <a:t> (</a:t>
            </a:r>
            <a:r>
              <a:rPr lang="ru-RU" dirty="0" err="1"/>
              <a:t>корекційна</a:t>
            </a:r>
            <a:r>
              <a:rPr lang="ru-RU" dirty="0"/>
              <a:t>);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профілактична</a:t>
            </a:r>
            <a:r>
              <a:rPr lang="ru-RU" dirty="0"/>
              <a:t>;</a:t>
            </a:r>
          </a:p>
          <a:p>
            <a:pPr algn="ctr"/>
            <a:r>
              <a:rPr lang="ru-RU" dirty="0" err="1"/>
              <a:t>лікувальна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реабілітаційна</a:t>
            </a:r>
            <a:r>
              <a:rPr lang="ru-RU" dirty="0"/>
              <a:t> (</a:t>
            </a:r>
            <a:r>
              <a:rPr lang="ru-RU" dirty="0" err="1"/>
              <a:t>відновлення</a:t>
            </a:r>
            <a:r>
              <a:rPr lang="ru-RU" dirty="0"/>
              <a:t>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4" t="18680" r="-2471" b="9378"/>
          <a:stretch/>
        </p:blipFill>
        <p:spPr bwMode="auto">
          <a:xfrm>
            <a:off x="1506072" y="3639671"/>
            <a:ext cx="5939826" cy="30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5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Розглянемо детально функції реабілітації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err="1"/>
              <a:t>Психологічна</a:t>
            </a:r>
            <a:r>
              <a:rPr lang="ru-RU" b="1" u="sng" dirty="0"/>
              <a:t> </a:t>
            </a:r>
            <a:r>
              <a:rPr lang="ru-RU" b="1" u="sng" dirty="0" err="1"/>
              <a:t>діагностика</a:t>
            </a:r>
            <a:r>
              <a:rPr lang="ru-RU" dirty="0"/>
              <a:t> – </a:t>
            </a:r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й умов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в </a:t>
            </a:r>
            <a:r>
              <a:rPr lang="ru-RU" dirty="0" err="1"/>
              <a:t>суспільство</a:t>
            </a:r>
            <a:r>
              <a:rPr lang="ru-RU" dirty="0"/>
              <a:t>. </a:t>
            </a:r>
          </a:p>
          <a:p>
            <a:r>
              <a:rPr lang="ru-RU" b="1" u="sng" dirty="0" err="1"/>
              <a:t>Психологічна</a:t>
            </a:r>
            <a:r>
              <a:rPr lang="ru-RU" b="1" u="sng" dirty="0"/>
              <a:t> </a:t>
            </a:r>
            <a:r>
              <a:rPr lang="ru-RU" b="1" u="sng" dirty="0" err="1"/>
              <a:t>корекція</a:t>
            </a:r>
            <a:r>
              <a:rPr lang="ru-RU" b="1" u="sng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пізнавальних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й характеру (</a:t>
            </a:r>
            <a:r>
              <a:rPr lang="ru-RU" dirty="0" err="1"/>
              <a:t>мотивів</a:t>
            </a:r>
            <a:r>
              <a:rPr lang="ru-RU" dirty="0"/>
              <a:t>, </a:t>
            </a:r>
            <a:r>
              <a:rPr lang="ru-RU" dirty="0" err="1"/>
              <a:t>інтересів</a:t>
            </a:r>
            <a:r>
              <a:rPr lang="ru-RU" dirty="0"/>
              <a:t>, установок, </a:t>
            </a:r>
            <a:r>
              <a:rPr lang="ru-RU" dirty="0" err="1"/>
              <a:t>ціннісних</a:t>
            </a:r>
            <a:r>
              <a:rPr lang="ru-RU" dirty="0"/>
              <a:t> </a:t>
            </a:r>
            <a:r>
              <a:rPr lang="ru-RU" dirty="0" err="1"/>
              <a:t>орієнтацій</a:t>
            </a:r>
            <a:r>
              <a:rPr lang="ru-RU" dirty="0"/>
              <a:t>,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) з метою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оптимальних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ігрової</a:t>
            </a:r>
            <a:r>
              <a:rPr lang="ru-RU" dirty="0"/>
              <a:t>, </a:t>
            </a:r>
            <a:r>
              <a:rPr lang="ru-RU" dirty="0" err="1"/>
              <a:t>комунікативної</a:t>
            </a:r>
            <a:r>
              <a:rPr lang="ru-RU" dirty="0"/>
              <a:t>, </a:t>
            </a:r>
            <a:r>
              <a:rPr lang="ru-RU" dirty="0" err="1"/>
              <a:t>навчальної</a:t>
            </a:r>
            <a:r>
              <a:rPr lang="ru-RU" dirty="0"/>
              <a:t>, </a:t>
            </a:r>
            <a:r>
              <a:rPr lang="ru-RU" dirty="0" err="1"/>
              <a:t>професійної</a:t>
            </a:r>
            <a:r>
              <a:rPr lang="ru-RU" dirty="0"/>
              <a:t> і т.п.) для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успішної</a:t>
            </a:r>
            <a:r>
              <a:rPr lang="ru-RU" dirty="0"/>
              <a:t> й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самореалізації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98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>
            <a:normAutofit/>
          </a:bodyPr>
          <a:lstStyle/>
          <a:p>
            <a:r>
              <a:rPr lang="ru-RU" b="1" u="sng" dirty="0" err="1"/>
              <a:t>Психологічна</a:t>
            </a:r>
            <a:r>
              <a:rPr lang="ru-RU" b="1" u="sng" dirty="0"/>
              <a:t> </a:t>
            </a:r>
            <a:r>
              <a:rPr lang="ru-RU" b="1" u="sng" dirty="0" err="1"/>
              <a:t>терапія</a:t>
            </a:r>
            <a:r>
              <a:rPr lang="ru-RU" b="1" u="sng" dirty="0"/>
              <a:t> </a:t>
            </a:r>
            <a:r>
              <a:rPr lang="ru-RU" dirty="0"/>
              <a:t>– комплекс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і </a:t>
            </a:r>
            <a:r>
              <a:rPr lang="ru-RU" dirty="0" err="1"/>
              <a:t>групових</a:t>
            </a:r>
            <a:r>
              <a:rPr lang="ru-RU" dirty="0"/>
              <a:t> занять, мета </a:t>
            </a:r>
            <a:r>
              <a:rPr lang="ru-RU" dirty="0" err="1"/>
              <a:t>яких</a:t>
            </a:r>
            <a:r>
              <a:rPr lang="ru-RU" dirty="0"/>
              <a:t> –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, </a:t>
            </a:r>
            <a:r>
              <a:rPr lang="ru-RU" dirty="0" err="1"/>
              <a:t>нервових</a:t>
            </a:r>
            <a:r>
              <a:rPr lang="ru-RU" dirty="0"/>
              <a:t> і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«</a:t>
            </a:r>
            <a:r>
              <a:rPr lang="ru-RU" dirty="0" err="1"/>
              <a:t>пом’якшується</a:t>
            </a:r>
            <a:r>
              <a:rPr lang="ru-RU" dirty="0"/>
              <a:t>»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ліквідовується</a:t>
            </a:r>
            <a:r>
              <a:rPr lang="ru-RU" dirty="0"/>
              <a:t> </a:t>
            </a:r>
            <a:r>
              <a:rPr lang="ru-RU" dirty="0" err="1"/>
              <a:t>наявна</a:t>
            </a:r>
            <a:r>
              <a:rPr lang="ru-RU" dirty="0"/>
              <a:t> симптоматика (</a:t>
            </a:r>
            <a:r>
              <a:rPr lang="ru-RU" dirty="0" err="1"/>
              <a:t>клінічно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</a:t>
            </a:r>
            <a:r>
              <a:rPr lang="ru-RU" dirty="0" err="1"/>
              <a:t>психотерапія</a:t>
            </a:r>
            <a:r>
              <a:rPr lang="ru-RU" dirty="0"/>
              <a:t>) і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і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(</a:t>
            </a:r>
            <a:r>
              <a:rPr lang="ru-RU" dirty="0" err="1"/>
              <a:t>особистісно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</a:t>
            </a:r>
            <a:r>
              <a:rPr lang="ru-RU" dirty="0" err="1"/>
              <a:t>психотерапія</a:t>
            </a:r>
            <a:r>
              <a:rPr lang="ru-RU" dirty="0"/>
              <a:t>). Не </a:t>
            </a:r>
            <a:r>
              <a:rPr lang="ru-RU" dirty="0" err="1"/>
              <a:t>потрібно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змішувати</a:t>
            </a:r>
            <a:r>
              <a:rPr lang="ru-RU" dirty="0"/>
              <a:t> </a:t>
            </a:r>
            <a:r>
              <a:rPr lang="ru-RU" dirty="0" err="1"/>
              <a:t>психотерапію</a:t>
            </a:r>
            <a:r>
              <a:rPr lang="ru-RU" dirty="0"/>
              <a:t> та </a:t>
            </a:r>
            <a:r>
              <a:rPr lang="ru-RU" dirty="0" err="1"/>
              <a:t>реабілітацію</a:t>
            </a:r>
            <a:r>
              <a:rPr lang="ru-RU" dirty="0"/>
              <a:t>. </a:t>
            </a:r>
            <a:r>
              <a:rPr lang="ru-RU" dirty="0" err="1"/>
              <a:t>Психотерапія</a:t>
            </a:r>
            <a:r>
              <a:rPr lang="ru-RU" dirty="0"/>
              <a:t> </a:t>
            </a:r>
            <a:r>
              <a:rPr lang="ru-RU" dirty="0" err="1"/>
              <a:t>виправляє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коригує</a:t>
            </a:r>
            <a:r>
              <a:rPr lang="ru-RU" dirty="0"/>
              <a:t> недугу, </a:t>
            </a:r>
            <a:r>
              <a:rPr lang="ru-RU" dirty="0" err="1"/>
              <a:t>реабілітація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адаптуватися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. </a:t>
            </a:r>
          </a:p>
          <a:p>
            <a:r>
              <a:rPr lang="ru-RU" u="sng" dirty="0" err="1"/>
              <a:t>Психологічне</a:t>
            </a:r>
            <a:r>
              <a:rPr lang="ru-RU" u="sng" dirty="0"/>
              <a:t> </a:t>
            </a:r>
            <a:r>
              <a:rPr lang="ru-RU" u="sng" dirty="0" err="1"/>
              <a:t>консультування</a:t>
            </a:r>
            <a:r>
              <a:rPr lang="ru-RU" u="sng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комплекс процедур, </a:t>
            </a:r>
            <a:r>
              <a:rPr lang="ru-RU" dirty="0" err="1"/>
              <a:t>призначених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кар’єри</a:t>
            </a:r>
            <a:r>
              <a:rPr lang="ru-RU" dirty="0"/>
              <a:t>, </a:t>
            </a:r>
            <a:r>
              <a:rPr lang="ru-RU" dirty="0" err="1"/>
              <a:t>сім’ї</a:t>
            </a:r>
            <a:r>
              <a:rPr lang="ru-RU" dirty="0"/>
              <a:t>; для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та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042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122150" cy="6336704"/>
          </a:xfrm>
        </p:spPr>
        <p:txBody>
          <a:bodyPr/>
          <a:lstStyle/>
          <a:p>
            <a:r>
              <a:rPr lang="ru-RU" b="1" u="sng" dirty="0" err="1"/>
              <a:t>Психологічна</a:t>
            </a:r>
            <a:r>
              <a:rPr lang="ru-RU" b="1" u="sng" dirty="0"/>
              <a:t> </a:t>
            </a:r>
            <a:r>
              <a:rPr lang="ru-RU" b="1" u="sng" dirty="0" err="1"/>
              <a:t>профілактика</a:t>
            </a:r>
            <a:r>
              <a:rPr lang="ru-RU" b="1" u="sng" dirty="0"/>
              <a:t> </a:t>
            </a:r>
            <a:r>
              <a:rPr lang="ru-RU" dirty="0"/>
              <a:t>–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у </a:t>
            </a:r>
            <a:r>
              <a:rPr lang="ru-RU" dirty="0" err="1"/>
              <a:t>сприйманні</a:t>
            </a:r>
            <a:r>
              <a:rPr lang="ru-RU" dirty="0"/>
              <a:t> та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дітей-інвалідів</a:t>
            </a:r>
            <a:r>
              <a:rPr lang="ru-RU" dirty="0"/>
              <a:t>, у </a:t>
            </a:r>
            <a:r>
              <a:rPr lang="ru-RU" dirty="0" err="1"/>
              <a:t>становленні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стосунках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конфліктних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 </a:t>
            </a:r>
          </a:p>
          <a:p>
            <a:r>
              <a:rPr lang="ru-RU" b="1" u="sng" dirty="0" err="1"/>
              <a:t>Психологічне</a:t>
            </a:r>
            <a:r>
              <a:rPr lang="ru-RU" b="1" u="sng" dirty="0"/>
              <a:t> </a:t>
            </a:r>
            <a:r>
              <a:rPr lang="ru-RU" b="1" u="sng" dirty="0" err="1"/>
              <a:t>прогнозування</a:t>
            </a:r>
            <a:r>
              <a:rPr lang="ru-RU" b="1" u="sng" dirty="0"/>
              <a:t> </a:t>
            </a:r>
            <a:r>
              <a:rPr lang="ru-RU" dirty="0"/>
              <a:t>– </a:t>
            </a:r>
            <a:r>
              <a:rPr lang="ru-RU" dirty="0" err="1"/>
              <a:t>розробка</a:t>
            </a:r>
            <a:r>
              <a:rPr lang="ru-RU" dirty="0"/>
              <a:t>, </a:t>
            </a:r>
            <a:r>
              <a:rPr lang="ru-RU" dirty="0" err="1"/>
              <a:t>апробація</a:t>
            </a:r>
            <a:r>
              <a:rPr lang="ru-RU" dirty="0"/>
              <a:t> і </a:t>
            </a:r>
            <a:r>
              <a:rPr lang="ru-RU" dirty="0" err="1"/>
              <a:t>застосування</a:t>
            </a:r>
            <a:r>
              <a:rPr lang="ru-RU" dirty="0"/>
              <a:t> моделей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і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складання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до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62" y="1844824"/>
            <a:ext cx="3605386" cy="360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"/>
          <a:stretch/>
        </p:blipFill>
        <p:spPr bwMode="auto">
          <a:xfrm>
            <a:off x="-123559" y="4192"/>
            <a:ext cx="9282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1" y="5157192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Дякую</a:t>
            </a:r>
            <a:r>
              <a: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за </a:t>
            </a:r>
            <a:r>
              <a:rPr lang="ru-RU" sz="5400" b="1" cap="none" spc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увагу</a:t>
            </a:r>
            <a:r>
              <a: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211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298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Термін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реабілітація</a:t>
            </a:r>
            <a:r>
              <a:rPr lang="ru-RU" sz="2800" dirty="0">
                <a:solidFill>
                  <a:schemeClr val="tx1"/>
                </a:solidFill>
              </a:rPr>
              <a:t> (лат. </a:t>
            </a:r>
            <a:r>
              <a:rPr lang="en-US" sz="2800" dirty="0" err="1">
                <a:solidFill>
                  <a:schemeClr val="tx1"/>
                </a:solidFill>
              </a:rPr>
              <a:t>Rehabilitatio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відновлення</a:t>
            </a:r>
            <a:r>
              <a:rPr lang="ru-RU" sz="2800" dirty="0">
                <a:solidFill>
                  <a:schemeClr val="tx1"/>
                </a:solidFill>
              </a:rPr>
              <a:t>; </a:t>
            </a:r>
            <a:r>
              <a:rPr lang="en-US" sz="2800" dirty="0">
                <a:solidFill>
                  <a:schemeClr val="tx1"/>
                </a:solidFill>
              </a:rPr>
              <a:t>re – </a:t>
            </a:r>
            <a:r>
              <a:rPr lang="ru-RU" sz="2800" dirty="0" err="1">
                <a:solidFill>
                  <a:schemeClr val="tx1"/>
                </a:solidFill>
              </a:rPr>
              <a:t>означає</a:t>
            </a:r>
            <a:r>
              <a:rPr lang="ru-RU" sz="2800" dirty="0">
                <a:solidFill>
                  <a:schemeClr val="tx1"/>
                </a:solidFill>
              </a:rPr>
              <a:t> «</a:t>
            </a:r>
            <a:r>
              <a:rPr lang="ru-RU" sz="2800" dirty="0" err="1">
                <a:solidFill>
                  <a:schemeClr val="tx1"/>
                </a:solidFill>
              </a:rPr>
              <a:t>знову</a:t>
            </a:r>
            <a:r>
              <a:rPr lang="ru-RU" sz="2800" dirty="0">
                <a:solidFill>
                  <a:schemeClr val="tx1"/>
                </a:solidFill>
              </a:rPr>
              <a:t>»,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habilitas</a:t>
            </a:r>
            <a:r>
              <a:rPr lang="en-US" sz="2800" dirty="0">
                <a:solidFill>
                  <a:schemeClr val="tx1"/>
                </a:solidFill>
              </a:rPr>
              <a:t> – «</a:t>
            </a:r>
            <a:r>
              <a:rPr lang="ru-RU" sz="2800" dirty="0" err="1">
                <a:solidFill>
                  <a:schemeClr val="tx1"/>
                </a:solidFill>
              </a:rPr>
              <a:t>здатність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спроможність</a:t>
            </a:r>
            <a:r>
              <a:rPr lang="ru-RU" sz="2800" dirty="0">
                <a:solidFill>
                  <a:schemeClr val="tx1"/>
                </a:solidFill>
              </a:rPr>
              <a:t>»)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4437112"/>
            <a:ext cx="7859215" cy="2278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Реабілітаційна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психологія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прикладна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галузь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точніше</a:t>
            </a:r>
            <a:r>
              <a:rPr lang="ru-RU" dirty="0">
                <a:solidFill>
                  <a:schemeClr val="tx1"/>
                </a:solidFill>
              </a:rPr>
              <a:t>, − то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здоров’я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практичний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інструментарій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реабілітації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специфічного</a:t>
            </a:r>
            <a:r>
              <a:rPr lang="ru-RU" dirty="0">
                <a:solidFill>
                  <a:schemeClr val="tx1"/>
                </a:solidFill>
              </a:rPr>
              <a:t> виду </a:t>
            </a:r>
            <a:r>
              <a:rPr lang="ru-RU" dirty="0" err="1">
                <a:solidFill>
                  <a:schemeClr val="tx1"/>
                </a:solidFill>
              </a:rPr>
              <a:t>психологічної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допомоги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населенню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306775" cy="22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89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0864" y="404664"/>
            <a:ext cx="8229600" cy="47419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Реабілітація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спрямована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якіснішого</a:t>
            </a:r>
            <a:r>
              <a:rPr lang="ru-RU" dirty="0">
                <a:solidFill>
                  <a:schemeClr val="tx1"/>
                </a:solidFill>
              </a:rPr>
              <a:t>, з </a:t>
            </a:r>
            <a:r>
              <a:rPr lang="ru-RU" dirty="0" err="1">
                <a:solidFill>
                  <a:schemeClr val="tx1"/>
                </a:solidFill>
              </a:rPr>
              <a:t>соціального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погляду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рівня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особи, яка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потребує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Важливим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реабілітації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порушені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можливості</a:t>
            </a:r>
            <a:r>
              <a:rPr lang="ru-RU" dirty="0">
                <a:solidFill>
                  <a:schemeClr val="tx1"/>
                </a:solidFill>
              </a:rPr>
              <a:t> особи, </a:t>
            </a:r>
            <a:r>
              <a:rPr lang="ru-RU" dirty="0" err="1">
                <a:solidFill>
                  <a:schemeClr val="tx1"/>
                </a:solidFill>
              </a:rPr>
              <a:t>взаємозв’язки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тимчасово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руйнуються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нею і </a:t>
            </a:r>
            <a:r>
              <a:rPr lang="ru-RU" dirty="0" err="1">
                <a:solidFill>
                  <a:schemeClr val="tx1"/>
                </a:solidFill>
              </a:rPr>
              <a:t>суспільством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потребують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7" y="2564904"/>
            <a:ext cx="6960096" cy="391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4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11" y="260647"/>
            <a:ext cx="8229600" cy="720081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Обмеження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життєдіяльності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052736"/>
            <a:ext cx="468052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Обмеження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життєдіяльності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розглядається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помірно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виражена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виражена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втрата</a:t>
            </a:r>
            <a:r>
              <a:rPr lang="ru-RU" dirty="0">
                <a:solidFill>
                  <a:schemeClr val="tx1"/>
                </a:solidFill>
              </a:rPr>
              <a:t> особою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захворювання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психологічної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травми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наслідків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вроджених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здатності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самообслуговування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пересування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орієнтації</a:t>
            </a:r>
            <a:r>
              <a:rPr lang="ru-RU" dirty="0">
                <a:solidFill>
                  <a:schemeClr val="tx1"/>
                </a:solidFill>
              </a:rPr>
              <a:t>, контролю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поведінки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спілкування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трудової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рівні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громадянами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3981"/>
          <a:stretch/>
        </p:blipFill>
        <p:spPr bwMode="auto">
          <a:xfrm>
            <a:off x="5004048" y="2204864"/>
            <a:ext cx="3895862" cy="275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0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>
                <a:solidFill>
                  <a:schemeClr val="bg1"/>
                </a:solidFill>
              </a:rPr>
              <a:t>Усунення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обмежень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життєдіяльності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розглядається</a:t>
            </a:r>
            <a:r>
              <a:rPr lang="ru-RU" dirty="0">
                <a:solidFill>
                  <a:schemeClr val="tx1"/>
                </a:solidFill>
              </a:rPr>
              <a:t> як система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спрямованих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умов для </a:t>
            </a:r>
            <a:r>
              <a:rPr lang="ru-RU" dirty="0" err="1">
                <a:solidFill>
                  <a:schemeClr val="tx1"/>
                </a:solidFill>
              </a:rPr>
              <a:t>досягнення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особою оптимального </a:t>
            </a:r>
            <a:r>
              <a:rPr lang="ru-RU" dirty="0" err="1">
                <a:solidFill>
                  <a:schemeClr val="tx1"/>
                </a:solidFill>
              </a:rPr>
              <a:t>фізичного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інтелектуального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психічного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соціального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життєдіяльності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законодавчо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визначених</a:t>
            </a:r>
            <a:r>
              <a:rPr lang="ru-RU" dirty="0">
                <a:solidFill>
                  <a:schemeClr val="tx1"/>
                </a:solidFill>
              </a:rPr>
              <a:t> прав.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32683"/>
            <a:ext cx="6230518" cy="381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55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3"/>
            <a:ext cx="8229600" cy="3168352"/>
          </a:xfrm>
        </p:spPr>
        <p:txBody>
          <a:bodyPr/>
          <a:lstStyle/>
          <a:p>
            <a:r>
              <a:rPr lang="ru-RU" i="1" dirty="0" err="1">
                <a:solidFill>
                  <a:schemeClr val="bg1"/>
                </a:solidFill>
              </a:rPr>
              <a:t>Психологічна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підтримка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система </a:t>
            </a:r>
            <a:r>
              <a:rPr lang="ru-RU" dirty="0" err="1"/>
              <a:t>соціальнопсихологічних</a:t>
            </a:r>
            <a:r>
              <a:rPr lang="ru-RU" dirty="0"/>
              <a:t>, психолого-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з метою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психоемоційного</a:t>
            </a:r>
            <a:r>
              <a:rPr lang="ru-RU" dirty="0"/>
              <a:t> стану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і </a:t>
            </a:r>
            <a:r>
              <a:rPr lang="ru-RU" dirty="0" err="1"/>
              <a:t>самосвідомості</a:t>
            </a:r>
            <a:r>
              <a:rPr lang="ru-RU" dirty="0"/>
              <a:t>,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соціально-професійному</a:t>
            </a:r>
            <a:r>
              <a:rPr lang="ru-RU" dirty="0"/>
              <a:t> </a:t>
            </a:r>
            <a:r>
              <a:rPr lang="ru-RU" dirty="0" err="1"/>
              <a:t>визначенню</a:t>
            </a:r>
            <a:r>
              <a:rPr lang="ru-RU" dirty="0"/>
              <a:t>,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конкурентноздатності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спрямування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особи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кар'єри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18" y="3356992"/>
            <a:ext cx="5269130" cy="321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12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60" y="445484"/>
            <a:ext cx="8229600" cy="1872208"/>
          </a:xfrm>
        </p:spPr>
        <p:txBody>
          <a:bodyPr/>
          <a:lstStyle/>
          <a:p>
            <a:r>
              <a:rPr lang="ru-RU" i="1" dirty="0" err="1">
                <a:solidFill>
                  <a:schemeClr val="bg1"/>
                </a:solidFill>
              </a:rPr>
              <a:t>Психологічна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адаптація</a:t>
            </a:r>
            <a:r>
              <a:rPr lang="ru-RU" i="1" dirty="0"/>
              <a:t> </a:t>
            </a:r>
            <a:r>
              <a:rPr lang="ru-RU" dirty="0" err="1"/>
              <a:t>трактується</a:t>
            </a:r>
            <a:r>
              <a:rPr lang="ru-RU" dirty="0"/>
              <a:t> як система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в особи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зважати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й </a:t>
            </a:r>
            <a:r>
              <a:rPr lang="ru-RU" dirty="0" err="1"/>
              <a:t>цінності</a:t>
            </a:r>
            <a:r>
              <a:rPr lang="ru-RU" dirty="0"/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85" y="2348880"/>
            <a:ext cx="63817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33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176464" cy="6408711"/>
          </a:xfrm>
        </p:spPr>
        <p:txBody>
          <a:bodyPr>
            <a:normAutofit fontScale="92500"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Психологічна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реабілітація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спрямованих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корекцію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якостей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властивостей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сприятливих</a:t>
            </a:r>
            <a:r>
              <a:rPr lang="ru-RU" dirty="0">
                <a:solidFill>
                  <a:schemeClr val="tx1"/>
                </a:solidFill>
              </a:rPr>
              <a:t> умов для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Процес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організованого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усуваються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негативні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наслідки</a:t>
            </a:r>
            <a:r>
              <a:rPr lang="ru-RU" dirty="0">
                <a:solidFill>
                  <a:schemeClr val="tx1"/>
                </a:solidFill>
              </a:rPr>
              <a:t> пережитого </a:t>
            </a:r>
            <a:r>
              <a:rPr lang="ru-RU" dirty="0" err="1">
                <a:solidFill>
                  <a:schemeClr val="tx1"/>
                </a:solidFill>
              </a:rPr>
              <a:t>травматичного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стресу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забезпечується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такий</a:t>
            </a:r>
            <a:r>
              <a:rPr lang="ru-RU" dirty="0">
                <a:solidFill>
                  <a:schemeClr val="tx1"/>
                </a:solidFill>
              </a:rPr>
              <a:t> стан </a:t>
            </a:r>
            <a:r>
              <a:rPr lang="ru-RU" dirty="0" err="1">
                <a:solidFill>
                  <a:schemeClr val="tx1"/>
                </a:solidFill>
              </a:rPr>
              <a:t>психічного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здоров'я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змогу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розв’язувати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різноманітні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r="7160"/>
          <a:stretch/>
        </p:blipFill>
        <p:spPr bwMode="auto">
          <a:xfrm>
            <a:off x="4716016" y="1628800"/>
            <a:ext cx="3865419" cy="36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0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/>
              <a:t>Завдання </a:t>
            </a:r>
            <a:r>
              <a:rPr lang="uk-UA" dirty="0" err="1"/>
              <a:t>психолога-реабілітога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653136"/>
            <a:ext cx="8075240" cy="1689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Завдання</a:t>
            </a:r>
            <a:r>
              <a:rPr lang="ru-RU" dirty="0">
                <a:solidFill>
                  <a:schemeClr val="bg1"/>
                </a:solidFill>
              </a:rPr>
              <a:t> психолога-</a:t>
            </a:r>
            <a:r>
              <a:rPr lang="ru-RU" dirty="0" err="1">
                <a:solidFill>
                  <a:schemeClr val="bg1"/>
                </a:solidFill>
              </a:rPr>
              <a:t>реабілітолога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реалізація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реабілітаційної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програми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стосується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допомоги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пацієнтам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педагогічне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втручання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спрямоване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мотивацію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пацієнтів</a:t>
            </a:r>
            <a:r>
              <a:rPr lang="ru-RU" dirty="0">
                <a:solidFill>
                  <a:schemeClr val="tx1"/>
                </a:solidFill>
              </a:rPr>
              <a:t>) до </a:t>
            </a:r>
            <a:r>
              <a:rPr lang="ru-RU" dirty="0" err="1">
                <a:solidFill>
                  <a:schemeClr val="tx1"/>
                </a:solidFill>
              </a:rPr>
              <a:t>активної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психоосвітньої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 з родичами </a:t>
            </a:r>
            <a:r>
              <a:rPr lang="ru-RU" dirty="0" err="1">
                <a:solidFill>
                  <a:schemeClr val="tx1"/>
                </a:solidFill>
              </a:rPr>
              <a:t>пацієнтів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358977" cy="345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2879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271</TotalTime>
  <Words>805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Тема: Реабілітаційна психологія ії мета та основні завдання.</vt:lpstr>
      <vt:lpstr>Термін реабілітація (лат. Rehabilitatio – відновлення; re – означає «знову», habilitas – «здатність, спроможність») </vt:lpstr>
      <vt:lpstr>Презентация PowerPoint</vt:lpstr>
      <vt:lpstr>Обмеження життєдіяльності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психолога-реабілітога</vt:lpstr>
      <vt:lpstr>Завдання реабілітаційної психології: </vt:lpstr>
      <vt:lpstr>Мета реабілітаційної психології</vt:lpstr>
      <vt:lpstr>Функції реабілітації: </vt:lpstr>
      <vt:lpstr>Розглянемо детально функції реабілітації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Angelina</dc:creator>
  <cp:lastModifiedBy>Ольга Галицька</cp:lastModifiedBy>
  <cp:revision>21</cp:revision>
  <dcterms:created xsi:type="dcterms:W3CDTF">2023-02-21T10:19:28Z</dcterms:created>
  <dcterms:modified xsi:type="dcterms:W3CDTF">2023-02-24T11:18:02Z</dcterms:modified>
</cp:coreProperties>
</file>