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58" r:id="rId9"/>
    <p:sldId id="261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928992" cy="1152128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/>
              <a:t>Мотивація</a:t>
            </a:r>
            <a:r>
              <a:rPr lang="ru-RU" sz="4800" dirty="0"/>
              <a:t> у </a:t>
            </a:r>
            <a:r>
              <a:rPr lang="ru-RU" sz="4800" smtClean="0"/>
              <a:t>реабілітаці</a:t>
            </a:r>
            <a:r>
              <a:rPr lang="ru-RU" sz="4800"/>
              <a:t>ї</a:t>
            </a:r>
            <a:r>
              <a:rPr lang="ru-RU" sz="4800" smtClean="0"/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8391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2551910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dirty="0"/>
              <a:t>«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у  </a:t>
            </a:r>
            <a:r>
              <a:rPr lang="ru-RU" dirty="0" err="1"/>
              <a:t>житті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, </a:t>
            </a:r>
            <a:r>
              <a:rPr lang="ru-RU" dirty="0" err="1"/>
              <a:t>психічного</a:t>
            </a:r>
            <a:r>
              <a:rPr lang="ru-RU" dirty="0"/>
              <a:t> та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, 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вона </a:t>
            </a:r>
            <a:r>
              <a:rPr lang="ru-RU" dirty="0" err="1"/>
              <a:t>живе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конкретним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 комфорту».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72598"/>
            <a:ext cx="6244952" cy="351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/>
          <a:stretch/>
        </p:blipFill>
        <p:spPr bwMode="auto">
          <a:xfrm>
            <a:off x="0" y="0"/>
            <a:ext cx="913103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820472" cy="659663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Ключове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поняття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реабілітації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 err="1" smtClean="0">
                <a:solidFill>
                  <a:schemeClr val="bg1"/>
                </a:solidFill>
              </a:rPr>
              <a:t>покращення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якості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життя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6113010"/>
            <a:ext cx="5832648" cy="72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+mj-lt"/>
              </a:rPr>
              <a:t>Дякую за увагу!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38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3456384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в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життю</a:t>
            </a:r>
            <a:r>
              <a:rPr lang="ru-RU" dirty="0"/>
              <a:t>, </a:t>
            </a:r>
            <a:r>
              <a:rPr lang="ru-RU" dirty="0" err="1"/>
              <a:t>втрати</a:t>
            </a:r>
            <a:r>
              <a:rPr lang="ru-RU" dirty="0"/>
              <a:t>  </a:t>
            </a:r>
            <a:r>
              <a:rPr lang="ru-RU" dirty="0" err="1"/>
              <a:t>близької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. </a:t>
            </a:r>
            <a:endParaRPr lang="ru-RU" dirty="0" smtClean="0"/>
          </a:p>
          <a:p>
            <a:pPr marL="18288" indent="0" algn="ctr">
              <a:buNone/>
            </a:pP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 в таких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адаптаційного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, </a:t>
            </a:r>
            <a:r>
              <a:rPr lang="ru-RU" dirty="0" err="1"/>
              <a:t>психологічного</a:t>
            </a:r>
            <a:r>
              <a:rPr lang="ru-RU" dirty="0"/>
              <a:t> ресурсу,  </a:t>
            </a:r>
            <a:r>
              <a:rPr lang="ru-RU" dirty="0" err="1"/>
              <a:t>життєстійкості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долати</a:t>
            </a:r>
            <a:r>
              <a:rPr lang="ru-RU" dirty="0"/>
              <a:t> </a:t>
            </a:r>
            <a:r>
              <a:rPr lang="ru-RU" dirty="0" err="1"/>
              <a:t>стрес-фактори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smtClean="0"/>
              <a:t>й  </a:t>
            </a:r>
            <a:r>
              <a:rPr lang="ru-RU" dirty="0" err="1" smtClean="0"/>
              <a:t>інтенсивності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608512" cy="258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/>
          <a:stretch/>
        </p:blipFill>
        <p:spPr bwMode="auto">
          <a:xfrm>
            <a:off x="5076056" y="3861048"/>
            <a:ext cx="3891082" cy="26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2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78549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dirty="0" err="1"/>
              <a:t>Якщо</a:t>
            </a:r>
            <a:r>
              <a:rPr lang="ru-RU" dirty="0"/>
              <a:t> сила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пристосувальні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 «</a:t>
            </a:r>
            <a:r>
              <a:rPr lang="ru-RU" dirty="0" err="1"/>
              <a:t>злам</a:t>
            </a:r>
            <a:r>
              <a:rPr lang="ru-RU" dirty="0"/>
              <a:t> </a:t>
            </a:r>
            <a:r>
              <a:rPr lang="ru-RU" dirty="0" err="1"/>
              <a:t>адаптаційного</a:t>
            </a:r>
            <a:r>
              <a:rPr lang="ru-RU" dirty="0"/>
              <a:t> </a:t>
            </a:r>
            <a:r>
              <a:rPr lang="ru-RU" dirty="0" err="1"/>
              <a:t>бар’єра</a:t>
            </a:r>
            <a:r>
              <a:rPr lang="ru-RU" dirty="0"/>
              <a:t>»,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травмування</a:t>
            </a:r>
            <a:r>
              <a:rPr lang="ru-RU" dirty="0"/>
              <a:t>. </a:t>
            </a:r>
            <a:r>
              <a:rPr lang="ru-RU" dirty="0" err="1"/>
              <a:t>Загострюються</a:t>
            </a:r>
            <a:r>
              <a:rPr lang="ru-RU" dirty="0"/>
              <a:t>  </a:t>
            </a:r>
            <a:r>
              <a:rPr lang="ru-RU" dirty="0" err="1"/>
              <a:t>хронічні</a:t>
            </a:r>
            <a:r>
              <a:rPr lang="ru-RU" dirty="0"/>
              <a:t> </a:t>
            </a:r>
            <a:r>
              <a:rPr lang="ru-RU" dirty="0" err="1"/>
              <a:t>соматичні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невротичні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,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падає</a:t>
            </a:r>
            <a:r>
              <a:rPr lang="ru-RU" dirty="0"/>
              <a:t>  </a:t>
            </a:r>
            <a:r>
              <a:rPr lang="ru-RU" dirty="0" err="1"/>
              <a:t>працездатність</a:t>
            </a:r>
            <a:r>
              <a:rPr lang="ru-RU" dirty="0"/>
              <a:t>, </a:t>
            </a:r>
            <a:r>
              <a:rPr lang="ru-RU" dirty="0" err="1"/>
              <a:t>погіршується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5593"/>
            <a:ext cx="3049483" cy="30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96024"/>
            <a:ext cx="4338582" cy="28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92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2448272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err="1"/>
              <a:t>Мотивація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і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рушійних</a:t>
            </a:r>
            <a:r>
              <a:rPr lang="ru-RU" dirty="0"/>
              <a:t> сил,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заохочують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спрямовану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0"/>
            <a:ext cx="6075743" cy="402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0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54472"/>
            <a:ext cx="5539680" cy="30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964488" cy="612068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000" dirty="0" err="1"/>
              <a:t>Видатний</a:t>
            </a:r>
            <a:r>
              <a:rPr lang="ru-RU" sz="2000" dirty="0"/>
              <a:t> </a:t>
            </a:r>
            <a:r>
              <a:rPr lang="ru-RU" sz="2000" dirty="0" smtClean="0"/>
              <a:t>психотерапевт </a:t>
            </a:r>
            <a:r>
              <a:rPr lang="ru-RU" sz="2000" dirty="0" err="1"/>
              <a:t>Віктор</a:t>
            </a:r>
            <a:r>
              <a:rPr lang="ru-RU" sz="2000" dirty="0"/>
              <a:t> </a:t>
            </a:r>
            <a:r>
              <a:rPr lang="ru-RU" sz="2000" dirty="0" err="1"/>
              <a:t>Франкл</a:t>
            </a:r>
            <a:r>
              <a:rPr lang="ru-RU" sz="2000" dirty="0"/>
              <a:t> </a:t>
            </a:r>
            <a:r>
              <a:rPr lang="ru-RU" sz="2000" dirty="0" err="1"/>
              <a:t>пов’язує</a:t>
            </a:r>
            <a:r>
              <a:rPr lang="ru-RU" sz="2000" dirty="0"/>
              <a:t> </a:t>
            </a:r>
            <a:r>
              <a:rPr lang="ru-RU" sz="2000" dirty="0" err="1"/>
              <a:t>мотивацію</a:t>
            </a:r>
            <a:r>
              <a:rPr lang="ru-RU" sz="2000" dirty="0"/>
              <a:t> до </a:t>
            </a:r>
            <a:r>
              <a:rPr lang="ru-RU" sz="2000" dirty="0" err="1"/>
              <a:t>виживання</a:t>
            </a:r>
            <a:r>
              <a:rPr lang="ru-RU" sz="2000" dirty="0"/>
              <a:t> й </a:t>
            </a:r>
            <a:r>
              <a:rPr lang="ru-RU" sz="2000" dirty="0" err="1"/>
              <a:t>відновлення</a:t>
            </a:r>
            <a:r>
              <a:rPr lang="ru-RU" sz="2000" dirty="0"/>
              <a:t> з </a:t>
            </a:r>
            <a:r>
              <a:rPr lang="ru-RU" sz="2000" dirty="0" err="1"/>
              <a:t>наявністю</a:t>
            </a:r>
            <a:r>
              <a:rPr lang="ru-RU" sz="2000" dirty="0"/>
              <a:t> у </a:t>
            </a:r>
            <a:r>
              <a:rPr lang="ru-RU" sz="2000" dirty="0" err="1"/>
              <a:t>людини</a:t>
            </a:r>
            <a:r>
              <a:rPr lang="ru-RU" sz="2000" dirty="0"/>
              <a:t> того, для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робити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 smtClean="0"/>
              <a:t>сенсом</a:t>
            </a:r>
            <a:r>
              <a:rPr lang="ru-RU" sz="2000" dirty="0" smtClean="0"/>
              <a:t>.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</a:t>
            </a:r>
            <a:r>
              <a:rPr lang="ru-RU" sz="2000" dirty="0"/>
              <a:t>ним </a:t>
            </a:r>
            <a:r>
              <a:rPr lang="ru-RU" sz="2000" dirty="0" err="1"/>
              <a:t>окремий</a:t>
            </a:r>
            <a:r>
              <a:rPr lang="ru-RU" sz="2000" dirty="0"/>
              <a:t> </a:t>
            </a:r>
            <a:r>
              <a:rPr lang="ru-RU" sz="2000" dirty="0" err="1"/>
              <a:t>напрям</a:t>
            </a:r>
            <a:r>
              <a:rPr lang="ru-RU" sz="2000" dirty="0"/>
              <a:t> </a:t>
            </a:r>
            <a:r>
              <a:rPr lang="ru-RU" sz="2000" dirty="0" err="1"/>
              <a:t>екзистенційної</a:t>
            </a:r>
            <a:r>
              <a:rPr lang="ru-RU" sz="2000" dirty="0"/>
              <a:t> </a:t>
            </a:r>
            <a:r>
              <a:rPr lang="ru-RU" sz="2000" dirty="0" err="1" smtClean="0"/>
              <a:t>терапії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логотерапія</a:t>
            </a:r>
            <a:r>
              <a:rPr lang="ru-RU" sz="2000" dirty="0"/>
              <a:t> – </a:t>
            </a:r>
            <a:r>
              <a:rPr lang="ru-RU" sz="2000" dirty="0" err="1"/>
              <a:t>має</a:t>
            </a:r>
            <a:r>
              <a:rPr lang="ru-RU" sz="2000" dirty="0"/>
              <a:t> одним з </a:t>
            </a:r>
            <a:r>
              <a:rPr lang="ru-RU" sz="2000" dirty="0" err="1"/>
              <a:t>витоків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власний</a:t>
            </a:r>
            <a:r>
              <a:rPr lang="ru-RU" sz="2000" dirty="0"/>
              <a:t> </a:t>
            </a:r>
            <a:r>
              <a:rPr lang="ru-RU" sz="2000" dirty="0" err="1"/>
              <a:t>досвід</a:t>
            </a:r>
            <a:r>
              <a:rPr lang="ru-RU" sz="2000" dirty="0"/>
              <a:t> </a:t>
            </a:r>
            <a:r>
              <a:rPr lang="ru-RU" sz="2000" dirty="0" err="1"/>
              <a:t>трирічного</a:t>
            </a:r>
            <a:r>
              <a:rPr lang="ru-RU" sz="2000" dirty="0"/>
              <a:t>  </a:t>
            </a:r>
            <a:r>
              <a:rPr lang="ru-RU" sz="2000" dirty="0" err="1"/>
              <a:t>перебування</a:t>
            </a:r>
            <a:r>
              <a:rPr lang="ru-RU" sz="2000" dirty="0"/>
              <a:t> в </a:t>
            </a:r>
            <a:r>
              <a:rPr lang="ru-RU" sz="2000" dirty="0" err="1"/>
              <a:t>німецьких</a:t>
            </a:r>
            <a:r>
              <a:rPr lang="ru-RU" sz="2000" dirty="0"/>
              <a:t> </a:t>
            </a:r>
            <a:r>
              <a:rPr lang="ru-RU" sz="2000" dirty="0" err="1"/>
              <a:t>концтаборах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. </a:t>
            </a:r>
            <a:r>
              <a:rPr lang="ru-RU" sz="2000" dirty="0" err="1"/>
              <a:t>Франкл</a:t>
            </a:r>
            <a:r>
              <a:rPr lang="ru-RU" sz="2000" dirty="0"/>
              <a:t> </a:t>
            </a:r>
            <a:r>
              <a:rPr lang="ru-RU" sz="2000" dirty="0" err="1"/>
              <a:t>стверджує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житті</a:t>
            </a:r>
            <a:r>
              <a:rPr lang="ru-RU" sz="2000" dirty="0"/>
              <a:t> не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ситуацій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б </a:t>
            </a:r>
            <a:r>
              <a:rPr lang="ru-RU" sz="2000" dirty="0" err="1"/>
              <a:t>позбавлені</a:t>
            </a:r>
            <a:r>
              <a:rPr lang="ru-RU" sz="2000" dirty="0"/>
              <a:t>  </a:t>
            </a:r>
            <a:r>
              <a:rPr lang="ru-RU" sz="2000" dirty="0" err="1" smtClean="0"/>
              <a:t>сенсу</a:t>
            </a:r>
            <a:r>
              <a:rPr lang="ru-RU" sz="2000" dirty="0" smtClean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пояснюється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ті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 </a:t>
            </a:r>
            <a:r>
              <a:rPr lang="ru-RU" sz="2000" dirty="0" err="1"/>
              <a:t>людського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видаються</a:t>
            </a:r>
            <a:r>
              <a:rPr lang="ru-RU" sz="2000" dirty="0"/>
              <a:t> нам </a:t>
            </a:r>
            <a:r>
              <a:rPr lang="ru-RU" sz="2000" dirty="0" err="1"/>
              <a:t>негативними</a:t>
            </a:r>
            <a:r>
              <a:rPr lang="ru-RU" sz="2000" dirty="0"/>
              <a:t> (</a:t>
            </a:r>
            <a:r>
              <a:rPr lang="ru-RU" sz="2000" dirty="0" err="1"/>
              <a:t>зокрема</a:t>
            </a:r>
            <a:r>
              <a:rPr lang="ru-RU" sz="2000" dirty="0"/>
              <a:t>, </a:t>
            </a:r>
            <a:r>
              <a:rPr lang="ru-RU" sz="2000" dirty="0" err="1"/>
              <a:t>трагічна</a:t>
            </a:r>
            <a:r>
              <a:rPr lang="ru-RU" sz="2000" dirty="0"/>
              <a:t> </a:t>
            </a:r>
            <a:r>
              <a:rPr lang="ru-RU" sz="2000" dirty="0" err="1"/>
              <a:t>тріада</a:t>
            </a:r>
            <a:r>
              <a:rPr lang="ru-RU" sz="2000" dirty="0"/>
              <a:t>, яка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страждання</a:t>
            </a:r>
            <a:r>
              <a:rPr lang="ru-RU" sz="2000" dirty="0"/>
              <a:t>, </a:t>
            </a:r>
            <a:r>
              <a:rPr lang="ru-RU" sz="2000" dirty="0" err="1"/>
              <a:t>провину</a:t>
            </a:r>
            <a:r>
              <a:rPr lang="ru-RU" sz="2000" dirty="0"/>
              <a:t> й  смерть)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перетвореними</a:t>
            </a:r>
            <a:r>
              <a:rPr lang="ru-RU" sz="2000" dirty="0"/>
              <a:t> в </a:t>
            </a:r>
            <a:r>
              <a:rPr lang="ru-RU" sz="2000" dirty="0" err="1"/>
              <a:t>дещо</a:t>
            </a:r>
            <a:r>
              <a:rPr lang="ru-RU" sz="2000" dirty="0"/>
              <a:t> </a:t>
            </a:r>
            <a:r>
              <a:rPr lang="ru-RU" sz="2000" dirty="0" err="1"/>
              <a:t>позитивне</a:t>
            </a:r>
            <a:r>
              <a:rPr lang="ru-RU" sz="2000" dirty="0"/>
              <a:t>, в </a:t>
            </a:r>
            <a:r>
              <a:rPr lang="ru-RU" sz="2000" dirty="0" err="1"/>
              <a:t>досягнення</a:t>
            </a:r>
            <a:r>
              <a:rPr lang="ru-RU" sz="2000" dirty="0"/>
              <a:t>, 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підійти</a:t>
            </a:r>
            <a:r>
              <a:rPr lang="ru-RU" sz="2000" dirty="0"/>
              <a:t> до них з </a:t>
            </a:r>
            <a:r>
              <a:rPr lang="ru-RU" sz="2000" dirty="0" err="1"/>
              <a:t>правильної</a:t>
            </a:r>
            <a:r>
              <a:rPr lang="ru-RU" sz="2000" dirty="0"/>
              <a:t> </a:t>
            </a:r>
            <a:r>
              <a:rPr lang="ru-RU" sz="2000" dirty="0" err="1"/>
              <a:t>позиції</a:t>
            </a:r>
            <a:r>
              <a:rPr lang="ru-RU" sz="2000" dirty="0"/>
              <a:t> та з адекватною </a:t>
            </a:r>
            <a:r>
              <a:rPr lang="ru-RU" sz="2000" dirty="0" err="1"/>
              <a:t>установкою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016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784976" cy="2952328"/>
          </a:xfrm>
        </p:spPr>
        <p:txBody>
          <a:bodyPr/>
          <a:lstStyle/>
          <a:p>
            <a:pPr marL="109728" indent="0" algn="ctr">
              <a:buNone/>
            </a:pPr>
            <a:r>
              <a:rPr lang="ru-RU" dirty="0" err="1"/>
              <a:t>Логотерапія</a:t>
            </a:r>
            <a:r>
              <a:rPr lang="ru-RU" dirty="0"/>
              <a:t> (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en-US" dirty="0"/>
              <a:t>logos - </a:t>
            </a:r>
            <a:r>
              <a:rPr lang="ru-RU" dirty="0" err="1"/>
              <a:t>сенс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en-US" dirty="0" err="1"/>
              <a:t>therape'ta</a:t>
            </a:r>
            <a:r>
              <a:rPr lang="en-US" dirty="0"/>
              <a:t> - </a:t>
            </a:r>
            <a:r>
              <a:rPr lang="ru-RU" dirty="0" err="1"/>
              <a:t>лікування</a:t>
            </a:r>
            <a:r>
              <a:rPr lang="ru-RU" dirty="0"/>
              <a:t>) - метод </a:t>
            </a:r>
            <a:r>
              <a:rPr lang="ru-RU" dirty="0" err="1"/>
              <a:t>психотерапії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філософських</a:t>
            </a:r>
            <a:r>
              <a:rPr lang="ru-RU" dirty="0"/>
              <a:t>, </a:t>
            </a:r>
            <a:r>
              <a:rPr lang="ru-RU" dirty="0" err="1"/>
              <a:t>психологічних</a:t>
            </a:r>
            <a:r>
              <a:rPr lang="ru-RU" dirty="0"/>
              <a:t> і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на природу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центральним</a:t>
            </a:r>
            <a:r>
              <a:rPr lang="ru-RU" dirty="0"/>
              <a:t> компонентом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сенсу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32" y="3501008"/>
            <a:ext cx="4622056" cy="307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2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3068" r="-3562"/>
          <a:stretch/>
        </p:blipFill>
        <p:spPr bwMode="auto">
          <a:xfrm>
            <a:off x="1907704" y="3435927"/>
            <a:ext cx="5878551" cy="323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15647"/>
            <a:ext cx="8568952" cy="2520280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dirty="0"/>
              <a:t>Ми </a:t>
            </a:r>
            <a:r>
              <a:rPr lang="ru-RU" dirty="0" err="1"/>
              <a:t>стаємо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зрілими</a:t>
            </a:r>
            <a:r>
              <a:rPr lang="ru-RU" dirty="0"/>
              <a:t>, ми  </a:t>
            </a:r>
            <a:r>
              <a:rPr lang="ru-RU" dirty="0" err="1"/>
              <a:t>ростемо</a:t>
            </a:r>
            <a:r>
              <a:rPr lang="ru-RU" dirty="0"/>
              <a:t> та </a:t>
            </a:r>
            <a:r>
              <a:rPr lang="ru-RU" dirty="0" err="1"/>
              <a:t>переростаємо</a:t>
            </a:r>
            <a:r>
              <a:rPr lang="ru-RU" dirty="0"/>
              <a:t> самих себе. </a:t>
            </a:r>
            <a:endParaRPr lang="ru-RU" dirty="0" smtClean="0"/>
          </a:p>
          <a:p>
            <a:pPr marL="109728" indent="0"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юдина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прагне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до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задоволення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своїх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потягів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і  потреб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задля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збереження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чи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відновлення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душевної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рівноваги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Принаймні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 початку вона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спрямована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сенсу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реалізацію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і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процесі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смислу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реалізації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цінностей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вона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здійснює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реалізує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себе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саму.»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96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мотивацією</a:t>
            </a:r>
            <a:r>
              <a:rPr lang="ru-RU" dirty="0"/>
              <a:t> в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є  </a:t>
            </a:r>
            <a:r>
              <a:rPr lang="ru-RU" dirty="0" err="1"/>
              <a:t>невід’ємною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і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140968"/>
            <a:ext cx="6000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6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396044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dirty="0"/>
              <a:t>У </a:t>
            </a:r>
            <a:r>
              <a:rPr lang="ru-RU" sz="2400" dirty="0" err="1" smtClean="0"/>
              <a:t>практиці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пробудження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підтримка</a:t>
            </a:r>
            <a:r>
              <a:rPr lang="ru-RU" sz="2400" dirty="0"/>
              <a:t> </a:t>
            </a:r>
            <a:r>
              <a:rPr lang="ru-RU" sz="2400" dirty="0" err="1"/>
              <a:t>мотивації</a:t>
            </a:r>
            <a:r>
              <a:rPr lang="ru-RU" sz="2400" dirty="0"/>
              <a:t> до </a:t>
            </a:r>
            <a:r>
              <a:rPr lang="ru-RU" sz="2400" dirty="0" err="1"/>
              <a:t>реабілітації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, як правило, на </a:t>
            </a:r>
            <a:r>
              <a:rPr lang="ru-RU" sz="2400" dirty="0" err="1"/>
              <a:t>міжособистісному</a:t>
            </a:r>
            <a:r>
              <a:rPr lang="ru-RU" sz="2400" dirty="0"/>
              <a:t> </a:t>
            </a:r>
            <a:r>
              <a:rPr lang="ru-RU" sz="2400" dirty="0" err="1"/>
              <a:t>рівні</a:t>
            </a:r>
            <a:r>
              <a:rPr lang="ru-RU" sz="2400" dirty="0"/>
              <a:t>, тому </a:t>
            </a:r>
            <a:r>
              <a:rPr lang="ru-RU" sz="2400" dirty="0" err="1"/>
              <a:t>встановлення</a:t>
            </a:r>
            <a:r>
              <a:rPr lang="ru-RU" sz="2400" dirty="0"/>
              <a:t> контакту та </a:t>
            </a:r>
            <a:r>
              <a:rPr lang="ru-RU" sz="2400" dirty="0" err="1"/>
              <a:t>довірливих</a:t>
            </a:r>
            <a:r>
              <a:rPr lang="ru-RU" sz="2400" dirty="0"/>
              <a:t>  </a:t>
            </a:r>
            <a:r>
              <a:rPr lang="ru-RU" sz="2400" dirty="0" err="1"/>
              <a:t>стосунків</a:t>
            </a:r>
            <a:r>
              <a:rPr lang="ru-RU" sz="2400" dirty="0"/>
              <a:t> з </a:t>
            </a:r>
            <a:r>
              <a:rPr lang="ru-RU" sz="2400" dirty="0" err="1"/>
              <a:t>людиною</a:t>
            </a:r>
            <a:r>
              <a:rPr lang="ru-RU" sz="2400" dirty="0"/>
              <a:t>, яка </a:t>
            </a:r>
            <a:r>
              <a:rPr lang="ru-RU" sz="2400" dirty="0" err="1"/>
              <a:t>потребує</a:t>
            </a:r>
            <a:r>
              <a:rPr lang="ru-RU" sz="2400" dirty="0"/>
              <a:t> </a:t>
            </a:r>
            <a:r>
              <a:rPr lang="ru-RU" sz="2400" dirty="0" err="1"/>
              <a:t>реабілітації</a:t>
            </a:r>
            <a:r>
              <a:rPr lang="ru-RU" sz="2400" dirty="0"/>
              <a:t>, є </a:t>
            </a:r>
            <a:r>
              <a:rPr lang="ru-RU" sz="2400" dirty="0" err="1"/>
              <a:t>невід'ємною</a:t>
            </a:r>
            <a:r>
              <a:rPr lang="ru-RU" sz="2400" dirty="0"/>
              <a:t> </a:t>
            </a:r>
            <a:r>
              <a:rPr lang="ru-RU" sz="2400" dirty="0" err="1"/>
              <a:t>складовою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 </a:t>
            </a:r>
            <a:r>
              <a:rPr lang="ru-RU" sz="2400" dirty="0" err="1"/>
              <a:t>процесу</a:t>
            </a:r>
            <a:r>
              <a:rPr lang="ru-RU" sz="2400" dirty="0"/>
              <a:t>.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досконало</a:t>
            </a:r>
            <a:r>
              <a:rPr lang="ru-RU" sz="2400" dirty="0"/>
              <a:t> знати </a:t>
            </a:r>
            <a:r>
              <a:rPr lang="ru-RU" sz="2400" dirty="0" err="1"/>
              <a:t>теорію</a:t>
            </a:r>
            <a:r>
              <a:rPr lang="ru-RU" sz="2400" dirty="0"/>
              <a:t>, </a:t>
            </a:r>
            <a:r>
              <a:rPr lang="ru-RU" sz="2400" dirty="0" err="1"/>
              <a:t>концепції</a:t>
            </a:r>
            <a:r>
              <a:rPr lang="ru-RU" sz="2400" dirty="0"/>
              <a:t>, </a:t>
            </a:r>
            <a:r>
              <a:rPr lang="ru-RU" sz="2400" dirty="0" err="1"/>
              <a:t>дослідження</a:t>
            </a:r>
            <a:r>
              <a:rPr lang="ru-RU" sz="2400" dirty="0"/>
              <a:t> в </a:t>
            </a:r>
            <a:r>
              <a:rPr lang="ru-RU" sz="2400" dirty="0" err="1"/>
              <a:t>галузі</a:t>
            </a:r>
            <a:r>
              <a:rPr lang="ru-RU" sz="2400" dirty="0"/>
              <a:t>  </a:t>
            </a:r>
            <a:r>
              <a:rPr lang="ru-RU" sz="2400" dirty="0" err="1"/>
              <a:t>мотивації</a:t>
            </a:r>
            <a:r>
              <a:rPr lang="ru-RU" sz="2400" dirty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 </a:t>
            </a:r>
          </a:p>
          <a:p>
            <a:pPr marL="109728" indent="0" algn="ctr">
              <a:buNone/>
            </a:pPr>
            <a:r>
              <a:rPr lang="ru-RU" sz="2400" dirty="0" err="1" smtClean="0"/>
              <a:t>Іншим</a:t>
            </a:r>
            <a:r>
              <a:rPr lang="ru-RU" sz="2400" dirty="0" smtClean="0"/>
              <a:t>  </a:t>
            </a:r>
            <a:r>
              <a:rPr lang="ru-RU" sz="2400" dirty="0" err="1"/>
              <a:t>необхідним</a:t>
            </a:r>
            <a:r>
              <a:rPr lang="ru-RU" sz="2400" dirty="0"/>
              <a:t> компонентом </a:t>
            </a:r>
            <a:r>
              <a:rPr lang="ru-RU" sz="2400" dirty="0" err="1"/>
              <a:t>розуміння</a:t>
            </a:r>
            <a:r>
              <a:rPr lang="ru-RU" sz="2400" dirty="0"/>
              <a:t> й </a:t>
            </a:r>
            <a:r>
              <a:rPr lang="ru-RU" sz="2400" dirty="0" err="1"/>
              <a:t>відчуття</a:t>
            </a:r>
            <a:r>
              <a:rPr lang="ru-RU" sz="2400" dirty="0"/>
              <a:t> потреб і </a:t>
            </a:r>
            <a:r>
              <a:rPr lang="ru-RU" sz="2400" dirty="0" err="1"/>
              <a:t>внутрішнього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 </a:t>
            </a:r>
            <a:r>
              <a:rPr lang="ru-RU" sz="2400" dirty="0" err="1"/>
              <a:t>іншої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є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емпатія</a:t>
            </a:r>
            <a:r>
              <a:rPr lang="ru-RU" sz="2400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"/>
          <a:stretch/>
        </p:blipFill>
        <p:spPr bwMode="auto">
          <a:xfrm>
            <a:off x="251520" y="3734366"/>
            <a:ext cx="3969358" cy="287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49" y="3734366"/>
            <a:ext cx="4314982" cy="287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163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1280</TotalTime>
  <Words>472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Мотивація у реабілітації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Ключове поняття реабілітації – покращення  якості життя.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Мотивація у реабілітології </dc:title>
  <dc:creator>Angelina</dc:creator>
  <cp:lastModifiedBy>Пользователь Windows</cp:lastModifiedBy>
  <cp:revision>29</cp:revision>
  <dcterms:created xsi:type="dcterms:W3CDTF">2023-02-28T13:33:52Z</dcterms:created>
  <dcterms:modified xsi:type="dcterms:W3CDTF">2023-03-01T15:20:39Z</dcterms:modified>
</cp:coreProperties>
</file>