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800" t="22400" r="11800" b="10000"/>
          <a:stretch>
            <a:fillRect/>
          </a:stretch>
        </p:blipFill>
        <p:spPr bwMode="auto">
          <a:xfrm>
            <a:off x="729673" y="841248"/>
            <a:ext cx="8749557" cy="477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400" t="15840" r="23800" b="25920"/>
          <a:stretch>
            <a:fillRect/>
          </a:stretch>
        </p:blipFill>
        <p:spPr bwMode="auto">
          <a:xfrm>
            <a:off x="377952" y="596206"/>
            <a:ext cx="8924544" cy="57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100" t="25760" r="22900" b="10000"/>
          <a:stretch>
            <a:fillRect/>
          </a:stretch>
        </p:blipFill>
        <p:spPr bwMode="auto">
          <a:xfrm>
            <a:off x="377951" y="316992"/>
            <a:ext cx="8814983" cy="61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800" t="36480" r="11000" b="15040"/>
          <a:stretch>
            <a:fillRect/>
          </a:stretch>
        </p:blipFill>
        <p:spPr bwMode="auto">
          <a:xfrm>
            <a:off x="158496" y="1194104"/>
            <a:ext cx="9476164" cy="37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3000" t="19840" r="16700" b="10000"/>
          <a:stretch>
            <a:fillRect/>
          </a:stretch>
        </p:blipFill>
        <p:spPr bwMode="auto">
          <a:xfrm>
            <a:off x="365760" y="499872"/>
            <a:ext cx="9118268" cy="56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0600" t="34240" r="12400" b="17440"/>
          <a:stretch>
            <a:fillRect/>
          </a:stretch>
        </p:blipFill>
        <p:spPr bwMode="auto">
          <a:xfrm>
            <a:off x="451104" y="1194816"/>
            <a:ext cx="9387840" cy="36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9800" t="18080" r="20100" b="12000"/>
          <a:stretch>
            <a:fillRect/>
          </a:stretch>
        </p:blipFill>
        <p:spPr bwMode="auto">
          <a:xfrm>
            <a:off x="451104" y="232388"/>
            <a:ext cx="8558784" cy="622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0100" t="16356" r="22400" b="6720"/>
          <a:stretch>
            <a:fillRect/>
          </a:stretch>
        </p:blipFill>
        <p:spPr bwMode="auto">
          <a:xfrm>
            <a:off x="707136" y="231648"/>
            <a:ext cx="7925045" cy="66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9500" t="34720" r="22700" b="12160"/>
          <a:stretch>
            <a:fillRect/>
          </a:stretch>
        </p:blipFill>
        <p:spPr bwMode="auto">
          <a:xfrm>
            <a:off x="311777" y="768096"/>
            <a:ext cx="8978527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7500" t="34560" r="18400" b="10000"/>
          <a:stretch>
            <a:fillRect/>
          </a:stretch>
        </p:blipFill>
        <p:spPr bwMode="auto">
          <a:xfrm>
            <a:off x="353567" y="682752"/>
            <a:ext cx="93036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0000" t="17280" r="20100" b="10000"/>
          <a:stretch>
            <a:fillRect/>
          </a:stretch>
        </p:blipFill>
        <p:spPr bwMode="auto">
          <a:xfrm>
            <a:off x="707136" y="278177"/>
            <a:ext cx="8253984" cy="62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000" t="18720" r="18700" b="5920"/>
          <a:stretch>
            <a:fillRect/>
          </a:stretch>
        </p:blipFill>
        <p:spPr bwMode="auto">
          <a:xfrm>
            <a:off x="548640" y="94652"/>
            <a:ext cx="8461248" cy="65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98" y="280416"/>
            <a:ext cx="8552010" cy="329184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Істотними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концесійного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26 ЗУ «Про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концесії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»):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912" y="597409"/>
            <a:ext cx="8875776" cy="5827776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орони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концесійного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об’єкт концесії (склад майна та/або технічні і фінансові умови створення, будівництва об’єкта концесії та період його експлуатації);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та умови набрання чинності концесійним договором чи окремими його положеннями;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предмет концесійного договору, включаючи вид, обсяг та опис робіт та/або суспільно значущих послуг, які здійснюються/надаються відповідно до такого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права та обов’язки сторін, що визначаються, зокрема, з урахуванням розподілу ризиків між сторонами;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забезпечення земельними ділянками, необхідними для реалізації проектів,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здійснюються на умовах концесії;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перелік земельних ділянок, необхідних для реалізації проектів, що здійснюються на умовах концесії (із зазначенням площі та кадастрового номера (за наявності);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строк концесійного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зміни та припинення концесійного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повернення об’єкта концесії;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встановлення і зміни цін (тарифів) на товари (роботи, послуги), що створюються (виконуються, надаються) концесіонером, - у випадках концесій на ринках, що перебувають у стані природної монополії;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надання державної підтримки (у разі її надання);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списання майна;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порядок, розмір та умови внесення концесійних платежів;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підстави, процедури і наслідки розірвання концесійного договору, включаючи платежі, пов’язані з достроковим розірванням; 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відповідальність сторін за невиконання або неналежне виконання зобов’язань, що випливають із концесійного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здійснення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концесієдавцем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контролю за виконанням договору;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вирішення спорів між сторонами.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8900" t="31040" r="19200" b="24320"/>
          <a:stretch>
            <a:fillRect/>
          </a:stretch>
        </p:blipFill>
        <p:spPr bwMode="auto">
          <a:xfrm>
            <a:off x="451104" y="950976"/>
            <a:ext cx="9169826" cy="41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900" t="15680" r="22400" b="5600"/>
          <a:stretch>
            <a:fillRect/>
          </a:stretch>
        </p:blipFill>
        <p:spPr bwMode="auto">
          <a:xfrm>
            <a:off x="597408" y="0"/>
            <a:ext cx="7546848" cy="66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700" t="24800" r="22100" b="34240"/>
          <a:stretch>
            <a:fillRect/>
          </a:stretch>
        </p:blipFill>
        <p:spPr bwMode="auto">
          <a:xfrm>
            <a:off x="280416" y="954510"/>
            <a:ext cx="9351264" cy="43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600" t="17920" r="22200" b="12800"/>
          <a:stretch>
            <a:fillRect/>
          </a:stretch>
        </p:blipFill>
        <p:spPr bwMode="auto">
          <a:xfrm>
            <a:off x="463296" y="257799"/>
            <a:ext cx="8095488" cy="635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2500" t="15840" r="23400" b="8000"/>
          <a:stretch>
            <a:fillRect/>
          </a:stretch>
        </p:blipFill>
        <p:spPr bwMode="auto">
          <a:xfrm>
            <a:off x="829056" y="0"/>
            <a:ext cx="7607808" cy="66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1100" t="29920" r="10700" b="25760"/>
          <a:stretch>
            <a:fillRect/>
          </a:stretch>
        </p:blipFill>
        <p:spPr bwMode="auto">
          <a:xfrm>
            <a:off x="158495" y="1243584"/>
            <a:ext cx="9460993" cy="33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3296" y="4120896"/>
            <a:ext cx="158496" cy="4998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9000" t="15520" r="19600" b="5760"/>
          <a:stretch>
            <a:fillRect/>
          </a:stretch>
        </p:blipFill>
        <p:spPr bwMode="auto">
          <a:xfrm>
            <a:off x="658368" y="201625"/>
            <a:ext cx="8071104" cy="64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600" t="33920" r="19800" b="10000"/>
          <a:stretch>
            <a:fillRect/>
          </a:stretch>
        </p:blipFill>
        <p:spPr bwMode="auto">
          <a:xfrm>
            <a:off x="341375" y="621792"/>
            <a:ext cx="9034273" cy="52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700" t="19040" r="22900" b="7200"/>
          <a:stretch>
            <a:fillRect/>
          </a:stretch>
        </p:blipFill>
        <p:spPr bwMode="auto">
          <a:xfrm>
            <a:off x="573024" y="68421"/>
            <a:ext cx="7888224" cy="65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700" t="16160" r="23900" b="5120"/>
          <a:stretch>
            <a:fillRect/>
          </a:stretch>
        </p:blipFill>
        <p:spPr bwMode="auto">
          <a:xfrm>
            <a:off x="1365504" y="0"/>
            <a:ext cx="7266432" cy="669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800" t="30720" r="11400" b="20960"/>
          <a:stretch>
            <a:fillRect/>
          </a:stretch>
        </p:blipFill>
        <p:spPr bwMode="auto">
          <a:xfrm>
            <a:off x="280416" y="1243584"/>
            <a:ext cx="9485376" cy="36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100" t="16480" r="18600" b="5920"/>
          <a:stretch>
            <a:fillRect/>
          </a:stretch>
        </p:blipFill>
        <p:spPr bwMode="auto">
          <a:xfrm>
            <a:off x="512063" y="204061"/>
            <a:ext cx="8217409" cy="65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66" y="646176"/>
            <a:ext cx="8186250" cy="402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ліцензійних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990" y="1109473"/>
            <a:ext cx="8698314" cy="528545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термінів і розшифрування понять, які використовуються у ліцензійних договорах;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передача ліцензіаром ліцензіатові нематеріальних предметів договору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ідей, які втілено у письмовій, візуальній або усній формах;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збереження права власності на предмет договору за ліцензіаром;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терміновий характер ліцензійного договору;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територіальний характер дії ліцензійного договору;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 ціноутворення на ліцензії;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види ліцензійних платежів;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щодо ноу-хау;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врегулювання взаємин контрагентів щодо патентів;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взаємний обмін науково-технічними досягненнями з удосконалення предмета ліцензійного договору.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26" y="207264"/>
            <a:ext cx="8332554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ліцензійних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06" y="682752"/>
            <a:ext cx="9332298" cy="594969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виключна ліцензія −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видається лише одному ліцензіату і виключає можливість використання ліцензіаром об'єкта права інтелектуальної власності у сфері, що обмежена цією ліцензією, та видачі ним іншим особам ліцензій на використання цього об'єкта у зазначеній сфері;</a:t>
            </a:r>
          </a:p>
          <a:p>
            <a:pPr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одинична ліцензія −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видається лише одному ліцензіату і виключає можливість видачі ліцензіаром іншим особам ліцензій на використання об'єкта права інтелектуальної власності у сфері, що обмежена цією ліцензією, але не виключає можливості використання ліцензіаром цього об'єкта у зазначеній сфері;</a:t>
            </a:r>
          </a:p>
          <a:p>
            <a:pPr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проста ліцензія −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ліцензіар надає ліцензіату право використовувати об’єкт ліцензії в установлених договорами рамках, але залишає за собою право використовувати його на тій самій території, надавати ліцензії на таких самих умовах необмеженому колу осіб (ліцензіат не має права видавати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субліцензії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Цей вид ліцензії закріплено в законодавстві України під назвою «невиключна ліцензія»;</a:t>
            </a:r>
          </a:p>
          <a:p>
            <a:pPr algn="just">
              <a:spcBef>
                <a:spcPts val="0"/>
              </a:spcBef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субліцензія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− різновид простих і виняткових ліцензій, котрий відрізняється від останніх тим, що їх укладає контрагент-ліцензіат, який купив первісну ліцензію. За умовами й обсягом переданих прав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субліцензія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цілком залежить від спочатку укладеного ліцензійного договору. Ліцензіати, що одержали просту ліцензію, передавати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субліцензію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мають права;</a:t>
            </a:r>
          </a:p>
          <a:p>
            <a:pPr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повна ліцензія −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договір за яким власник науково-технічних досягнень, винаходів, промислових зразків, товарних знаків, ноу-хау і взаємозалежних з ними прав передає і дозволяє використовувати їх ліцензіатові на визначеній території і на певний строк без яких-небудь обмежень, цілком відмовляючись від їх використання на той же термін;</a:t>
            </a:r>
          </a:p>
          <a:p>
            <a:pPr algn="just"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примусова ліцензія.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Чинне законодавство України про промислову власність містить припис, за яким у разі невикористання об'єкта промислової власності без поважних причин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протягом трьох років, починаючи від дати публікації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відомостей про видачу охоронного документа, або від дати, коли використання об'єкта промислової власності було припинено, на цей об'єкт може бути видано так звану примусову ліцензію.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2368</TotalTime>
  <Words>641</Words>
  <Application>Microsoft Office PowerPoint</Application>
  <PresentationFormat>Произвольный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Особливості ліцензійних договорів:</vt:lpstr>
      <vt:lpstr>Види ліцензійних договорів: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Істотними умовами концесійного договору є(ст. 26 ЗУ «Про концесії»):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189</cp:revision>
  <dcterms:created xsi:type="dcterms:W3CDTF">2022-09-03T17:54:59Z</dcterms:created>
  <dcterms:modified xsi:type="dcterms:W3CDTF">2022-11-21T13:16:01Z</dcterms:modified>
</cp:coreProperties>
</file>