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6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BAEAD7-3AF1-4800-9521-B9491BBC7499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2B7C-24DE-4CD5-849F-20C37A0D92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BAEAD7-3AF1-4800-9521-B9491BBC7499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2B7C-24DE-4CD5-849F-20C37A0D92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BAEAD7-3AF1-4800-9521-B9491BBC7499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2B7C-24DE-4CD5-849F-20C37A0D92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BAEAD7-3AF1-4800-9521-B9491BBC7499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2B7C-24DE-4CD5-849F-20C37A0D92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BAEAD7-3AF1-4800-9521-B9491BBC7499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2B7C-24DE-4CD5-849F-20C37A0D92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BAEAD7-3AF1-4800-9521-B9491BBC7499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2B7C-24DE-4CD5-849F-20C37A0D92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BAEAD7-3AF1-4800-9521-B9491BBC7499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2B7C-24DE-4CD5-849F-20C37A0D92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BAEAD7-3AF1-4800-9521-B9491BBC7499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2B7C-24DE-4CD5-849F-20C37A0D92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BAEAD7-3AF1-4800-9521-B9491BBC7499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2B7C-24DE-4CD5-849F-20C37A0D92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BAEAD7-3AF1-4800-9521-B9491BBC7499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2B7C-24DE-4CD5-849F-20C37A0D92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BAEAD7-3AF1-4800-9521-B9491BBC7499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2B7C-24DE-4CD5-849F-20C37A0D92C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BAEAD7-3AF1-4800-9521-B9491BBC7499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F02B7C-24DE-4CD5-849F-20C37A0D92C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Проблема трансцендентальної природи творчості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Ст.викладач</a:t>
            </a:r>
            <a:r>
              <a:rPr lang="ru-RU" dirty="0" smtClean="0"/>
              <a:t> </a:t>
            </a:r>
            <a:r>
              <a:rPr lang="ru-RU" dirty="0" err="1" smtClean="0"/>
              <a:t>Вронська</a:t>
            </a:r>
            <a:r>
              <a:rPr lang="ru-RU" dirty="0" smtClean="0"/>
              <a:t> В.М.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7060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764704"/>
            <a:ext cx="72728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Однак</a:t>
            </a:r>
            <a:r>
              <a:rPr lang="ru-RU" dirty="0" smtClean="0"/>
              <a:t>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складним</a:t>
            </a:r>
            <a:r>
              <a:rPr lang="ru-RU" dirty="0" smtClean="0"/>
              <a:t> і так само </a:t>
            </a:r>
            <a:r>
              <a:rPr lang="ru-RU" dirty="0" err="1" smtClean="0"/>
              <a:t>актуальним</a:t>
            </a:r>
            <a:r>
              <a:rPr lang="ru-RU" dirty="0" smtClean="0"/>
              <a:t> є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у </a:t>
            </a:r>
            <a:r>
              <a:rPr lang="ru-RU" dirty="0" smtClean="0"/>
              <a:t>формах </a:t>
            </a:r>
            <a:r>
              <a:rPr lang="ru-RU" dirty="0" err="1" smtClean="0"/>
              <a:t>праксису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межують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споживанням</a:t>
            </a:r>
            <a:r>
              <a:rPr lang="ru-RU" dirty="0" smtClean="0"/>
              <a:t> та </a:t>
            </a:r>
            <a:r>
              <a:rPr lang="ru-RU" dirty="0" err="1" smtClean="0"/>
              <a:t>пов’язані</a:t>
            </a:r>
            <a:r>
              <a:rPr lang="ru-RU" dirty="0" smtClean="0"/>
              <a:t> з </a:t>
            </a:r>
            <a:r>
              <a:rPr lang="ru-RU" dirty="0" err="1" smtClean="0"/>
              <a:t>вітальними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тілесними</a:t>
            </a:r>
            <a:r>
              <a:rPr lang="ru-RU" dirty="0" smtClean="0"/>
              <a:t> потребами, з </a:t>
            </a:r>
            <a:r>
              <a:rPr lang="ru-RU" dirty="0" err="1" smtClean="0"/>
              <a:t>мистецтвом</a:t>
            </a:r>
            <a:r>
              <a:rPr lang="ru-RU" dirty="0" smtClean="0"/>
              <a:t> </a:t>
            </a:r>
            <a:r>
              <a:rPr lang="ru-RU" dirty="0" err="1" smtClean="0"/>
              <a:t>жити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суто</a:t>
            </a:r>
            <a:r>
              <a:rPr lang="ru-RU" dirty="0" smtClean="0"/>
              <a:t> «</a:t>
            </a:r>
            <a:r>
              <a:rPr lang="ru-RU" dirty="0" err="1" smtClean="0"/>
              <a:t>земні</a:t>
            </a:r>
            <a:r>
              <a:rPr lang="ru-RU" dirty="0" smtClean="0"/>
              <a:t>» потреби </a:t>
            </a:r>
            <a:r>
              <a:rPr lang="ru-RU" dirty="0" err="1" smtClean="0"/>
              <a:t>насправді</a:t>
            </a:r>
            <a:endParaRPr lang="ru-RU" dirty="0" smtClean="0"/>
          </a:p>
          <a:p>
            <a:r>
              <a:rPr lang="ru-RU" dirty="0" err="1" smtClean="0"/>
              <a:t>підіймають</a:t>
            </a:r>
            <a:r>
              <a:rPr lang="ru-RU" dirty="0" smtClean="0"/>
              <a:t> </a:t>
            </a:r>
            <a:r>
              <a:rPr lang="ru-RU" dirty="0" err="1" smtClean="0"/>
              <a:t>глибинні</a:t>
            </a:r>
            <a:r>
              <a:rPr lang="ru-RU" dirty="0" smtClean="0"/>
              <a:t> </a:t>
            </a:r>
            <a:r>
              <a:rPr lang="ru-RU" dirty="0" err="1" smtClean="0"/>
              <a:t>сенсорні</a:t>
            </a:r>
            <a:r>
              <a:rPr lang="ru-RU" dirty="0" smtClean="0"/>
              <a:t> й </a:t>
            </a:r>
            <a:r>
              <a:rPr lang="ru-RU" dirty="0" err="1" smtClean="0"/>
              <a:t>енергійні</a:t>
            </a:r>
            <a:r>
              <a:rPr lang="ru-RU" dirty="0" smtClean="0"/>
              <a:t> </a:t>
            </a:r>
            <a:r>
              <a:rPr lang="ru-RU" dirty="0" err="1" smtClean="0"/>
              <a:t>потенції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витоки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і </a:t>
            </a:r>
            <a:r>
              <a:rPr lang="ru-RU" dirty="0" smtClean="0"/>
              <a:t>самих </a:t>
            </a:r>
            <a:r>
              <a:rPr lang="ru-RU" dirty="0" err="1" smtClean="0"/>
              <a:t>актів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Людина </a:t>
            </a:r>
            <a:r>
              <a:rPr lang="ru-RU" dirty="0" err="1" smtClean="0"/>
              <a:t>постає</a:t>
            </a:r>
            <a:r>
              <a:rPr lang="ru-RU" dirty="0" smtClean="0"/>
              <a:t> тут як </a:t>
            </a:r>
            <a:r>
              <a:rPr lang="ru-RU" dirty="0" err="1" smtClean="0"/>
              <a:t>цілісність</a:t>
            </a:r>
            <a:r>
              <a:rPr lang="ru-RU" dirty="0" smtClean="0"/>
              <a:t>, як </a:t>
            </a:r>
            <a:r>
              <a:rPr lang="ru-RU" dirty="0" err="1" smtClean="0"/>
              <a:t>таємна</a:t>
            </a:r>
            <a:r>
              <a:rPr lang="ru-RU" dirty="0" smtClean="0"/>
              <a:t> для </a:t>
            </a:r>
            <a:r>
              <a:rPr lang="ru-RU" dirty="0" err="1" smtClean="0"/>
              <a:t>самої</a:t>
            </a:r>
            <a:endParaRPr lang="ru-RU" dirty="0" smtClean="0"/>
          </a:p>
          <a:p>
            <a:r>
              <a:rPr lang="ru-RU" dirty="0" smtClean="0"/>
              <a:t>себе </a:t>
            </a:r>
            <a:r>
              <a:rPr lang="ru-RU" dirty="0" err="1" smtClean="0"/>
              <a:t>сутність</a:t>
            </a:r>
            <a:r>
              <a:rPr lang="ru-RU" dirty="0" smtClean="0"/>
              <a:t>. Не </a:t>
            </a:r>
            <a:r>
              <a:rPr lang="ru-RU" dirty="0" err="1" smtClean="0"/>
              <a:t>випадково</a:t>
            </a:r>
            <a:r>
              <a:rPr lang="ru-RU" dirty="0" smtClean="0"/>
              <a:t> у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поширюється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до форм</a:t>
            </a:r>
          </a:p>
          <a:p>
            <a:r>
              <a:rPr lang="ru-RU" dirty="0" smtClean="0"/>
              <a:t>культурного </a:t>
            </a:r>
            <a:r>
              <a:rPr lang="ru-RU" dirty="0" err="1" smtClean="0"/>
              <a:t>буття</a:t>
            </a:r>
            <a:r>
              <a:rPr lang="ru-RU" dirty="0" smtClean="0"/>
              <a:t>, </a:t>
            </a:r>
            <a:r>
              <a:rPr lang="ru-RU" dirty="0" err="1" smtClean="0"/>
              <a:t>пов’язаних</a:t>
            </a:r>
            <a:r>
              <a:rPr lang="ru-RU" dirty="0" smtClean="0"/>
              <a:t> з </a:t>
            </a:r>
            <a:r>
              <a:rPr lang="ru-RU" dirty="0" err="1" smtClean="0"/>
              <a:t>архаїчним</a:t>
            </a:r>
            <a:r>
              <a:rPr lang="ru-RU" dirty="0" smtClean="0"/>
              <a:t> </a:t>
            </a:r>
            <a:r>
              <a:rPr lang="ru-RU" dirty="0" err="1" smtClean="0"/>
              <a:t>побутом</a:t>
            </a:r>
            <a:r>
              <a:rPr lang="ru-RU" dirty="0" smtClean="0"/>
              <a:t>, </a:t>
            </a:r>
            <a:r>
              <a:rPr lang="ru-RU" dirty="0" err="1" smtClean="0"/>
              <a:t>звичаями</a:t>
            </a:r>
            <a:r>
              <a:rPr lang="ru-RU" dirty="0" smtClean="0"/>
              <a:t>, </a:t>
            </a:r>
            <a:r>
              <a:rPr lang="ru-RU" dirty="0" err="1" smtClean="0"/>
              <a:t>традиційними</a:t>
            </a:r>
            <a:endParaRPr lang="ru-RU" dirty="0" smtClean="0"/>
          </a:p>
          <a:p>
            <a:r>
              <a:rPr lang="ru-RU" dirty="0" err="1" smtClean="0"/>
              <a:t>заняттями</a:t>
            </a:r>
            <a:r>
              <a:rPr lang="ru-RU" dirty="0" smtClean="0"/>
              <a:t> у </a:t>
            </a:r>
            <a:r>
              <a:rPr lang="ru-RU" dirty="0" err="1" smtClean="0"/>
              <a:t>сімейному</a:t>
            </a:r>
            <a:r>
              <a:rPr lang="ru-RU" dirty="0" smtClean="0"/>
              <a:t> </a:t>
            </a:r>
            <a:r>
              <a:rPr lang="ru-RU" dirty="0" err="1" smtClean="0"/>
              <a:t>колі</a:t>
            </a:r>
            <a:r>
              <a:rPr lang="ru-RU" dirty="0" smtClean="0"/>
              <a:t>, </a:t>
            </a:r>
            <a:r>
              <a:rPr lang="ru-RU" dirty="0" err="1" smtClean="0"/>
              <a:t>іграми</a:t>
            </a:r>
            <a:r>
              <a:rPr lang="ru-RU" dirty="0" smtClean="0"/>
              <a:t>, </a:t>
            </a:r>
            <a:r>
              <a:rPr lang="ru-RU" dirty="0" err="1" smtClean="0"/>
              <a:t>прикладним</a:t>
            </a:r>
            <a:r>
              <a:rPr lang="ru-RU" dirty="0" smtClean="0"/>
              <a:t> </a:t>
            </a:r>
            <a:r>
              <a:rPr lang="ru-RU" dirty="0" err="1" smtClean="0"/>
              <a:t>мистецтвом</a:t>
            </a:r>
            <a:r>
              <a:rPr lang="ru-RU" dirty="0" smtClean="0"/>
              <a:t> і </a:t>
            </a:r>
            <a:r>
              <a:rPr lang="ru-RU" dirty="0" err="1" smtClean="0"/>
              <a:t>промислами</a:t>
            </a:r>
            <a:r>
              <a:rPr lang="ru-RU" dirty="0" smtClean="0"/>
              <a:t> –</a:t>
            </a:r>
          </a:p>
          <a:p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несе</a:t>
            </a:r>
            <a:r>
              <a:rPr lang="ru-RU" dirty="0" smtClean="0"/>
              <a:t> печать </a:t>
            </a:r>
            <a:r>
              <a:rPr lang="ru-RU" dirty="0" err="1" smtClean="0"/>
              <a:t>споконвічної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456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77768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розмаїття</a:t>
            </a:r>
            <a:r>
              <a:rPr lang="ru-RU" dirty="0" smtClean="0"/>
              <a:t> </a:t>
            </a:r>
            <a:r>
              <a:rPr lang="ru-RU" dirty="0" err="1" smtClean="0"/>
              <a:t>смислів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нескінченності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відкрита</a:t>
            </a:r>
            <a:r>
              <a:rPr lang="ru-RU" dirty="0" smtClean="0"/>
              <a:t> </a:t>
            </a:r>
            <a:r>
              <a:rPr lang="ru-RU" dirty="0" err="1" smtClean="0"/>
              <a:t>категорія</a:t>
            </a:r>
            <a:r>
              <a:rPr lang="ru-RU" dirty="0" smtClean="0"/>
              <a:t>, до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долучаються</a:t>
            </a:r>
            <a:r>
              <a:rPr lang="ru-RU" dirty="0" smtClean="0"/>
              <a:t> все </a:t>
            </a:r>
            <a:r>
              <a:rPr lang="ru-RU" dirty="0" err="1" smtClean="0"/>
              <a:t>нові</a:t>
            </a:r>
            <a:endParaRPr lang="ru-RU" dirty="0" smtClean="0"/>
          </a:p>
          <a:p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життєдіяльність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істоти</a:t>
            </a:r>
            <a:r>
              <a:rPr lang="ru-RU" dirty="0" smtClean="0"/>
              <a:t>. Перекличка </a:t>
            </a:r>
            <a:r>
              <a:rPr lang="ru-RU" dirty="0" err="1" smtClean="0"/>
              <a:t>віків</a:t>
            </a:r>
            <a:r>
              <a:rPr lang="ru-RU" dirty="0" smtClean="0"/>
              <a:t> у </a:t>
            </a:r>
            <a:r>
              <a:rPr lang="ru-RU" dirty="0" smtClean="0"/>
              <a:t>практиках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підіймає</a:t>
            </a:r>
            <a:r>
              <a:rPr lang="ru-RU" dirty="0" smtClean="0"/>
              <a:t> </a:t>
            </a:r>
            <a:r>
              <a:rPr lang="ru-RU" dirty="0" err="1" smtClean="0"/>
              <a:t>архетипові</a:t>
            </a:r>
            <a:r>
              <a:rPr lang="ru-RU" dirty="0" smtClean="0"/>
              <a:t> </a:t>
            </a:r>
            <a:r>
              <a:rPr lang="ru-RU" dirty="0" err="1" smtClean="0"/>
              <a:t>витоки</a:t>
            </a:r>
            <a:r>
              <a:rPr lang="ru-RU" dirty="0" smtClean="0"/>
              <a:t> </a:t>
            </a:r>
            <a:r>
              <a:rPr lang="ru-RU" dirty="0" err="1" smtClean="0"/>
              <a:t>творчих</a:t>
            </a:r>
            <a:r>
              <a:rPr lang="ru-RU" dirty="0" smtClean="0"/>
              <a:t> сил,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звичним</a:t>
            </a:r>
            <a:endParaRPr lang="ru-RU" dirty="0" smtClean="0"/>
          </a:p>
          <a:p>
            <a:r>
              <a:rPr lang="ru-RU" dirty="0" smtClean="0"/>
              <a:t>для науки процедурам </a:t>
            </a:r>
            <a:r>
              <a:rPr lang="ru-RU" dirty="0" err="1" smtClean="0"/>
              <a:t>аналізу</a:t>
            </a:r>
            <a:r>
              <a:rPr lang="ru-RU" dirty="0" smtClean="0"/>
              <a:t> й </a:t>
            </a:r>
            <a:r>
              <a:rPr lang="ru-RU" dirty="0" err="1" smtClean="0"/>
              <a:t>навертають</a:t>
            </a:r>
            <a:r>
              <a:rPr lang="ru-RU" dirty="0" smtClean="0"/>
              <a:t> до проблем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психіки,самої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зв’язку</a:t>
            </a:r>
            <a:r>
              <a:rPr lang="ru-RU" dirty="0" smtClean="0"/>
              <a:t> з </a:t>
            </a:r>
            <a:r>
              <a:rPr lang="ru-RU" dirty="0" err="1" smtClean="0"/>
              <a:t>цими</a:t>
            </a:r>
            <a:r>
              <a:rPr lang="ru-RU" dirty="0" smtClean="0"/>
              <a:t> </a:t>
            </a:r>
            <a:r>
              <a:rPr lang="ru-RU" dirty="0" err="1" smtClean="0"/>
              <a:t>питаннями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Реальність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Бачення</a:t>
            </a:r>
            <a:r>
              <a:rPr lang="ru-RU" dirty="0" smtClean="0"/>
              <a:t>.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поняттям</a:t>
            </a:r>
            <a:r>
              <a:rPr lang="ru-RU" dirty="0" smtClean="0"/>
              <a:t> </a:t>
            </a:r>
            <a:r>
              <a:rPr lang="ru-RU" dirty="0" err="1" smtClean="0"/>
              <a:t>оперує</a:t>
            </a:r>
            <a:r>
              <a:rPr lang="ru-RU" dirty="0" smtClean="0"/>
              <a:t> у </a:t>
            </a:r>
            <a:r>
              <a:rPr lang="ru-RU" dirty="0" err="1" smtClean="0"/>
              <a:t>дослідженні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</a:t>
            </a:r>
            <a:r>
              <a:rPr lang="ru-RU" dirty="0" err="1" smtClean="0"/>
              <a:t>синестезії</a:t>
            </a:r>
            <a:r>
              <a:rPr lang="ru-RU" dirty="0" smtClean="0"/>
              <a:t> </a:t>
            </a:r>
            <a:r>
              <a:rPr lang="ru-RU" dirty="0" err="1" smtClean="0"/>
              <a:t>І.О.Герасимова</a:t>
            </a:r>
            <a:r>
              <a:rPr lang="ru-RU" dirty="0" smtClean="0"/>
              <a:t>, </a:t>
            </a:r>
            <a:r>
              <a:rPr lang="ru-RU" dirty="0" err="1" smtClean="0"/>
              <a:t>міркуючи</a:t>
            </a:r>
            <a:r>
              <a:rPr lang="ru-RU" dirty="0" smtClean="0"/>
              <a:t> з приводу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дзвону</a:t>
            </a:r>
            <a:r>
              <a:rPr lang="ru-RU" dirty="0" smtClean="0"/>
              <a:t> </a:t>
            </a:r>
            <a:r>
              <a:rPr lang="ru-RU" dirty="0" err="1" smtClean="0"/>
              <a:t>відомого</a:t>
            </a:r>
            <a:r>
              <a:rPr lang="ru-RU" dirty="0" smtClean="0"/>
              <a:t> </a:t>
            </a:r>
            <a:r>
              <a:rPr lang="ru-RU" dirty="0" err="1" smtClean="0"/>
              <a:t>майстра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endParaRPr lang="ru-RU" dirty="0" smtClean="0"/>
          </a:p>
          <a:p>
            <a:r>
              <a:rPr lang="ru-RU" dirty="0" err="1" smtClean="0"/>
              <a:t>половини</a:t>
            </a:r>
            <a:r>
              <a:rPr lang="ru-RU" dirty="0" smtClean="0"/>
              <a:t> ХХ ст. К.К. Сараджева.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розрізняв</a:t>
            </a:r>
            <a:r>
              <a:rPr lang="ru-RU" dirty="0" smtClean="0"/>
              <a:t> 1701 тон у </a:t>
            </a:r>
            <a:r>
              <a:rPr lang="ru-RU" dirty="0" err="1" smtClean="0"/>
              <a:t>гамі</a:t>
            </a:r>
            <a:r>
              <a:rPr lang="ru-RU" dirty="0" smtClean="0"/>
              <a:t> </a:t>
            </a:r>
            <a:r>
              <a:rPr lang="ru-RU" dirty="0" smtClean="0"/>
              <a:t>з семи </a:t>
            </a:r>
            <a:r>
              <a:rPr lang="ru-RU" dirty="0" smtClean="0"/>
              <a:t>нот </a:t>
            </a:r>
            <a:r>
              <a:rPr lang="ru-RU" dirty="0" err="1" smtClean="0"/>
              <a:t>від</a:t>
            </a:r>
            <a:r>
              <a:rPr lang="ru-RU" dirty="0" smtClean="0"/>
              <a:t> «до» до «</a:t>
            </a:r>
            <a:r>
              <a:rPr lang="ru-RU" dirty="0" err="1" smtClean="0"/>
              <a:t>сі</a:t>
            </a:r>
            <a:r>
              <a:rPr lang="ru-RU" dirty="0" smtClean="0"/>
              <a:t>», але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 </a:t>
            </a:r>
            <a:r>
              <a:rPr lang="ru-RU" dirty="0" err="1" smtClean="0"/>
              <a:t>пов’язував</a:t>
            </a:r>
            <a:r>
              <a:rPr lang="ru-RU" dirty="0" smtClean="0"/>
              <a:t> з </a:t>
            </a:r>
            <a:r>
              <a:rPr lang="ru-RU" dirty="0" err="1" smtClean="0"/>
              <a:t>окремим</a:t>
            </a:r>
            <a:r>
              <a:rPr lang="ru-RU" dirty="0" smtClean="0"/>
              <a:t> </a:t>
            </a:r>
            <a:r>
              <a:rPr lang="ru-RU" dirty="0" err="1" smtClean="0"/>
              <a:t>кольором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Тож</a:t>
            </a:r>
            <a:r>
              <a:rPr lang="ru-RU" dirty="0" smtClean="0"/>
              <a:t> </a:t>
            </a:r>
            <a:r>
              <a:rPr lang="ru-RU" dirty="0" err="1" smtClean="0"/>
              <a:t>Реальність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Бачення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особлива</a:t>
            </a:r>
            <a:r>
              <a:rPr lang="ru-RU" dirty="0" smtClean="0"/>
              <a:t>, </a:t>
            </a:r>
            <a:r>
              <a:rPr lang="ru-RU" dirty="0" err="1" smtClean="0"/>
              <a:t>індивідуальна</a:t>
            </a:r>
            <a:r>
              <a:rPr lang="ru-RU" dirty="0" smtClean="0"/>
              <a:t>, </a:t>
            </a:r>
            <a:r>
              <a:rPr lang="ru-RU" dirty="0" err="1" smtClean="0"/>
              <a:t>обумовлена</a:t>
            </a:r>
            <a:r>
              <a:rPr lang="ru-RU" dirty="0" smtClean="0"/>
              <a:t> </a:t>
            </a:r>
            <a:r>
              <a:rPr lang="ru-RU" dirty="0" err="1" smtClean="0"/>
              <a:t>нахилом</a:t>
            </a:r>
            <a:r>
              <a:rPr lang="ru-RU" dirty="0" smtClean="0"/>
              <a:t> </a:t>
            </a:r>
            <a:r>
              <a:rPr lang="ru-RU" dirty="0" err="1" smtClean="0"/>
              <a:t>дарувань</a:t>
            </a:r>
            <a:r>
              <a:rPr lang="ru-RU" dirty="0" smtClean="0"/>
              <a:t> автора, картина </a:t>
            </a:r>
            <a:r>
              <a:rPr lang="ru-RU" dirty="0" err="1" smtClean="0"/>
              <a:t>світу</a:t>
            </a:r>
            <a:r>
              <a:rPr lang="ru-RU" dirty="0" smtClean="0"/>
              <a:t>, яка </a:t>
            </a:r>
            <a:r>
              <a:rPr lang="ru-RU" dirty="0" err="1" smtClean="0"/>
              <a:t>виражається</a:t>
            </a:r>
            <a:r>
              <a:rPr lang="ru-RU" dirty="0" smtClean="0"/>
              <a:t> в </a:t>
            </a:r>
            <a:r>
              <a:rPr lang="ru-RU" dirty="0" err="1" smtClean="0"/>
              <a:t>нових</a:t>
            </a:r>
            <a:r>
              <a:rPr lang="ru-RU" dirty="0" smtClean="0"/>
              <a:t> формах і</a:t>
            </a:r>
          </a:p>
          <a:p>
            <a:r>
              <a:rPr lang="ru-RU" dirty="0" smtClean="0"/>
              <a:t>Образах.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4411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79928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 err="1" smtClean="0"/>
              <a:t>зустрічей</a:t>
            </a:r>
            <a:r>
              <a:rPr lang="ru-RU" dirty="0" smtClean="0"/>
              <a:t> з </a:t>
            </a:r>
            <a:r>
              <a:rPr lang="ru-RU" dirty="0" err="1" smtClean="0"/>
              <a:t>таїнами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здавна</a:t>
            </a:r>
            <a:r>
              <a:rPr lang="ru-RU" dirty="0" smtClean="0"/>
              <a:t> </a:t>
            </a:r>
            <a:r>
              <a:rPr lang="ru-RU" dirty="0" err="1" smtClean="0"/>
              <a:t>викликав</a:t>
            </a:r>
            <a:r>
              <a:rPr lang="ru-RU" dirty="0" smtClean="0"/>
              <a:t> до </a:t>
            </a:r>
            <a:r>
              <a:rPr lang="ru-RU" dirty="0" err="1" smtClean="0"/>
              <a:t>життя</a:t>
            </a:r>
            <a:endParaRPr lang="ru-RU" dirty="0" smtClean="0"/>
          </a:p>
          <a:p>
            <a:r>
              <a:rPr lang="ru-RU" dirty="0" err="1" smtClean="0"/>
              <a:t>релігійно-образні</a:t>
            </a:r>
            <a:r>
              <a:rPr lang="ru-RU" dirty="0" smtClean="0"/>
              <a:t> </a:t>
            </a:r>
            <a:r>
              <a:rPr lang="ru-RU" dirty="0" err="1" smtClean="0"/>
              <a:t>пояснення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Абсолютизація</a:t>
            </a:r>
            <a:r>
              <a:rPr lang="ru-RU" dirty="0" smtClean="0"/>
              <a:t> </a:t>
            </a:r>
            <a:r>
              <a:rPr lang="ru-RU" dirty="0" err="1" smtClean="0"/>
              <a:t>нумінозних</a:t>
            </a:r>
            <a:endParaRPr lang="ru-RU" dirty="0" smtClean="0"/>
          </a:p>
          <a:p>
            <a:r>
              <a:rPr lang="ru-RU" dirty="0" err="1" smtClean="0"/>
              <a:t>переживань</a:t>
            </a:r>
            <a:r>
              <a:rPr lang="ru-RU" dirty="0" smtClean="0"/>
              <a:t> (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К.Юнга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 </a:t>
            </a:r>
            <a:r>
              <a:rPr lang="en-US" dirty="0" smtClean="0"/>
              <a:t>Numen – </a:t>
            </a:r>
            <a:r>
              <a:rPr lang="ru-RU" dirty="0" smtClean="0"/>
              <a:t>божество) </a:t>
            </a:r>
            <a:r>
              <a:rPr lang="ru-RU" dirty="0" err="1" smtClean="0"/>
              <a:t>визначає</a:t>
            </a:r>
            <a:r>
              <a:rPr lang="ru-RU" dirty="0" smtClean="0"/>
              <a:t> тут</a:t>
            </a:r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як </a:t>
            </a:r>
            <a:r>
              <a:rPr lang="ru-RU" dirty="0" err="1" smtClean="0"/>
              <a:t>Творіння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Людина </a:t>
            </a:r>
            <a:r>
              <a:rPr lang="ru-RU" dirty="0" smtClean="0"/>
              <a:t>– автор (художник, </a:t>
            </a:r>
            <a:r>
              <a:rPr lang="ru-RU" dirty="0" err="1" smtClean="0"/>
              <a:t>філософ</a:t>
            </a:r>
            <a:r>
              <a:rPr lang="ru-RU" dirty="0" smtClean="0"/>
              <a:t>) – є</a:t>
            </a:r>
          </a:p>
          <a:p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посередником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вищими</a:t>
            </a:r>
            <a:r>
              <a:rPr lang="ru-RU" dirty="0" smtClean="0"/>
              <a:t> силами і </a:t>
            </a:r>
            <a:r>
              <a:rPr lang="ru-RU" dirty="0" err="1" smtClean="0"/>
              <a:t>соціумом</a:t>
            </a:r>
            <a:r>
              <a:rPr lang="ru-RU" dirty="0" smtClean="0"/>
              <a:t>; </a:t>
            </a:r>
            <a:r>
              <a:rPr lang="ru-RU" dirty="0" err="1" smtClean="0"/>
              <a:t>виступає</a:t>
            </a:r>
            <a:r>
              <a:rPr lang="ru-RU" dirty="0" smtClean="0"/>
              <a:t> не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особи</a:t>
            </a:r>
            <a:r>
              <a:rPr lang="ru-RU" dirty="0" smtClean="0"/>
              <a:t>. </a:t>
            </a:r>
            <a:r>
              <a:rPr lang="ru-RU" dirty="0" err="1" smtClean="0"/>
              <a:t>Замисел</a:t>
            </a:r>
            <a:r>
              <a:rPr lang="ru-RU" dirty="0" smtClean="0"/>
              <a:t> </a:t>
            </a:r>
            <a:r>
              <a:rPr lang="ru-RU" dirty="0" err="1" smtClean="0"/>
              <a:t>богів</a:t>
            </a:r>
            <a:r>
              <a:rPr lang="ru-RU" dirty="0" smtClean="0"/>
              <a:t> </a:t>
            </a:r>
            <a:r>
              <a:rPr lang="ru-RU" dirty="0" err="1" smtClean="0"/>
              <a:t>незбагненний</a:t>
            </a:r>
            <a:r>
              <a:rPr lang="ru-RU" dirty="0" smtClean="0"/>
              <a:t>. Природа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постає</a:t>
            </a:r>
            <a:r>
              <a:rPr lang="ru-RU" dirty="0" smtClean="0"/>
              <a:t> як </a:t>
            </a:r>
            <a:r>
              <a:rPr lang="ru-RU" dirty="0" err="1" smtClean="0"/>
              <a:t>надчуттєва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74322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064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Божественна гра (</a:t>
            </a:r>
            <a:r>
              <a:rPr lang="uk-UA" dirty="0" err="1"/>
              <a:t>Ліла</a:t>
            </a:r>
            <a:r>
              <a:rPr lang="uk-UA" dirty="0"/>
              <a:t>, в давньоіндійській міфології) обертається в філософії</a:t>
            </a:r>
          </a:p>
          <a:p>
            <a:r>
              <a:rPr lang="uk-UA" dirty="0"/>
              <a:t>ідеєю Світової Волі (А.</a:t>
            </a:r>
            <a:r>
              <a:rPr lang="uk-UA" dirty="0" err="1"/>
              <a:t>Шопенгауер</a:t>
            </a:r>
            <a:r>
              <a:rPr lang="uk-UA" dirty="0"/>
              <a:t>), або, пізніше, містифікацією правил гри,</a:t>
            </a:r>
          </a:p>
          <a:p>
            <a:r>
              <a:rPr lang="uk-UA" dirty="0"/>
              <a:t>яку являє все буття людей (Ж.</a:t>
            </a:r>
            <a:r>
              <a:rPr lang="uk-UA" dirty="0" err="1"/>
              <a:t>Бодрійяр</a:t>
            </a:r>
            <a:r>
              <a:rPr lang="uk-UA" dirty="0"/>
              <a:t>). Язичницькі образи Орфея та </a:t>
            </a:r>
            <a:r>
              <a:rPr lang="uk-UA" dirty="0" err="1" smtClean="0"/>
              <a:t>Діоніса</a:t>
            </a:r>
            <a:r>
              <a:rPr lang="uk-UA" dirty="0" smtClean="0"/>
              <a:t> уособлюють </a:t>
            </a:r>
            <a:r>
              <a:rPr lang="uk-UA" dirty="0"/>
              <a:t>ірраціональні сили творчості. Завдяки поетизації стихії життєвої</a:t>
            </a:r>
          </a:p>
          <a:p>
            <a:r>
              <a:rPr lang="uk-UA" dirty="0"/>
              <a:t>боротьби у Ф.Ніцше екзистенціальній онтології М.</a:t>
            </a:r>
            <a:r>
              <a:rPr lang="uk-UA" dirty="0" err="1"/>
              <a:t>Хайдеггера</a:t>
            </a:r>
            <a:r>
              <a:rPr lang="uk-UA" dirty="0"/>
              <a:t>, вченню </a:t>
            </a:r>
            <a:r>
              <a:rPr lang="uk-UA" dirty="0" smtClean="0"/>
              <a:t>про інтуїцію </a:t>
            </a:r>
            <a:r>
              <a:rPr lang="uk-UA" dirty="0"/>
              <a:t>А.Бергсона й іншим ученням, що виводять уявлення про пізнання </a:t>
            </a:r>
            <a:r>
              <a:rPr lang="uk-UA" dirty="0" smtClean="0"/>
              <a:t>та освоєння </a:t>
            </a:r>
            <a:r>
              <a:rPr lang="uk-UA" dirty="0"/>
              <a:t>світу за межі традиційної гносеології, категорія творчості набуває</a:t>
            </a:r>
          </a:p>
          <a:p>
            <a:r>
              <a:rPr lang="uk-UA" dirty="0"/>
              <a:t>смислу життєтворчості й несе ідею включення до поля теоретичного </a:t>
            </a:r>
            <a:r>
              <a:rPr lang="uk-UA" dirty="0" smtClean="0"/>
              <a:t>аналізу багатоманітних </a:t>
            </a:r>
            <a:r>
              <a:rPr lang="uk-UA" dirty="0"/>
              <a:t>виявів чуттєвості. Ніцше підіймає </a:t>
            </a:r>
            <a:r>
              <a:rPr lang="uk-UA" dirty="0" err="1"/>
              <a:t>Діоніса</a:t>
            </a:r>
            <a:r>
              <a:rPr lang="uk-UA" dirty="0"/>
              <a:t>, язичницьких </a:t>
            </a:r>
            <a:r>
              <a:rPr lang="uk-UA" dirty="0" smtClean="0"/>
              <a:t>богів Греції </a:t>
            </a:r>
            <a:r>
              <a:rPr lang="uk-UA" dirty="0"/>
              <a:t>на щит своїх філософсько-антропологічних новацій. У К.Юнга образи</a:t>
            </a:r>
          </a:p>
          <a:p>
            <a:r>
              <a:rPr lang="uk-UA" dirty="0"/>
              <a:t>архаїчних божественних істот постали як дороговкази у царині несвідомого.</a:t>
            </a:r>
          </a:p>
          <a:p>
            <a:r>
              <a:rPr lang="uk-UA" dirty="0"/>
              <a:t>Представники постмодерну – визначної тенденції культури другої </a:t>
            </a:r>
            <a:r>
              <a:rPr lang="uk-UA" dirty="0" smtClean="0"/>
              <a:t>половини ХХ </a:t>
            </a:r>
            <a:r>
              <a:rPr lang="uk-UA" dirty="0"/>
              <a:t>ст. – Ж.</a:t>
            </a:r>
            <a:r>
              <a:rPr lang="uk-UA" dirty="0" err="1"/>
              <a:t>Батай</a:t>
            </a:r>
            <a:r>
              <a:rPr lang="uk-UA" dirty="0"/>
              <a:t>, Ж.</a:t>
            </a:r>
            <a:r>
              <a:rPr lang="uk-UA" dirty="0" err="1"/>
              <a:t>Дельоз</a:t>
            </a:r>
            <a:r>
              <a:rPr lang="uk-UA" dirty="0"/>
              <a:t>, М.Фуко орієнтувалися на модернізований </a:t>
            </a:r>
            <a:r>
              <a:rPr lang="uk-UA" dirty="0" smtClean="0"/>
              <a:t>образ архаїки </a:t>
            </a:r>
            <a:r>
              <a:rPr lang="uk-UA" dirty="0"/>
              <a:t>в своїх </a:t>
            </a:r>
            <a:r>
              <a:rPr lang="uk-UA" dirty="0" smtClean="0"/>
              <a:t>розмірковуваннях  </a:t>
            </a:r>
            <a:r>
              <a:rPr lang="uk-UA" dirty="0"/>
              <a:t>про спонтанність і </a:t>
            </a:r>
            <a:r>
              <a:rPr lang="uk-UA" dirty="0" err="1"/>
              <a:t>позарозумні</a:t>
            </a:r>
            <a:r>
              <a:rPr lang="uk-UA" dirty="0"/>
              <a:t> джерела </a:t>
            </a:r>
            <a:r>
              <a:rPr lang="uk-UA" dirty="0" smtClean="0"/>
              <a:t>творчості,про </a:t>
            </a:r>
            <a:r>
              <a:rPr lang="uk-UA" dirty="0"/>
              <a:t>границі естетичної чуттєвості.</a:t>
            </a:r>
          </a:p>
        </p:txBody>
      </p:sp>
    </p:spTree>
    <p:extLst>
      <p:ext uri="{BB962C8B-B14F-4D97-AF65-F5344CB8AC3E}">
        <p14:creationId xmlns:p14="http://schemas.microsoft.com/office/powerpoint/2010/main" val="3943098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Християнська</a:t>
            </a:r>
            <a:r>
              <a:rPr lang="ru-RU" dirty="0" smtClean="0"/>
              <a:t> культура </a:t>
            </a:r>
            <a:r>
              <a:rPr lang="ru-RU" dirty="0" err="1" smtClean="0"/>
              <a:t>огортає</a:t>
            </a:r>
            <a:r>
              <a:rPr lang="ru-RU" dirty="0" smtClean="0"/>
              <a:t> </a:t>
            </a:r>
            <a:r>
              <a:rPr lang="ru-RU" dirty="0" err="1" smtClean="0"/>
              <a:t>продуктивні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духу в образ </a:t>
            </a:r>
            <a:r>
              <a:rPr lang="ru-RU" dirty="0" err="1" smtClean="0"/>
              <a:t>Творця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Посередницею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божественною волею й </a:t>
            </a:r>
            <a:r>
              <a:rPr lang="ru-RU" dirty="0" err="1" smtClean="0"/>
              <a:t>особистістю</a:t>
            </a:r>
            <a:r>
              <a:rPr lang="ru-RU" dirty="0" smtClean="0"/>
              <a:t> </a:t>
            </a:r>
            <a:r>
              <a:rPr lang="ru-RU" dirty="0" err="1" smtClean="0"/>
              <a:t>митця</a:t>
            </a:r>
            <a:r>
              <a:rPr lang="ru-RU" dirty="0" smtClean="0"/>
              <a:t> </a:t>
            </a:r>
            <a:r>
              <a:rPr lang="ru-RU" dirty="0" err="1" smtClean="0"/>
              <a:t>виступає</a:t>
            </a:r>
            <a:r>
              <a:rPr lang="ru-RU" dirty="0" smtClean="0"/>
              <a:t> Муза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жіночна</a:t>
            </a:r>
            <a:r>
              <a:rPr lang="ru-RU" dirty="0" smtClean="0"/>
              <a:t> </a:t>
            </a:r>
            <a:r>
              <a:rPr lang="ru-RU" dirty="0" err="1" smtClean="0"/>
              <a:t>іпостась</a:t>
            </a:r>
            <a:r>
              <a:rPr lang="ru-RU" dirty="0" smtClean="0"/>
              <a:t> </a:t>
            </a:r>
            <a:r>
              <a:rPr lang="ru-RU" dirty="0" err="1" smtClean="0"/>
              <a:t>натхнення</a:t>
            </a:r>
            <a:r>
              <a:rPr lang="ru-RU" dirty="0" smtClean="0"/>
              <a:t>. Сама </a:t>
            </a:r>
            <a:r>
              <a:rPr lang="ru-RU" dirty="0" err="1" smtClean="0"/>
              <a:t>категорія</a:t>
            </a:r>
            <a:r>
              <a:rPr lang="ru-RU" dirty="0" smtClean="0"/>
              <a:t> </a:t>
            </a:r>
            <a:r>
              <a:rPr lang="ru-RU" dirty="0" err="1" smtClean="0"/>
              <a:t>натхнення</a:t>
            </a:r>
            <a:r>
              <a:rPr lang="ru-RU" dirty="0" smtClean="0"/>
              <a:t> </a:t>
            </a:r>
            <a:r>
              <a:rPr lang="ru-RU" dirty="0" err="1" smtClean="0"/>
              <a:t>несе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</a:t>
            </a:r>
          </a:p>
          <a:p>
            <a:r>
              <a:rPr lang="ru-RU" dirty="0" err="1" smtClean="0"/>
              <a:t>людину</a:t>
            </a:r>
            <a:r>
              <a:rPr lang="ru-RU" dirty="0" smtClean="0"/>
              <a:t> як Боже </a:t>
            </a:r>
            <a:r>
              <a:rPr lang="ru-RU" dirty="0" err="1" smtClean="0"/>
              <a:t>створіння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завдячує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здатністю</a:t>
            </a:r>
            <a:r>
              <a:rPr lang="ru-RU" dirty="0" smtClean="0"/>
              <a:t> </a:t>
            </a:r>
            <a:r>
              <a:rPr lang="ru-RU" dirty="0" err="1" smtClean="0"/>
              <a:t>творити</a:t>
            </a:r>
            <a:r>
              <a:rPr lang="ru-RU" dirty="0" smtClean="0"/>
              <a:t> – </a:t>
            </a:r>
            <a:r>
              <a:rPr lang="ru-RU" dirty="0" err="1" smtClean="0"/>
              <a:t>Творцеві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опиняється</a:t>
            </a:r>
            <a:r>
              <a:rPr lang="ru-RU" dirty="0" smtClean="0"/>
              <a:t> у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теоретиків</a:t>
            </a:r>
            <a:r>
              <a:rPr lang="ru-RU" dirty="0" smtClean="0"/>
              <a:t> та </a:t>
            </a:r>
            <a:r>
              <a:rPr lang="ru-RU" dirty="0" err="1" smtClean="0"/>
              <a:t>відображається</a:t>
            </a:r>
            <a:r>
              <a:rPr lang="ru-RU" dirty="0" smtClean="0"/>
              <a:t> у</a:t>
            </a:r>
          </a:p>
          <a:p>
            <a:r>
              <a:rPr lang="ru-RU" dirty="0" err="1" smtClean="0"/>
              <a:t>понятті</a:t>
            </a:r>
            <a:r>
              <a:rPr lang="ru-RU" dirty="0" smtClean="0"/>
              <a:t> </a:t>
            </a:r>
            <a:r>
              <a:rPr lang="ru-RU" dirty="0" err="1" smtClean="0"/>
              <a:t>креативність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382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47248" cy="1368152"/>
          </a:xfrm>
        </p:spPr>
        <p:txBody>
          <a:bodyPr>
            <a:normAutofit/>
          </a:bodyPr>
          <a:lstStyle/>
          <a:p>
            <a:r>
              <a:rPr lang="uk-UA" dirty="0" smtClean="0"/>
              <a:t>Література: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mtClean="0"/>
              <a:t>http://univer.nuczu.edu.ua/tmp_metod/3425/ilovepdf_merged.pdf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400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1.Зміст і культурно-</a:t>
            </a:r>
            <a:r>
              <a:rPr lang="ru-RU" dirty="0" err="1" smtClean="0"/>
              <a:t>історичне</a:t>
            </a:r>
            <a:r>
              <a:rPr lang="ru-RU" dirty="0" smtClean="0"/>
              <a:t> </a:t>
            </a:r>
            <a:r>
              <a:rPr lang="ru-RU" dirty="0" err="1" smtClean="0"/>
              <a:t>становлення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endParaRPr lang="ru-RU" dirty="0" smtClean="0"/>
          </a:p>
          <a:p>
            <a:r>
              <a:rPr lang="ru-RU" dirty="0" smtClean="0"/>
              <a:t>2.Індивідуально-суб’єктивний </a:t>
            </a:r>
            <a:r>
              <a:rPr lang="ru-RU" dirty="0" err="1" smtClean="0"/>
              <a:t>вимір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endParaRPr lang="ru-RU" dirty="0" smtClean="0"/>
          </a:p>
          <a:p>
            <a:r>
              <a:rPr lang="ru-RU" dirty="0" smtClean="0"/>
              <a:t>3.Особливості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38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1.Зміст і </a:t>
            </a:r>
            <a:r>
              <a:rPr lang="ru-RU" dirty="0" err="1" smtClean="0"/>
              <a:t>історичне</a:t>
            </a:r>
            <a:r>
              <a:rPr lang="ru-RU" dirty="0" smtClean="0"/>
              <a:t> </a:t>
            </a:r>
            <a:r>
              <a:rPr lang="ru-RU" dirty="0" err="1" smtClean="0"/>
              <a:t>становлення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endParaRPr lang="ru-RU" dirty="0" smtClean="0"/>
          </a:p>
          <a:p>
            <a:r>
              <a:rPr lang="ru-RU" dirty="0" err="1" smtClean="0"/>
              <a:t>Творчість</a:t>
            </a:r>
            <a:r>
              <a:rPr lang="ru-RU" dirty="0" smtClean="0"/>
              <a:t> – </a:t>
            </a:r>
            <a:r>
              <a:rPr lang="ru-RU" dirty="0" err="1" smtClean="0"/>
              <a:t>атрибутивна</a:t>
            </a:r>
            <a:r>
              <a:rPr lang="ru-RU" dirty="0" smtClean="0"/>
              <a:t> </a:t>
            </a:r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 </a:t>
            </a:r>
            <a:r>
              <a:rPr lang="ru-RU" dirty="0" err="1" smtClean="0"/>
              <a:t>визначником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–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реальності</a:t>
            </a:r>
            <a:r>
              <a:rPr lang="ru-RU" dirty="0" smtClean="0"/>
              <a:t>; </a:t>
            </a:r>
            <a:r>
              <a:rPr lang="ru-RU" dirty="0" err="1" smtClean="0"/>
              <a:t>тієї</a:t>
            </a:r>
            <a:r>
              <a:rPr lang="ru-RU" dirty="0" smtClean="0"/>
              <a:t> «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», яку </a:t>
            </a:r>
            <a:r>
              <a:rPr lang="ru-RU" dirty="0" err="1" smtClean="0"/>
              <a:t>виробляє</a:t>
            </a:r>
            <a:r>
              <a:rPr lang="ru-RU" dirty="0" smtClean="0"/>
              <a:t> і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людство</a:t>
            </a:r>
            <a:r>
              <a:rPr lang="ru-RU" dirty="0" smtClean="0"/>
              <a:t>, </a:t>
            </a:r>
            <a:r>
              <a:rPr lang="ru-RU" dirty="0" err="1" smtClean="0"/>
              <a:t>людська</a:t>
            </a:r>
            <a:r>
              <a:rPr lang="ru-RU" dirty="0" smtClean="0"/>
              <a:t> </a:t>
            </a:r>
            <a:r>
              <a:rPr lang="ru-RU" dirty="0" err="1" smtClean="0"/>
              <a:t>істота</a:t>
            </a:r>
            <a:r>
              <a:rPr lang="ru-RU" dirty="0" smtClean="0"/>
              <a:t>. </a:t>
            </a:r>
            <a:r>
              <a:rPr lang="ru-RU" dirty="0" err="1" smtClean="0"/>
              <a:t>Творчий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багатозначна</a:t>
            </a:r>
            <a:r>
              <a:rPr lang="ru-RU" dirty="0" smtClean="0"/>
              <a:t> </a:t>
            </a:r>
            <a:r>
              <a:rPr lang="ru-RU" dirty="0" err="1" smtClean="0"/>
              <a:t>категорія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</a:t>
            </a:r>
            <a:r>
              <a:rPr lang="ru-RU" dirty="0" err="1" smtClean="0"/>
              <a:t>передусім</a:t>
            </a:r>
            <a:r>
              <a:rPr lang="ru-RU" dirty="0" smtClean="0"/>
              <a:t> у </a:t>
            </a:r>
            <a:r>
              <a:rPr lang="ru-RU" dirty="0" err="1" smtClean="0"/>
              <a:t>контексті</a:t>
            </a:r>
            <a:endParaRPr lang="ru-RU" dirty="0" smtClean="0"/>
          </a:p>
          <a:p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становлення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забезпечується</a:t>
            </a:r>
            <a:r>
              <a:rPr lang="ru-RU" dirty="0" smtClean="0"/>
              <a:t> </a:t>
            </a:r>
            <a:r>
              <a:rPr lang="ru-RU" dirty="0" err="1" smtClean="0"/>
              <a:t>зусиллями</a:t>
            </a:r>
            <a:r>
              <a:rPr lang="ru-RU" dirty="0" smtClean="0"/>
              <a:t> думки, духу, </a:t>
            </a:r>
            <a:r>
              <a:rPr lang="ru-RU" dirty="0" err="1" smtClean="0"/>
              <a:t>праці</a:t>
            </a:r>
            <a:r>
              <a:rPr lang="ru-RU" dirty="0" smtClean="0"/>
              <a:t> людей</a:t>
            </a:r>
            <a:r>
              <a:rPr lang="ru-RU" dirty="0" smtClean="0"/>
              <a:t>.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потреба </a:t>
            </a:r>
            <a:r>
              <a:rPr lang="ru-RU" dirty="0" err="1" smtClean="0"/>
              <a:t>людини</a:t>
            </a:r>
            <a:r>
              <a:rPr lang="ru-RU" dirty="0" smtClean="0"/>
              <a:t>, як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цивілізації</a:t>
            </a:r>
            <a:endParaRPr lang="ru-RU" dirty="0" smtClean="0"/>
          </a:p>
          <a:p>
            <a:r>
              <a:rPr lang="ru-RU" dirty="0" smtClean="0"/>
              <a:t>та </a:t>
            </a:r>
            <a:r>
              <a:rPr lang="ru-RU" dirty="0" err="1" smtClean="0"/>
              <a:t>культури</a:t>
            </a:r>
            <a:r>
              <a:rPr lang="ru-RU" dirty="0" smtClean="0"/>
              <a:t>, у </a:t>
            </a:r>
            <a:r>
              <a:rPr lang="ru-RU" dirty="0" err="1" smtClean="0"/>
              <a:t>перетворенні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передумов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 </a:t>
            </a: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й у </a:t>
            </a:r>
            <a:r>
              <a:rPr lang="ru-RU" dirty="0" err="1" smtClean="0"/>
              <a:t>суб’єктивно-психологічному</a:t>
            </a:r>
            <a:r>
              <a:rPr lang="ru-RU" dirty="0" smtClean="0"/>
              <a:t> </a:t>
            </a:r>
            <a:r>
              <a:rPr lang="ru-RU" dirty="0" err="1" smtClean="0"/>
              <a:t>вимірі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виражає</a:t>
            </a:r>
            <a:r>
              <a:rPr lang="ru-RU" dirty="0" smtClean="0"/>
              <a:t> </a:t>
            </a:r>
            <a:r>
              <a:rPr lang="ru-RU" dirty="0" err="1" smtClean="0"/>
              <a:t>активні</a:t>
            </a:r>
            <a:r>
              <a:rPr lang="ru-RU" dirty="0" smtClean="0"/>
              <a:t> </a:t>
            </a:r>
            <a:r>
              <a:rPr lang="ru-RU" dirty="0" err="1" smtClean="0"/>
              <a:t>стани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певне</a:t>
            </a:r>
            <a:r>
              <a:rPr lang="ru-RU" dirty="0" smtClean="0"/>
              <a:t> </a:t>
            </a:r>
            <a:r>
              <a:rPr lang="ru-RU" dirty="0" err="1" smtClean="0"/>
              <a:t>напруження</a:t>
            </a:r>
            <a:r>
              <a:rPr lang="ru-RU" dirty="0" smtClean="0"/>
              <a:t> </a:t>
            </a:r>
            <a:r>
              <a:rPr lang="ru-RU" dirty="0" err="1" smtClean="0"/>
              <a:t>продуктивних</a:t>
            </a:r>
            <a:r>
              <a:rPr lang="ru-RU" dirty="0" smtClean="0"/>
              <a:t> сил </a:t>
            </a:r>
            <a:r>
              <a:rPr lang="ru-RU" dirty="0" err="1" smtClean="0"/>
              <a:t>психічного</a:t>
            </a:r>
            <a:r>
              <a:rPr lang="ru-RU" dirty="0" smtClean="0"/>
              <a:t>, </a:t>
            </a:r>
            <a:r>
              <a:rPr lang="ru-RU" dirty="0" err="1" smtClean="0"/>
              <a:t>несе</a:t>
            </a:r>
            <a:r>
              <a:rPr lang="ru-RU" dirty="0" smtClean="0"/>
              <a:t> в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актуалізацію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повноти</a:t>
            </a:r>
            <a:r>
              <a:rPr lang="ru-RU" dirty="0" smtClean="0"/>
              <a:t> </a:t>
            </a:r>
            <a:r>
              <a:rPr lang="ru-RU" dirty="0" err="1" smtClean="0"/>
              <a:t>психічного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–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глибинних</a:t>
            </a:r>
            <a:r>
              <a:rPr lang="ru-RU" dirty="0" smtClean="0"/>
              <a:t> </a:t>
            </a:r>
            <a:r>
              <a:rPr lang="ru-RU" dirty="0" err="1" smtClean="0"/>
              <a:t>рушіїв</a:t>
            </a:r>
            <a:r>
              <a:rPr lang="ru-RU" dirty="0" smtClean="0"/>
              <a:t>, </a:t>
            </a:r>
            <a:r>
              <a:rPr lang="ru-RU" dirty="0" err="1" smtClean="0"/>
              <a:t>скритих</a:t>
            </a:r>
            <a:r>
              <a:rPr lang="ru-RU" dirty="0" smtClean="0"/>
              <a:t> у</a:t>
            </a:r>
          </a:p>
          <a:p>
            <a:r>
              <a:rPr lang="ru-RU" dirty="0" err="1" smtClean="0"/>
              <a:t>несвідомому</a:t>
            </a:r>
            <a:r>
              <a:rPr lang="ru-RU" dirty="0" smtClean="0"/>
              <a:t>, до </a:t>
            </a:r>
            <a:r>
              <a:rPr lang="ru-RU" dirty="0" err="1" smtClean="0"/>
              <a:t>керованих</a:t>
            </a:r>
            <a:r>
              <a:rPr lang="ru-RU" dirty="0" smtClean="0"/>
              <a:t> </a:t>
            </a:r>
            <a:r>
              <a:rPr lang="ru-RU" dirty="0" err="1" smtClean="0"/>
              <a:t>загальними</a:t>
            </a:r>
            <a:r>
              <a:rPr lang="ru-RU" dirty="0" smtClean="0"/>
              <a:t> правилами </a:t>
            </a:r>
            <a:r>
              <a:rPr lang="ru-RU" dirty="0" err="1" smtClean="0"/>
              <a:t>логічних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</a:t>
            </a:r>
            <a:r>
              <a:rPr lang="ru-RU" dirty="0" err="1" smtClean="0"/>
              <a:t>розуму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907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3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Тож</a:t>
            </a:r>
            <a:r>
              <a:rPr lang="ru-RU" dirty="0" smtClean="0"/>
              <a:t> </a:t>
            </a:r>
            <a:r>
              <a:rPr lang="ru-RU" dirty="0" err="1" smtClean="0"/>
              <a:t>закономірно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категоріальне</a:t>
            </a:r>
            <a:r>
              <a:rPr lang="ru-RU" dirty="0" smtClean="0"/>
              <a:t> </a:t>
            </a:r>
            <a:r>
              <a:rPr lang="ru-RU" dirty="0" err="1" smtClean="0"/>
              <a:t>осмислення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smtClean="0"/>
              <a:t>науках про </a:t>
            </a:r>
            <a:r>
              <a:rPr lang="ru-RU" dirty="0" err="1" smtClean="0"/>
              <a:t>людину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покладаються</a:t>
            </a:r>
            <a:r>
              <a:rPr lang="ru-RU" dirty="0" smtClean="0"/>
              <a:t> в основу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критерії</a:t>
            </a:r>
            <a:r>
              <a:rPr lang="ru-RU" dirty="0" smtClean="0"/>
              <a:t>. 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дисциплінах</a:t>
            </a:r>
            <a:r>
              <a:rPr lang="ru-RU" dirty="0" smtClean="0"/>
              <a:t>, та </a:t>
            </a:r>
            <a:r>
              <a:rPr lang="ru-RU" dirty="0" err="1" smtClean="0"/>
              <a:t>навіть</a:t>
            </a:r>
            <a:r>
              <a:rPr lang="ru-RU" dirty="0" smtClean="0"/>
              <a:t> у межах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окремої</a:t>
            </a:r>
            <a:r>
              <a:rPr lang="ru-RU" dirty="0" smtClean="0"/>
              <a:t> з них</a:t>
            </a:r>
            <a:r>
              <a:rPr lang="ru-RU" dirty="0" smtClean="0"/>
              <a:t>,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склався</a:t>
            </a:r>
            <a:r>
              <a:rPr lang="ru-RU" dirty="0" smtClean="0"/>
              <a:t> </a:t>
            </a:r>
            <a:r>
              <a:rPr lang="ru-RU" dirty="0" err="1" smtClean="0"/>
              <a:t>різновекторний</a:t>
            </a:r>
            <a:r>
              <a:rPr lang="ru-RU" dirty="0" smtClean="0"/>
              <a:t>, а </a:t>
            </a:r>
            <a:r>
              <a:rPr lang="ru-RU" dirty="0" err="1" smtClean="0"/>
              <a:t>нерідко</a:t>
            </a:r>
            <a:r>
              <a:rPr lang="ru-RU" dirty="0" smtClean="0"/>
              <a:t> й </a:t>
            </a:r>
            <a:r>
              <a:rPr lang="ru-RU" dirty="0" err="1" smtClean="0"/>
              <a:t>дискусійний</a:t>
            </a:r>
            <a:r>
              <a:rPr lang="ru-RU" dirty="0" smtClean="0"/>
              <a:t>, </a:t>
            </a:r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smtClean="0"/>
              <a:t>й </a:t>
            </a:r>
            <a:r>
              <a:rPr lang="ru-RU" dirty="0" err="1" smtClean="0"/>
              <a:t>інтерпретації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смисловий</a:t>
            </a:r>
            <a:r>
              <a:rPr lang="ru-RU" dirty="0" smtClean="0"/>
              <a:t> </a:t>
            </a:r>
            <a:r>
              <a:rPr lang="ru-RU" dirty="0" err="1" smtClean="0"/>
              <a:t>діапазон</a:t>
            </a:r>
            <a:r>
              <a:rPr lang="ru-RU" dirty="0" smtClean="0"/>
              <a:t>, як і </a:t>
            </a:r>
            <a:r>
              <a:rPr lang="ru-RU" dirty="0" err="1" smtClean="0"/>
              <a:t>концептуалізація</a:t>
            </a:r>
            <a:endParaRPr lang="ru-RU" dirty="0" smtClean="0"/>
          </a:p>
          <a:p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, </a:t>
            </a:r>
            <a:r>
              <a:rPr lang="ru-RU" dirty="0" err="1" smtClean="0"/>
              <a:t>виходить</a:t>
            </a:r>
            <a:r>
              <a:rPr lang="ru-RU" dirty="0" smtClean="0"/>
              <a:t> за рамки </a:t>
            </a:r>
            <a:r>
              <a:rPr lang="ru-RU" dirty="0" err="1" smtClean="0"/>
              <a:t>антропологічних</a:t>
            </a:r>
            <a:r>
              <a:rPr lang="ru-RU" dirty="0" smtClean="0"/>
              <a:t> </a:t>
            </a:r>
            <a:r>
              <a:rPr lang="ru-RU" dirty="0" err="1" smtClean="0"/>
              <a:t>розвідок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smtClean="0"/>
              <a:t>природно-</a:t>
            </a:r>
            <a:r>
              <a:rPr lang="ru-RU" dirty="0" err="1" smtClean="0"/>
              <a:t>космічного</a:t>
            </a:r>
            <a:r>
              <a:rPr lang="ru-RU" dirty="0" smtClean="0"/>
              <a:t> масштабу </a:t>
            </a:r>
            <a:r>
              <a:rPr lang="ru-RU" dirty="0" err="1" smtClean="0"/>
              <a:t>подій</a:t>
            </a:r>
            <a:r>
              <a:rPr lang="ru-RU" dirty="0" smtClean="0"/>
              <a:t>, </a:t>
            </a:r>
            <a:r>
              <a:rPr lang="ru-RU" dirty="0" err="1" smtClean="0"/>
              <a:t>незмірно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широкого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людська</a:t>
            </a:r>
            <a:r>
              <a:rPr lang="ru-RU" dirty="0" smtClean="0"/>
              <a:t> </a:t>
            </a:r>
            <a:r>
              <a:rPr lang="ru-RU" dirty="0" err="1" smtClean="0"/>
              <a:t>суб’єктивність</a:t>
            </a:r>
            <a:r>
              <a:rPr lang="ru-RU" dirty="0" smtClean="0"/>
              <a:t> і </a:t>
            </a:r>
            <a:r>
              <a:rPr lang="ru-RU" dirty="0" err="1" smtClean="0"/>
              <a:t>соціум</a:t>
            </a:r>
            <a:r>
              <a:rPr lang="ru-RU" dirty="0" smtClean="0"/>
              <a:t>, </a:t>
            </a:r>
            <a:r>
              <a:rPr lang="ru-RU" dirty="0" err="1" smtClean="0"/>
              <a:t>виміру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, </a:t>
            </a:r>
            <a:r>
              <a:rPr lang="ru-RU" dirty="0" err="1" smtClean="0"/>
              <a:t>зовсім</a:t>
            </a:r>
            <a:r>
              <a:rPr lang="ru-RU" dirty="0" smtClean="0"/>
              <a:t> не </a:t>
            </a:r>
            <a:r>
              <a:rPr lang="ru-RU" dirty="0" err="1" smtClean="0"/>
              <a:t>обов’язково</a:t>
            </a:r>
            <a:r>
              <a:rPr lang="ru-RU" dirty="0" smtClean="0"/>
              <a:t> </a:t>
            </a:r>
            <a:r>
              <a:rPr lang="ru-RU" dirty="0" err="1" smtClean="0"/>
              <a:t>пов’язується</a:t>
            </a:r>
            <a:r>
              <a:rPr lang="ru-RU" dirty="0" smtClean="0"/>
              <a:t> </a:t>
            </a:r>
            <a:r>
              <a:rPr lang="ru-RU" dirty="0" smtClean="0"/>
              <a:t>з </a:t>
            </a:r>
            <a:r>
              <a:rPr lang="ru-RU" dirty="0" err="1" smtClean="0"/>
              <a:t>релігійним</a:t>
            </a:r>
            <a:r>
              <a:rPr lang="ru-RU" dirty="0" smtClean="0"/>
              <a:t> </a:t>
            </a:r>
            <a:r>
              <a:rPr lang="ru-RU" dirty="0" err="1" smtClean="0"/>
              <a:t>світоглядом</a:t>
            </a:r>
            <a:r>
              <a:rPr lang="ru-RU" dirty="0" smtClean="0"/>
              <a:t> і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історичною</a:t>
            </a:r>
            <a:r>
              <a:rPr lang="ru-RU" dirty="0" smtClean="0"/>
              <a:t> </a:t>
            </a:r>
            <a:r>
              <a:rPr lang="ru-RU" dirty="0" err="1" smtClean="0"/>
              <a:t>давністю</a:t>
            </a:r>
            <a:r>
              <a:rPr lang="ru-RU" dirty="0" smtClean="0"/>
              <a:t>. </a:t>
            </a:r>
            <a:r>
              <a:rPr lang="ru-RU" dirty="0" err="1" smtClean="0"/>
              <a:t>Йдеться</a:t>
            </a:r>
            <a:r>
              <a:rPr lang="ru-RU" dirty="0" smtClean="0"/>
              <a:t> й</a:t>
            </a:r>
          </a:p>
          <a:p>
            <a:r>
              <a:rPr lang="ru-RU" dirty="0" smtClean="0"/>
              <a:t>про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підіймають</a:t>
            </a:r>
            <a:r>
              <a:rPr lang="ru-RU" dirty="0" smtClean="0"/>
              <a:t> </a:t>
            </a:r>
            <a:r>
              <a:rPr lang="ru-RU" dirty="0" err="1" smtClean="0"/>
              <a:t>біологічні</a:t>
            </a:r>
            <a:r>
              <a:rPr lang="ru-RU" dirty="0" smtClean="0"/>
              <a:t> </a:t>
            </a:r>
            <a:r>
              <a:rPr lang="ru-RU" dirty="0" err="1" smtClean="0"/>
              <a:t>передумови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Так, </a:t>
            </a:r>
            <a:r>
              <a:rPr lang="ru-RU" dirty="0" err="1" smtClean="0"/>
              <a:t>відомий</a:t>
            </a:r>
            <a:r>
              <a:rPr lang="ru-RU" dirty="0" smtClean="0"/>
              <a:t> учений-психолог Я.А. </a:t>
            </a:r>
            <a:r>
              <a:rPr lang="ru-RU" dirty="0" err="1" smtClean="0"/>
              <a:t>Пономарьов</a:t>
            </a:r>
            <a:r>
              <a:rPr lang="ru-RU" dirty="0" smtClean="0"/>
              <a:t>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вченні</a:t>
            </a:r>
            <a:endParaRPr lang="ru-RU" dirty="0" smtClean="0"/>
          </a:p>
          <a:p>
            <a:r>
              <a:rPr lang="ru-RU" dirty="0" err="1" smtClean="0"/>
              <a:t>розглядає</a:t>
            </a:r>
            <a:r>
              <a:rPr lang="ru-RU" dirty="0" smtClean="0"/>
              <a:t> </a:t>
            </a:r>
            <a:r>
              <a:rPr lang="ru-RU" dirty="0" err="1" smtClean="0"/>
              <a:t>антропний</a:t>
            </a:r>
            <a:r>
              <a:rPr lang="ru-RU" dirty="0" smtClean="0"/>
              <a:t> </a:t>
            </a:r>
            <a:r>
              <a:rPr lang="ru-RU" dirty="0" err="1" smtClean="0"/>
              <a:t>вимір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як </a:t>
            </a:r>
            <a:r>
              <a:rPr lang="ru-RU" dirty="0" err="1" smtClean="0"/>
              <a:t>вияв</a:t>
            </a:r>
            <a:r>
              <a:rPr lang="ru-RU" dirty="0" smtClean="0"/>
              <a:t> </a:t>
            </a:r>
            <a:r>
              <a:rPr lang="ru-RU" dirty="0" err="1" smtClean="0"/>
              <a:t>фундаментальної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всього</a:t>
            </a:r>
            <a:r>
              <a:rPr lang="ru-RU" dirty="0" smtClean="0"/>
              <a:t> живого в </a:t>
            </a:r>
            <a:r>
              <a:rPr lang="ru-RU" dirty="0" err="1" smtClean="0"/>
              <a:t>ній</a:t>
            </a:r>
            <a:r>
              <a:rPr lang="ru-RU" dirty="0" smtClean="0"/>
              <a:t> – </a:t>
            </a:r>
            <a:r>
              <a:rPr lang="ru-RU" dirty="0" err="1" smtClean="0"/>
              <a:t>розвиватися</a:t>
            </a:r>
            <a:r>
              <a:rPr lang="ru-RU" dirty="0" smtClean="0"/>
              <a:t>. </a:t>
            </a:r>
            <a:r>
              <a:rPr lang="ru-RU" dirty="0" err="1" smtClean="0"/>
              <a:t>Якоюсь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співзвучними</a:t>
            </a:r>
            <a:r>
              <a:rPr lang="ru-RU" dirty="0" smtClean="0"/>
              <a:t> </a:t>
            </a:r>
            <a:r>
              <a:rPr lang="ru-RU" dirty="0" smtClean="0"/>
              <a:t>є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відомого</a:t>
            </a:r>
            <a:r>
              <a:rPr lang="ru-RU" dirty="0" smtClean="0"/>
              <a:t> </a:t>
            </a:r>
            <a:r>
              <a:rPr lang="ru-RU" dirty="0" err="1" smtClean="0"/>
              <a:t>вітчизняного</a:t>
            </a:r>
            <a:r>
              <a:rPr lang="ru-RU" dirty="0" smtClean="0"/>
              <a:t> </a:t>
            </a:r>
            <a:r>
              <a:rPr lang="ru-RU" dirty="0" err="1" smtClean="0"/>
              <a:t>вченого</a:t>
            </a:r>
            <a:r>
              <a:rPr lang="ru-RU" dirty="0" smtClean="0"/>
              <a:t> В.А. </a:t>
            </a:r>
            <a:r>
              <a:rPr lang="ru-RU" dirty="0" err="1" smtClean="0"/>
              <a:t>Роменця</a:t>
            </a:r>
            <a:r>
              <a:rPr lang="ru-RU" dirty="0" smtClean="0"/>
              <a:t> – автора </a:t>
            </a:r>
            <a:r>
              <a:rPr lang="ru-RU" dirty="0" err="1" smtClean="0"/>
              <a:t>вчення</a:t>
            </a:r>
            <a:r>
              <a:rPr lang="ru-RU" dirty="0" smtClean="0"/>
              <a:t> про </a:t>
            </a:r>
            <a:r>
              <a:rPr lang="ru-RU" dirty="0" err="1" smtClean="0"/>
              <a:t>вчинок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як </a:t>
            </a:r>
            <a:r>
              <a:rPr lang="ru-RU" dirty="0" err="1" smtClean="0"/>
              <a:t>крок</a:t>
            </a:r>
            <a:r>
              <a:rPr lang="ru-RU" dirty="0" smtClean="0"/>
              <a:t> </a:t>
            </a:r>
            <a:r>
              <a:rPr lang="ru-RU" dirty="0" err="1" smtClean="0"/>
              <a:t>творення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себе. У</a:t>
            </a:r>
          </a:p>
          <a:p>
            <a:r>
              <a:rPr lang="ru-RU" dirty="0" err="1" smtClean="0"/>
              <a:t>Роменця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інтерпретується</a:t>
            </a:r>
            <a:r>
              <a:rPr lang="ru-RU" dirty="0" smtClean="0"/>
              <a:t> як </a:t>
            </a:r>
            <a:r>
              <a:rPr lang="ru-RU" dirty="0" err="1" smtClean="0"/>
              <a:t>екзистенціальна</a:t>
            </a:r>
            <a:r>
              <a:rPr lang="ru-RU" dirty="0" smtClean="0"/>
              <a:t> </a:t>
            </a:r>
            <a:r>
              <a:rPr lang="ru-RU" dirty="0" err="1" smtClean="0"/>
              <a:t>категорія</a:t>
            </a:r>
            <a:r>
              <a:rPr lang="ru-RU" dirty="0" smtClean="0"/>
              <a:t>, </a:t>
            </a:r>
            <a:r>
              <a:rPr lang="ru-RU" dirty="0" err="1" smtClean="0"/>
              <a:t>пов’язана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смислом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людства</a:t>
            </a:r>
            <a:r>
              <a:rPr lang="ru-RU" dirty="0" smtClean="0"/>
              <a:t> </a:t>
            </a:r>
            <a:r>
              <a:rPr lang="ru-RU" dirty="0" err="1" smtClean="0"/>
              <a:t>загалом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8876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79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взяти</a:t>
            </a:r>
            <a:r>
              <a:rPr lang="ru-RU" dirty="0" smtClean="0"/>
              <a:t> до </a:t>
            </a:r>
            <a:r>
              <a:rPr lang="ru-RU" dirty="0" err="1" smtClean="0"/>
              <a:t>уваги</a:t>
            </a:r>
            <a:r>
              <a:rPr lang="ru-RU" dirty="0" smtClean="0"/>
              <a:t>, –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і </a:t>
            </a:r>
            <a:r>
              <a:rPr lang="ru-RU" dirty="0" err="1" smtClean="0"/>
              <a:t>лишається</a:t>
            </a:r>
            <a:r>
              <a:rPr lang="ru-RU" dirty="0" smtClean="0"/>
              <a:t> на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з </a:t>
            </a:r>
            <a:r>
              <a:rPr lang="ru-RU" dirty="0" err="1" smtClean="0"/>
              <a:t>наріжних</a:t>
            </a:r>
            <a:r>
              <a:rPr lang="ru-RU" dirty="0" smtClean="0"/>
              <a:t> проблем у </a:t>
            </a:r>
            <a:r>
              <a:rPr lang="ru-RU" dirty="0" err="1" smtClean="0"/>
              <a:t>вивченні</a:t>
            </a:r>
            <a:r>
              <a:rPr lang="ru-RU" dirty="0" smtClean="0"/>
              <a:t> феномена </a:t>
            </a:r>
            <a:r>
              <a:rPr lang="ru-RU" dirty="0" err="1" smtClean="0"/>
              <a:t>людини</a:t>
            </a:r>
            <a:r>
              <a:rPr lang="ru-RU" dirty="0" smtClean="0"/>
              <a:t>, – </a:t>
            </a:r>
            <a:r>
              <a:rPr lang="ru-RU" dirty="0" err="1" smtClean="0"/>
              <a:t>що</a:t>
            </a:r>
            <a:r>
              <a:rPr lang="ru-RU" dirty="0" smtClean="0"/>
              <a:t> і</a:t>
            </a:r>
          </a:p>
          <a:p>
            <a:r>
              <a:rPr lang="ru-RU" dirty="0" smtClean="0"/>
              <a:t>сама постановка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, і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засадний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належать до </a:t>
            </a:r>
            <a:r>
              <a:rPr lang="ru-RU" dirty="0" err="1" smtClean="0"/>
              <a:t>філософської</a:t>
            </a:r>
            <a:r>
              <a:rPr lang="ru-RU" dirty="0" smtClean="0"/>
              <a:t> думки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до </a:t>
            </a:r>
            <a:r>
              <a:rPr lang="ru-RU" dirty="0" err="1" smtClean="0"/>
              <a:t>метафізики</a:t>
            </a:r>
            <a:r>
              <a:rPr lang="ru-RU" dirty="0" smtClean="0"/>
              <a:t>. </a:t>
            </a:r>
            <a:r>
              <a:rPr lang="ru-RU" dirty="0" err="1" smtClean="0"/>
              <a:t>Інтерес</a:t>
            </a:r>
            <a:r>
              <a:rPr lang="ru-RU" dirty="0" smtClean="0"/>
              <a:t> до </a:t>
            </a:r>
            <a:r>
              <a:rPr lang="ru-RU" dirty="0" err="1" smtClean="0"/>
              <a:t>творчості</a:t>
            </a:r>
            <a:r>
              <a:rPr lang="ru-RU" dirty="0" smtClean="0"/>
              <a:t> і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принципових</a:t>
            </a:r>
            <a:endParaRPr lang="ru-RU" dirty="0" smtClean="0"/>
          </a:p>
          <a:p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сутності</a:t>
            </a:r>
            <a:r>
              <a:rPr lang="ru-RU" dirty="0" smtClean="0"/>
              <a:t> і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коріняться</a:t>
            </a:r>
            <a:r>
              <a:rPr lang="ru-RU" dirty="0" smtClean="0"/>
              <a:t> у </a:t>
            </a:r>
            <a:r>
              <a:rPr lang="ru-RU" dirty="0" err="1" smtClean="0"/>
              <a:t>глибокій</a:t>
            </a:r>
            <a:r>
              <a:rPr lang="ru-RU" dirty="0" smtClean="0"/>
              <a:t> </a:t>
            </a:r>
            <a:r>
              <a:rPr lang="ru-RU" dirty="0" err="1" smtClean="0"/>
              <a:t>давнині</a:t>
            </a:r>
            <a:r>
              <a:rPr lang="ru-RU" dirty="0" smtClean="0"/>
              <a:t>.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та</a:t>
            </a:r>
          </a:p>
          <a:p>
            <a:r>
              <a:rPr lang="ru-RU" dirty="0" err="1" smtClean="0"/>
              <a:t>спостереження</a:t>
            </a:r>
            <a:r>
              <a:rPr lang="ru-RU" dirty="0" smtClean="0"/>
              <a:t>, </a:t>
            </a:r>
            <a:r>
              <a:rPr lang="ru-RU" dirty="0" err="1" smtClean="0"/>
              <a:t>пов’язані</a:t>
            </a:r>
            <a:r>
              <a:rPr lang="ru-RU" dirty="0" smtClean="0"/>
              <a:t> в </a:t>
            </a:r>
            <a:r>
              <a:rPr lang="ru-RU" dirty="0" err="1" smtClean="0"/>
              <a:t>фундаментальних</a:t>
            </a:r>
            <a:r>
              <a:rPr lang="ru-RU" dirty="0" smtClean="0"/>
              <a:t> практиках </a:t>
            </a:r>
            <a:r>
              <a:rPr lang="ru-RU" dirty="0" err="1" smtClean="0"/>
              <a:t>культури</a:t>
            </a:r>
            <a:r>
              <a:rPr lang="ru-RU" dirty="0" smtClean="0"/>
              <a:t> з </a:t>
            </a:r>
            <a:r>
              <a:rPr lang="ru-RU" dirty="0" smtClean="0"/>
              <a:t>такими станами </a:t>
            </a:r>
            <a:r>
              <a:rPr lang="ru-RU" dirty="0" err="1" smtClean="0"/>
              <a:t>свідомості</a:t>
            </a:r>
            <a:r>
              <a:rPr lang="ru-RU" dirty="0" smtClean="0"/>
              <a:t>, як транс, </a:t>
            </a:r>
            <a:r>
              <a:rPr lang="ru-RU" dirty="0" err="1" smtClean="0"/>
              <a:t>медитація</a:t>
            </a:r>
            <a:r>
              <a:rPr lang="ru-RU" dirty="0" smtClean="0"/>
              <a:t>, </a:t>
            </a:r>
            <a:r>
              <a:rPr lang="ru-RU" dirty="0" err="1" smtClean="0"/>
              <a:t>інтуїтивне</a:t>
            </a:r>
            <a:r>
              <a:rPr lang="ru-RU" dirty="0" smtClean="0"/>
              <a:t> </a:t>
            </a:r>
            <a:r>
              <a:rPr lang="ru-RU" dirty="0" err="1" smtClean="0"/>
              <a:t>осяяння</a:t>
            </a:r>
            <a:r>
              <a:rPr lang="ru-RU" dirty="0" smtClean="0"/>
              <a:t> – </a:t>
            </a:r>
            <a:r>
              <a:rPr lang="ru-RU" dirty="0" err="1" smtClean="0"/>
              <a:t>інсайт</a:t>
            </a:r>
            <a:r>
              <a:rPr lang="ru-RU" dirty="0" smtClean="0"/>
              <a:t> (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релігійного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 – </a:t>
            </a:r>
            <a:r>
              <a:rPr lang="ru-RU" dirty="0" err="1" smtClean="0"/>
              <a:t>одкровення</a:t>
            </a:r>
            <a:r>
              <a:rPr lang="ru-RU" dirty="0" smtClean="0"/>
              <a:t>), і, головне,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спонтанністю</a:t>
            </a:r>
            <a:r>
              <a:rPr lang="ru-RU" dirty="0" smtClean="0"/>
              <a:t> як головною</a:t>
            </a:r>
          </a:p>
          <a:p>
            <a:r>
              <a:rPr lang="ru-RU" dirty="0" err="1" smtClean="0"/>
              <a:t>рисою</a:t>
            </a:r>
            <a:r>
              <a:rPr lang="ru-RU" dirty="0" smtClean="0"/>
              <a:t>, </a:t>
            </a:r>
            <a:r>
              <a:rPr lang="ru-RU" dirty="0" err="1" smtClean="0"/>
              <a:t>атрибутивним</a:t>
            </a:r>
            <a:r>
              <a:rPr lang="ru-RU" dirty="0" smtClean="0"/>
              <a:t> </a:t>
            </a:r>
            <a:r>
              <a:rPr lang="ru-RU" dirty="0" err="1" smtClean="0"/>
              <a:t>виявом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, – </a:t>
            </a:r>
            <a:r>
              <a:rPr lang="ru-RU" dirty="0" err="1" smtClean="0"/>
              <a:t>здійснювалися</a:t>
            </a:r>
            <a:r>
              <a:rPr lang="ru-RU" dirty="0" smtClean="0"/>
              <a:t> перш за все </a:t>
            </a:r>
            <a:r>
              <a:rPr lang="ru-RU" dirty="0" smtClean="0"/>
              <a:t>через </a:t>
            </a:r>
            <a:r>
              <a:rPr lang="ru-RU" dirty="0" err="1" smtClean="0"/>
              <a:t>відправлення</a:t>
            </a:r>
            <a:r>
              <a:rPr lang="ru-RU" dirty="0" smtClean="0"/>
              <a:t> </a:t>
            </a:r>
            <a:r>
              <a:rPr lang="ru-RU" dirty="0" err="1" smtClean="0"/>
              <a:t>культів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337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764703"/>
            <a:ext cx="7128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Творчий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 і </a:t>
            </a:r>
            <a:r>
              <a:rPr lang="ru-RU" dirty="0" err="1" smtClean="0"/>
              <a:t>теоретичний</a:t>
            </a:r>
            <a:r>
              <a:rPr lang="ru-RU" dirty="0" smtClean="0"/>
              <a:t>, де </a:t>
            </a:r>
            <a:r>
              <a:rPr lang="ru-RU" dirty="0" err="1" smtClean="0"/>
              <a:t>діє</a:t>
            </a:r>
            <a:r>
              <a:rPr lang="ru-RU" dirty="0" smtClean="0"/>
              <a:t> в</a:t>
            </a:r>
          </a:p>
          <a:p>
            <a:r>
              <a:rPr lang="ru-RU" dirty="0" smtClean="0"/>
              <a:t>першу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розум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обов’язково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спонтанність</a:t>
            </a:r>
            <a:r>
              <a:rPr lang="ru-RU" dirty="0" smtClean="0"/>
              <a:t>. Думка та</a:t>
            </a:r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трапляються</a:t>
            </a:r>
            <a:r>
              <a:rPr lang="ru-RU" dirty="0" smtClean="0"/>
              <a:t>; </a:t>
            </a:r>
            <a:r>
              <a:rPr lang="ru-RU" dirty="0" err="1" smtClean="0"/>
              <a:t>тоді</a:t>
            </a:r>
            <a:r>
              <a:rPr lang="ru-RU" dirty="0" smtClean="0"/>
              <a:t> як </a:t>
            </a:r>
            <a:r>
              <a:rPr lang="ru-RU" dirty="0" err="1" smtClean="0"/>
              <a:t>релігійні</a:t>
            </a:r>
            <a:r>
              <a:rPr lang="ru-RU" dirty="0" smtClean="0"/>
              <a:t>, </a:t>
            </a:r>
            <a:r>
              <a:rPr lang="ru-RU" dirty="0" err="1" smtClean="0"/>
              <a:t>художні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науково-теоретичні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коди</a:t>
            </a:r>
            <a:r>
              <a:rPr lang="ru-RU" dirty="0" smtClean="0"/>
              <a:t>, </a:t>
            </a:r>
            <a:r>
              <a:rPr lang="ru-RU" dirty="0" err="1" smtClean="0"/>
              <a:t>своєрідні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відносяться</a:t>
            </a:r>
            <a:r>
              <a:rPr lang="ru-RU" dirty="0" smtClean="0"/>
              <a:t> до</a:t>
            </a:r>
          </a:p>
          <a:p>
            <a:r>
              <a:rPr lang="ru-RU" dirty="0" err="1" smtClean="0"/>
              <a:t>подій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трапитися</a:t>
            </a:r>
            <a:r>
              <a:rPr lang="ru-RU" dirty="0" smtClean="0"/>
              <a:t>.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неможливо</a:t>
            </a:r>
            <a:r>
              <a:rPr lang="ru-RU" dirty="0" smtClean="0"/>
              <a:t> </a:t>
            </a:r>
            <a:r>
              <a:rPr lang="ru-RU" dirty="0" err="1" smtClean="0"/>
              <a:t>передати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іншій</a:t>
            </a:r>
            <a:r>
              <a:rPr lang="ru-RU" dirty="0" smtClean="0"/>
              <a:t> в абсолютному </a:t>
            </a:r>
            <a:r>
              <a:rPr lang="ru-RU" dirty="0" err="1" smtClean="0"/>
              <a:t>смислі</a:t>
            </a:r>
            <a:r>
              <a:rPr lang="ru-RU" dirty="0" smtClean="0"/>
              <a:t>, так, як </a:t>
            </a:r>
            <a:r>
              <a:rPr lang="ru-RU" dirty="0" err="1" smtClean="0"/>
              <a:t>транслюється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endParaRPr lang="ru-RU" dirty="0" smtClean="0"/>
          </a:p>
          <a:p>
            <a:r>
              <a:rPr lang="ru-RU" dirty="0" smtClean="0"/>
              <a:t>позитивного </a:t>
            </a:r>
            <a:r>
              <a:rPr lang="ru-RU" dirty="0" err="1" smtClean="0"/>
              <a:t>знання</a:t>
            </a:r>
            <a:r>
              <a:rPr lang="ru-RU" dirty="0" smtClean="0"/>
              <a:t>. Не дивно,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як </a:t>
            </a:r>
            <a:r>
              <a:rPr lang="ru-RU" dirty="0" err="1" smtClean="0"/>
              <a:t>особлива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а,</a:t>
            </a:r>
          </a:p>
          <a:p>
            <a:r>
              <a:rPr lang="ru-RU" dirty="0" smtClean="0"/>
              <a:t>через </a:t>
            </a:r>
            <a:r>
              <a:rPr lang="ru-RU" dirty="0" err="1" smtClean="0"/>
              <a:t>це</a:t>
            </a:r>
            <a:r>
              <a:rPr lang="ru-RU" dirty="0" smtClean="0"/>
              <a:t>, і культура в </a:t>
            </a:r>
            <a:r>
              <a:rPr lang="ru-RU" dirty="0" err="1" smtClean="0"/>
              <a:t>цілому</a:t>
            </a:r>
            <a:r>
              <a:rPr lang="ru-RU" dirty="0" smtClean="0"/>
              <a:t>, </a:t>
            </a:r>
            <a:r>
              <a:rPr lang="ru-RU" dirty="0" err="1" smtClean="0"/>
              <a:t>асоціюються</a:t>
            </a:r>
            <a:r>
              <a:rPr lang="ru-RU" dirty="0" smtClean="0"/>
              <a:t> з </a:t>
            </a:r>
            <a:r>
              <a:rPr lang="ru-RU" dirty="0" err="1" smtClean="0"/>
              <a:t>таїною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здавна</a:t>
            </a:r>
            <a:r>
              <a:rPr lang="ru-RU" dirty="0" smtClean="0"/>
              <a:t> </a:t>
            </a:r>
            <a:r>
              <a:rPr lang="ru-RU" dirty="0" err="1" smtClean="0"/>
              <a:t>пов’язувалася</a:t>
            </a:r>
            <a:endParaRPr lang="ru-RU" dirty="0" smtClean="0"/>
          </a:p>
          <a:p>
            <a:r>
              <a:rPr lang="ru-RU" dirty="0" smtClean="0"/>
              <a:t>з </a:t>
            </a:r>
            <a:r>
              <a:rPr lang="ru-RU" dirty="0" err="1" smtClean="0"/>
              <a:t>богонатхненними</a:t>
            </a:r>
            <a:r>
              <a:rPr lang="ru-RU" dirty="0" smtClean="0"/>
              <a:t> станами </a:t>
            </a:r>
            <a:r>
              <a:rPr lang="ru-RU" dirty="0" err="1" smtClean="0"/>
              <a:t>людського</a:t>
            </a:r>
            <a:r>
              <a:rPr lang="ru-RU" dirty="0" smtClean="0"/>
              <a:t> духу.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795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620688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сьогодні</a:t>
            </a:r>
            <a:r>
              <a:rPr lang="ru-RU" dirty="0" smtClean="0"/>
              <a:t> і є </a:t>
            </a:r>
            <a:r>
              <a:rPr lang="ru-RU" dirty="0" err="1" smtClean="0"/>
              <a:t>загальноприйнятим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передусім</a:t>
            </a:r>
            <a:r>
              <a:rPr lang="ru-RU" dirty="0" smtClean="0"/>
              <a:t> </a:t>
            </a:r>
            <a:r>
              <a:rPr lang="ru-RU" dirty="0" smtClean="0"/>
              <a:t>як такого </a:t>
            </a:r>
            <a:r>
              <a:rPr lang="ru-RU" dirty="0" smtClean="0"/>
              <a:t>роду </a:t>
            </a:r>
            <a:r>
              <a:rPr lang="ru-RU" dirty="0" err="1" smtClean="0"/>
              <a:t>діяльності</a:t>
            </a:r>
            <a:r>
              <a:rPr lang="ru-RU" dirty="0" smtClean="0"/>
              <a:t>,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з’являється</a:t>
            </a:r>
            <a:r>
              <a:rPr lang="ru-RU" dirty="0" smtClean="0"/>
              <a:t> </a:t>
            </a:r>
            <a:r>
              <a:rPr lang="ru-RU" dirty="0" err="1" smtClean="0"/>
              <a:t>унікальне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 smtClean="0"/>
              <a:t>художній</a:t>
            </a:r>
            <a:r>
              <a:rPr lang="ru-RU" dirty="0" smtClean="0"/>
              <a:t> </a:t>
            </a:r>
            <a:r>
              <a:rPr lang="ru-RU" dirty="0" err="1" smtClean="0"/>
              <a:t>витвір</a:t>
            </a:r>
            <a:r>
              <a:rPr lang="ru-RU" dirty="0" smtClean="0"/>
              <a:t>, </a:t>
            </a:r>
            <a:r>
              <a:rPr lang="ru-RU" dirty="0" err="1" smtClean="0"/>
              <a:t>теоретичний</a:t>
            </a:r>
            <a:r>
              <a:rPr lang="ru-RU" dirty="0" smtClean="0"/>
              <a:t> продукт, </a:t>
            </a:r>
            <a:r>
              <a:rPr lang="ru-RU" dirty="0" err="1" smtClean="0"/>
              <a:t>ідея</a:t>
            </a:r>
            <a:r>
              <a:rPr lang="ru-RU" dirty="0" smtClean="0"/>
              <a:t>, </a:t>
            </a:r>
            <a:r>
              <a:rPr lang="ru-RU" dirty="0" err="1" smtClean="0"/>
              <a:t>рішення</a:t>
            </a:r>
            <a:r>
              <a:rPr lang="ru-RU" dirty="0" smtClean="0"/>
              <a:t>…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смисловихваріантів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інтерпретації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тлумаченні</a:t>
            </a:r>
            <a:r>
              <a:rPr lang="ru-RU" dirty="0" smtClean="0"/>
              <a:t> як </a:t>
            </a:r>
            <a:r>
              <a:rPr lang="ru-RU" dirty="0" err="1" smtClean="0"/>
              <a:t>процесу</a:t>
            </a:r>
            <a:r>
              <a:rPr lang="ru-RU" dirty="0" smtClean="0"/>
              <a:t>, </a:t>
            </a:r>
            <a:r>
              <a:rPr lang="ru-RU" dirty="0" smtClean="0"/>
              <a:t>у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створюється</a:t>
            </a:r>
            <a:r>
              <a:rPr lang="ru-RU" dirty="0" smtClean="0"/>
              <a:t>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нове</a:t>
            </a:r>
            <a:r>
              <a:rPr lang="ru-RU" dirty="0" smtClean="0"/>
              <a:t>, </a:t>
            </a:r>
            <a:r>
              <a:rPr lang="ru-RU" dirty="0" err="1" smtClean="0"/>
              <a:t>таке</a:t>
            </a:r>
            <a:r>
              <a:rPr lang="ru-RU" dirty="0" smtClean="0"/>
              <a:t>, </a:t>
            </a:r>
            <a:r>
              <a:rPr lang="ru-RU" dirty="0" err="1" smtClean="0"/>
              <a:t>чого</a:t>
            </a:r>
            <a:r>
              <a:rPr lang="ru-RU" dirty="0" smtClean="0"/>
              <a:t> не </a:t>
            </a:r>
            <a:r>
              <a:rPr lang="ru-RU" dirty="0" err="1" smtClean="0"/>
              <a:t>існувало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. Треба, </a:t>
            </a:r>
            <a:r>
              <a:rPr lang="ru-RU" dirty="0" err="1" smtClean="0"/>
              <a:t>однак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мати</a:t>
            </a:r>
            <a:r>
              <a:rPr lang="ru-RU" dirty="0" smtClean="0"/>
              <a:t> на </a:t>
            </a:r>
            <a:r>
              <a:rPr lang="ru-RU" dirty="0" err="1" smtClean="0"/>
              <a:t>увазі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уподібнення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винахідництву</a:t>
            </a:r>
            <a:r>
              <a:rPr lang="ru-RU" dirty="0" smtClean="0"/>
              <a:t>, </a:t>
            </a:r>
            <a:r>
              <a:rPr lang="ru-RU" dirty="0" err="1" smtClean="0"/>
              <a:t>розробці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і</a:t>
            </a:r>
          </a:p>
          <a:p>
            <a:r>
              <a:rPr lang="ru-RU" dirty="0" err="1" smtClean="0"/>
              <a:t>проектів</a:t>
            </a:r>
            <a:r>
              <a:rPr lang="ru-RU" dirty="0" smtClean="0"/>
              <a:t> характерно для </a:t>
            </a:r>
            <a:r>
              <a:rPr lang="ru-RU" dirty="0" err="1" smtClean="0"/>
              <a:t>науково-технічної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Новизна </a:t>
            </a:r>
            <a:r>
              <a:rPr lang="ru-RU" dirty="0" err="1" smtClean="0"/>
              <a:t>асоціюється</a:t>
            </a:r>
            <a:r>
              <a:rPr lang="ru-RU" dirty="0" smtClean="0"/>
              <a:t> з</a:t>
            </a:r>
          </a:p>
          <a:p>
            <a:r>
              <a:rPr lang="ru-RU" dirty="0" err="1" smtClean="0"/>
              <a:t>прогресом</a:t>
            </a:r>
            <a:r>
              <a:rPr lang="ru-RU" dirty="0" smtClean="0"/>
              <a:t> і </a:t>
            </a:r>
            <a:r>
              <a:rPr lang="ru-RU" dirty="0" err="1" smtClean="0"/>
              <a:t>відкриттям</a:t>
            </a:r>
            <a:r>
              <a:rPr lang="ru-RU" dirty="0" smtClean="0"/>
              <a:t>. Для </a:t>
            </a:r>
            <a:r>
              <a:rPr lang="ru-RU" dirty="0" err="1" smtClean="0"/>
              <a:t>духовної</a:t>
            </a:r>
            <a:r>
              <a:rPr lang="ru-RU" dirty="0" smtClean="0"/>
              <a:t> ж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відповідником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є</a:t>
            </a:r>
          </a:p>
          <a:p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неповторність</a:t>
            </a:r>
            <a:r>
              <a:rPr lang="ru-RU" dirty="0" smtClean="0"/>
              <a:t> стилю, </a:t>
            </a:r>
            <a:r>
              <a:rPr lang="ru-RU" dirty="0" err="1" smtClean="0"/>
              <a:t>витвору</a:t>
            </a:r>
            <a:r>
              <a:rPr lang="ru-RU" dirty="0" smtClean="0"/>
              <a:t>, образу. Наука </a:t>
            </a:r>
            <a:r>
              <a:rPr lang="ru-RU" dirty="0" err="1" smtClean="0"/>
              <a:t>відкриває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861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836712"/>
            <a:ext cx="77048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є </a:t>
            </a:r>
            <a:r>
              <a:rPr lang="ru-RU" dirty="0" err="1" smtClean="0"/>
              <a:t>об’єктивними</a:t>
            </a:r>
            <a:r>
              <a:rPr lang="ru-RU" dirty="0" smtClean="0"/>
              <a:t>. Вони </a:t>
            </a:r>
            <a:r>
              <a:rPr lang="ru-RU" dirty="0" err="1" smtClean="0"/>
              <a:t>виражаються</a:t>
            </a:r>
            <a:r>
              <a:rPr lang="ru-RU" dirty="0" smtClean="0"/>
              <a:t> через </a:t>
            </a:r>
            <a:r>
              <a:rPr lang="ru-RU" dirty="0" err="1" smtClean="0"/>
              <a:t>теоретичні</a:t>
            </a:r>
            <a:r>
              <a:rPr lang="ru-RU" dirty="0" smtClean="0"/>
              <a:t> </a:t>
            </a:r>
            <a:r>
              <a:rPr lang="ru-RU" dirty="0" err="1" smtClean="0"/>
              <a:t>абстракції</a:t>
            </a:r>
            <a:r>
              <a:rPr lang="ru-RU" dirty="0" smtClean="0"/>
              <a:t> і</a:t>
            </a:r>
          </a:p>
          <a:p>
            <a:r>
              <a:rPr lang="ru-RU" dirty="0" err="1" smtClean="0"/>
              <a:t>формалізуються</a:t>
            </a:r>
            <a:r>
              <a:rPr lang="ru-RU" dirty="0" smtClean="0"/>
              <a:t>, </a:t>
            </a:r>
            <a:r>
              <a:rPr lang="ru-RU" dirty="0" err="1" smtClean="0"/>
              <a:t>стають</a:t>
            </a:r>
            <a:r>
              <a:rPr lang="ru-RU" dirty="0" smtClean="0"/>
              <a:t> основою </a:t>
            </a:r>
            <a:r>
              <a:rPr lang="ru-RU" dirty="0" err="1" smtClean="0"/>
              <a:t>інженерно-технічних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. </a:t>
            </a:r>
            <a:r>
              <a:rPr lang="ru-RU" dirty="0" err="1" smtClean="0"/>
              <a:t>Тобто</a:t>
            </a:r>
            <a:r>
              <a:rPr lang="ru-RU" dirty="0" smtClean="0"/>
              <a:t> наука</a:t>
            </a:r>
          </a:p>
          <a:p>
            <a:r>
              <a:rPr lang="ru-RU" dirty="0" err="1" smtClean="0"/>
              <a:t>закладає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архітектурних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 до </a:t>
            </a:r>
            <a:r>
              <a:rPr lang="ru-RU" dirty="0" err="1" smtClean="0"/>
              <a:t>гаджетів</a:t>
            </a:r>
            <a:r>
              <a:rPr lang="ru-RU" dirty="0" smtClean="0"/>
              <a:t>. За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посередництвом</a:t>
            </a:r>
            <a:r>
              <a:rPr lang="ru-RU" dirty="0" smtClean="0"/>
              <a:t>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реалії</a:t>
            </a:r>
            <a:r>
              <a:rPr lang="ru-RU" dirty="0" smtClean="0"/>
              <a:t>, </a:t>
            </a:r>
            <a:r>
              <a:rPr lang="ru-RU" dirty="0" err="1" smtClean="0"/>
              <a:t>нові</a:t>
            </a:r>
            <a:r>
              <a:rPr lang="ru-RU" dirty="0" smtClean="0"/>
              <a:t> – </a:t>
            </a:r>
            <a:r>
              <a:rPr lang="ru-RU" dirty="0" err="1" smtClean="0"/>
              <a:t>віртуальні</a:t>
            </a:r>
            <a:r>
              <a:rPr lang="ru-RU" dirty="0" smtClean="0"/>
              <a:t> – </a:t>
            </a:r>
            <a:r>
              <a:rPr lang="ru-RU" dirty="0" err="1" smtClean="0"/>
              <a:t>виміри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Водночас</a:t>
            </a:r>
            <a:r>
              <a:rPr lang="ru-RU" dirty="0" smtClean="0"/>
              <a:t>, </a:t>
            </a:r>
            <a:r>
              <a:rPr lang="ru-RU" dirty="0" err="1" smtClean="0"/>
              <a:t>логіка</a:t>
            </a:r>
            <a:r>
              <a:rPr lang="ru-RU" dirty="0" smtClean="0"/>
              <a:t> науки є </a:t>
            </a:r>
            <a:r>
              <a:rPr lang="ru-RU" dirty="0" err="1" smtClean="0"/>
              <a:t>природна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, </a:t>
            </a:r>
            <a:r>
              <a:rPr lang="ru-RU" dirty="0" err="1" smtClean="0"/>
              <a:t>трансформована</a:t>
            </a:r>
            <a:r>
              <a:rPr lang="ru-RU" dirty="0" smtClean="0"/>
              <a:t> </a:t>
            </a:r>
            <a:r>
              <a:rPr lang="ru-RU" dirty="0" err="1" smtClean="0"/>
              <a:t>розумом</a:t>
            </a:r>
            <a:endParaRPr lang="ru-RU" dirty="0" smtClean="0"/>
          </a:p>
          <a:p>
            <a:r>
              <a:rPr lang="ru-RU" dirty="0" err="1" smtClean="0"/>
              <a:t>людини</a:t>
            </a:r>
            <a:r>
              <a:rPr lang="ru-RU" dirty="0" smtClean="0"/>
              <a:t>. «Практична </a:t>
            </a:r>
            <a:r>
              <a:rPr lang="ru-RU" dirty="0" err="1" smtClean="0"/>
              <a:t>істинність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абстракції</a:t>
            </a:r>
            <a:r>
              <a:rPr lang="ru-RU" dirty="0" smtClean="0"/>
              <a:t>» (</a:t>
            </a:r>
            <a:r>
              <a:rPr lang="ru-RU" dirty="0" err="1" smtClean="0"/>
              <a:t>К.Маркс</a:t>
            </a:r>
            <a:r>
              <a:rPr lang="ru-RU" dirty="0" smtClean="0"/>
              <a:t>) – </a:t>
            </a:r>
            <a:r>
              <a:rPr lang="ru-RU" dirty="0" err="1" smtClean="0"/>
              <a:t>це</a:t>
            </a:r>
            <a:r>
              <a:rPr lang="ru-RU" dirty="0" smtClean="0"/>
              <a:t> є не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, як </a:t>
            </a:r>
            <a:r>
              <a:rPr lang="ru-RU" dirty="0" err="1" smtClean="0"/>
              <a:t>дієвість</a:t>
            </a:r>
            <a:r>
              <a:rPr lang="ru-RU" dirty="0" smtClean="0"/>
              <a:t> думки,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встановила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об’єктивні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й дала</a:t>
            </a:r>
          </a:p>
          <a:p>
            <a:r>
              <a:rPr lang="ru-RU" dirty="0" err="1" smtClean="0"/>
              <a:t>цивілізації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продукт. </a:t>
            </a:r>
            <a:r>
              <a:rPr lang="ru-RU" dirty="0" err="1" smtClean="0"/>
              <a:t>Отже</a:t>
            </a:r>
            <a:r>
              <a:rPr lang="ru-RU" dirty="0" smtClean="0"/>
              <a:t>, наука «</a:t>
            </a:r>
            <a:r>
              <a:rPr lang="ru-RU" dirty="0" err="1" smtClean="0"/>
              <a:t>спрямляє</a:t>
            </a:r>
            <a:r>
              <a:rPr lang="ru-RU" dirty="0" smtClean="0"/>
              <a:t>» </a:t>
            </a:r>
            <a:r>
              <a:rPr lang="ru-RU" dirty="0" err="1" smtClean="0"/>
              <a:t>зв’язки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явищами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процесами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. </a:t>
            </a:r>
            <a:r>
              <a:rPr lang="ru-RU" dirty="0" err="1" smtClean="0"/>
              <a:t>Об’єктивний</a:t>
            </a:r>
            <a:r>
              <a:rPr lang="ru-RU" dirty="0" smtClean="0"/>
              <a:t>, </a:t>
            </a:r>
            <a:r>
              <a:rPr lang="ru-RU" dirty="0" err="1" smtClean="0"/>
              <a:t>усталений</a:t>
            </a:r>
            <a:r>
              <a:rPr lang="ru-RU" dirty="0" smtClean="0"/>
              <a:t>, </a:t>
            </a:r>
            <a:r>
              <a:rPr lang="ru-RU" dirty="0" err="1" smtClean="0"/>
              <a:t>необхідний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є закон.</a:t>
            </a:r>
          </a:p>
          <a:p>
            <a:r>
              <a:rPr lang="ru-RU" dirty="0" err="1" smtClean="0"/>
              <a:t>Категорія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у </a:t>
            </a:r>
            <a:r>
              <a:rPr lang="ru-RU" dirty="0" err="1" smtClean="0"/>
              <a:t>науці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віднесена</a:t>
            </a:r>
            <a:r>
              <a:rPr lang="ru-RU" dirty="0" smtClean="0"/>
              <a:t> до </a:t>
            </a:r>
            <a:r>
              <a:rPr lang="ru-RU" dirty="0" err="1" smtClean="0"/>
              <a:t>поступу</a:t>
            </a:r>
            <a:r>
              <a:rPr lang="ru-RU" dirty="0" smtClean="0"/>
              <a:t> думки, а </a:t>
            </a:r>
            <a:r>
              <a:rPr lang="ru-RU" dirty="0" err="1" smtClean="0"/>
              <a:t>також</a:t>
            </a:r>
            <a:r>
              <a:rPr lang="ru-RU" dirty="0" smtClean="0"/>
              <a:t> до </a:t>
            </a:r>
            <a:r>
              <a:rPr lang="ru-RU" dirty="0" err="1" smtClean="0"/>
              <a:t>вироблення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предметної</a:t>
            </a:r>
            <a:r>
              <a:rPr lang="ru-RU" dirty="0" smtClean="0"/>
              <a:t> </a:t>
            </a:r>
            <a:r>
              <a:rPr lang="ru-RU" dirty="0" err="1" smtClean="0"/>
              <a:t>реальності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539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889844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розряд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, </a:t>
            </a:r>
            <a:r>
              <a:rPr lang="ru-RU" dirty="0" err="1" smtClean="0"/>
              <a:t>значимих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 smtClean="0"/>
              <a:t>естетичному</a:t>
            </a:r>
            <a:r>
              <a:rPr lang="ru-RU" dirty="0" smtClean="0"/>
              <a:t> </a:t>
            </a:r>
            <a:r>
              <a:rPr lang="ru-RU" dirty="0" err="1" smtClean="0"/>
              <a:t>сприйманні</a:t>
            </a:r>
            <a:r>
              <a:rPr lang="ru-RU" dirty="0" smtClean="0"/>
              <a:t> </a:t>
            </a:r>
            <a:r>
              <a:rPr lang="ru-RU" dirty="0" err="1" smtClean="0"/>
              <a:t>речово</a:t>
            </a:r>
            <a:r>
              <a:rPr lang="ru-RU" dirty="0" smtClean="0"/>
              <a:t>-предметного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тепер</a:t>
            </a:r>
            <a:endParaRPr lang="ru-RU" dirty="0" smtClean="0"/>
          </a:p>
          <a:p>
            <a:r>
              <a:rPr lang="ru-RU" dirty="0" smtClean="0"/>
              <a:t>входить </a:t>
            </a:r>
            <a:r>
              <a:rPr lang="ru-RU" dirty="0" err="1" smtClean="0"/>
              <a:t>функціональність</a:t>
            </a:r>
            <a:r>
              <a:rPr lang="ru-RU" dirty="0" smtClean="0"/>
              <a:t> і </a:t>
            </a:r>
            <a:r>
              <a:rPr lang="ru-RU" dirty="0" err="1" smtClean="0"/>
              <a:t>доцільність</a:t>
            </a:r>
            <a:r>
              <a:rPr lang="ru-RU" dirty="0" smtClean="0"/>
              <a:t>.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ясно </a:t>
            </a:r>
            <a:r>
              <a:rPr lang="ru-RU" dirty="0" err="1" smtClean="0"/>
              <a:t>усвідомлює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промовляють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стін</a:t>
            </a:r>
            <a:r>
              <a:rPr lang="ru-RU" dirty="0" smtClean="0"/>
              <a:t> </a:t>
            </a:r>
            <a:r>
              <a:rPr lang="ru-RU" dirty="0" err="1" smtClean="0"/>
              <a:t>музеїв</a:t>
            </a:r>
            <a:r>
              <a:rPr lang="ru-RU" dirty="0" smtClean="0"/>
              <a:t>, але й,</a:t>
            </a:r>
          </a:p>
          <a:p>
            <a:r>
              <a:rPr lang="ru-RU" dirty="0" err="1" smtClean="0"/>
              <a:t>наприклад</a:t>
            </a:r>
            <a:r>
              <a:rPr lang="ru-RU" dirty="0" smtClean="0"/>
              <a:t>, в </a:t>
            </a:r>
            <a:r>
              <a:rPr lang="ru-RU" dirty="0" err="1" smtClean="0"/>
              <a:t>інтер’єрі</a:t>
            </a:r>
            <a:r>
              <a:rPr lang="ru-RU" dirty="0" smtClean="0"/>
              <a:t> </a:t>
            </a:r>
            <a:r>
              <a:rPr lang="ru-RU" dirty="0" err="1" smtClean="0"/>
              <a:t>житла</a:t>
            </a:r>
            <a:r>
              <a:rPr lang="ru-RU" dirty="0" smtClean="0"/>
              <a:t>. </a:t>
            </a:r>
            <a:r>
              <a:rPr lang="ru-RU" dirty="0" err="1" smtClean="0"/>
              <a:t>Вишуканим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як </a:t>
            </a:r>
            <a:r>
              <a:rPr lang="ru-RU" dirty="0" err="1" smtClean="0"/>
              <a:t>балетний</a:t>
            </a:r>
            <a:r>
              <a:rPr lang="ru-RU" dirty="0" smtClean="0"/>
              <a:t> </a:t>
            </a:r>
            <a:r>
              <a:rPr lang="ru-RU" dirty="0" err="1" smtClean="0"/>
              <a:t>спектакль,так</a:t>
            </a:r>
            <a:r>
              <a:rPr lang="ru-RU" dirty="0" smtClean="0"/>
              <a:t> </a:t>
            </a:r>
            <a:r>
              <a:rPr lang="ru-RU" dirty="0" smtClean="0"/>
              <a:t>і дизайн телефону. </a:t>
            </a:r>
            <a:r>
              <a:rPr lang="ru-RU" dirty="0" err="1" smtClean="0"/>
              <a:t>Високе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виступає</a:t>
            </a:r>
            <a:r>
              <a:rPr lang="ru-RU" dirty="0" smtClean="0"/>
              <a:t> у ландшафт </a:t>
            </a:r>
            <a:r>
              <a:rPr lang="ru-RU" dirty="0" err="1" smtClean="0"/>
              <a:t>людського</a:t>
            </a:r>
            <a:endParaRPr lang="ru-RU" dirty="0" smtClean="0"/>
          </a:p>
          <a:p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Музика</a:t>
            </a:r>
            <a:r>
              <a:rPr lang="ru-RU" dirty="0" smtClean="0"/>
              <a:t>, як у </a:t>
            </a:r>
            <a:r>
              <a:rPr lang="ru-RU" dirty="0" err="1" smtClean="0"/>
              <a:t>старовинних</a:t>
            </a:r>
            <a:r>
              <a:rPr lang="ru-RU" dirty="0" smtClean="0"/>
              <a:t> </a:t>
            </a:r>
            <a:r>
              <a:rPr lang="ru-RU" dirty="0" err="1" smtClean="0"/>
              <a:t>містах</a:t>
            </a:r>
            <a:r>
              <a:rPr lang="ru-RU" dirty="0" smtClean="0"/>
              <a:t>, </a:t>
            </a:r>
            <a:r>
              <a:rPr lang="ru-RU" dirty="0" err="1" smtClean="0"/>
              <a:t>лунає</a:t>
            </a:r>
            <a:r>
              <a:rPr lang="ru-RU" dirty="0" smtClean="0"/>
              <a:t> </a:t>
            </a:r>
            <a:r>
              <a:rPr lang="ru-RU" dirty="0" err="1" smtClean="0"/>
              <a:t>тепер</a:t>
            </a:r>
            <a:r>
              <a:rPr lang="ru-RU" dirty="0" smtClean="0"/>
              <a:t> на </a:t>
            </a:r>
            <a:r>
              <a:rPr lang="ru-RU" dirty="0" err="1" smtClean="0"/>
              <a:t>вулицях</a:t>
            </a:r>
            <a:r>
              <a:rPr lang="ru-RU" dirty="0" smtClean="0"/>
              <a:t> </a:t>
            </a:r>
            <a:r>
              <a:rPr lang="ru-RU" dirty="0" err="1" smtClean="0"/>
              <a:t>мегаполісів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86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61</TotalTime>
  <Words>1421</Words>
  <Application>Microsoft Office PowerPoint</Application>
  <PresentationFormat>Экран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Проблема трансцендентальної природи творчості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Література: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трансцендентальної природи творчості</dc:title>
  <dc:creator>Пользователь</dc:creator>
  <cp:lastModifiedBy>Слава Україні!</cp:lastModifiedBy>
  <cp:revision>7</cp:revision>
  <dcterms:created xsi:type="dcterms:W3CDTF">2024-05-13T19:40:51Z</dcterms:created>
  <dcterms:modified xsi:type="dcterms:W3CDTF">2024-05-14T08:08:35Z</dcterms:modified>
</cp:coreProperties>
</file>