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7" r:id="rId2"/>
    <p:sldId id="300" r:id="rId3"/>
    <p:sldId id="301" r:id="rId4"/>
    <p:sldId id="260" r:id="rId5"/>
    <p:sldId id="302" r:id="rId6"/>
    <p:sldId id="304" r:id="rId7"/>
    <p:sldId id="303" r:id="rId8"/>
    <p:sldId id="305" r:id="rId9"/>
    <p:sldId id="306" r:id="rId10"/>
    <p:sldId id="311" r:id="rId11"/>
    <p:sldId id="307" r:id="rId12"/>
    <p:sldId id="310" r:id="rId13"/>
    <p:sldId id="312" r:id="rId14"/>
    <p:sldId id="314" r:id="rId15"/>
    <p:sldId id="313" r:id="rId16"/>
    <p:sldId id="315" r:id="rId17"/>
    <p:sldId id="316" r:id="rId18"/>
    <p:sldId id="318" r:id="rId19"/>
    <p:sldId id="317" r:id="rId20"/>
    <p:sldId id="319" r:id="rId21"/>
    <p:sldId id="320" r:id="rId22"/>
    <p:sldId id="321" r:id="rId23"/>
    <p:sldId id="326" r:id="rId24"/>
    <p:sldId id="327" r:id="rId25"/>
    <p:sldId id="329" r:id="rId26"/>
    <p:sldId id="328" r:id="rId27"/>
    <p:sldId id="331" r:id="rId28"/>
    <p:sldId id="324" r:id="rId29"/>
    <p:sldId id="258" r:id="rId30"/>
    <p:sldId id="332" r:id="rId31"/>
    <p:sldId id="333" r:id="rId32"/>
    <p:sldId id="280" r:id="rId33"/>
    <p:sldId id="334" r:id="rId34"/>
    <p:sldId id="335" r:id="rId35"/>
    <p:sldId id="336" r:id="rId36"/>
    <p:sldId id="285" r:id="rId37"/>
  </p:sldIdLst>
  <p:sldSz cx="7561263" cy="5364163"/>
  <p:notesSz cx="6858000" cy="9144000"/>
  <p:defaultTextStyle>
    <a:defPPr>
      <a:defRPr lang="ru-RU"/>
    </a:defPPr>
    <a:lvl1pPr marL="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94"/>
    <a:srgbClr val="CC66FF"/>
    <a:srgbClr val="CC99FF"/>
    <a:srgbClr val="800000"/>
    <a:srgbClr val="006600"/>
    <a:srgbClr val="009900"/>
    <a:srgbClr val="808000"/>
    <a:srgbClr val="FF7C80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88" d="100"/>
          <a:sy n="88" d="100"/>
        </p:scale>
        <p:origin x="-1314" y="-108"/>
      </p:cViewPr>
      <p:guideLst>
        <p:guide orient="horz" pos="1690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C568-63B5-42C8-A97A-B8310C4BF763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9096-D9C0-4B16-B3FE-67059DAF0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78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Офіційна назва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9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9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7,1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54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F16CC-2FAB-4B84-BE7E-A94BAB2D69F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9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44383" y="-16825"/>
            <a:ext cx="2898484" cy="1809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066" y="2118505"/>
            <a:ext cx="2739846" cy="1331389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4066" y="3458063"/>
            <a:ext cx="2736908" cy="98603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24242"/>
                </a:solidFill>
              </a:defRPr>
            </a:lvl1pPr>
            <a:lvl2pPr marL="36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514" y="1186427"/>
            <a:ext cx="1764295" cy="587399"/>
          </a:xfrm>
        </p:spPr>
        <p:txBody>
          <a:bodyPr anchor="b"/>
          <a:lstStyle>
            <a:lvl1pPr algn="l">
              <a:defRPr sz="1900"/>
            </a:lvl1pPr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533" y="4474021"/>
            <a:ext cx="2341471" cy="285592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4383" y="4474021"/>
            <a:ext cx="532254" cy="2855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1916" y="805756"/>
            <a:ext cx="1227509" cy="373907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0981" y="805756"/>
            <a:ext cx="4484914" cy="37390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86" y="2268959"/>
            <a:ext cx="5488587" cy="1065382"/>
          </a:xfrm>
        </p:spPr>
        <p:txBody>
          <a:bodyPr anchor="b"/>
          <a:lstStyle>
            <a:lvl1pPr algn="l"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786" y="3337702"/>
            <a:ext cx="5488586" cy="1189231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85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78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7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64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56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49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542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984" y="1809511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1122" y="1809510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8" y="1811527"/>
            <a:ext cx="2527986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409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4338" y="1811528"/>
            <a:ext cx="2526802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122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51" y="669955"/>
            <a:ext cx="2555515" cy="4028781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414" y="2078582"/>
            <a:ext cx="2732583" cy="1144443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6734" y="3235857"/>
            <a:ext cx="2727797" cy="118726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41" y="2081295"/>
            <a:ext cx="2729616" cy="1144355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1217" y="542670"/>
            <a:ext cx="2778105" cy="4277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1"/>
                </a:solidFill>
              </a:defRPr>
            </a:lvl1pPr>
            <a:lvl2pPr marL="369280" indent="0">
              <a:buNone/>
              <a:defRPr sz="2300"/>
            </a:lvl2pPr>
            <a:lvl3pPr marL="738561" indent="0">
              <a:buNone/>
              <a:defRPr sz="1900"/>
            </a:lvl3pPr>
            <a:lvl4pPr marL="1107841" indent="0">
              <a:buNone/>
              <a:defRPr sz="1600"/>
            </a:lvl4pPr>
            <a:lvl5pPr marL="1477122" indent="0">
              <a:buNone/>
              <a:defRPr sz="1600"/>
            </a:lvl5pPr>
            <a:lvl6pPr marL="1846402" indent="0">
              <a:buNone/>
              <a:defRPr sz="1600"/>
            </a:lvl6pPr>
            <a:lvl7pPr marL="2215683" indent="0">
              <a:buNone/>
              <a:defRPr sz="1600"/>
            </a:lvl7pPr>
            <a:lvl8pPr marL="2584963" indent="0">
              <a:buNone/>
              <a:defRPr sz="1600"/>
            </a:lvl8pPr>
            <a:lvl9pPr marL="2954244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5112" y="3232803"/>
            <a:ext cx="2729276" cy="118856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2042" y="0"/>
            <a:ext cx="8213142" cy="5364163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78063" y="260846"/>
            <a:ext cx="6805137" cy="48382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771736" y="-16825"/>
            <a:ext cx="3042297" cy="54693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</p:spPr>
        <p:txBody>
          <a:bodyPr vert="horz" lIns="73856" tIns="36928" rIns="73856" bIns="36928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74" y="1817505"/>
            <a:ext cx="5604230" cy="2744638"/>
          </a:xfrm>
          <a:prstGeom prst="rect">
            <a:avLst/>
          </a:prstGeom>
        </p:spPr>
        <p:txBody>
          <a:bodyPr vert="horz" lIns="73856" tIns="36928" rIns="73856" bIns="369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732294"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defTabSz="732294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l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732294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561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6960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516993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85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08430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70913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2601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388494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550978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17134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28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856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784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712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640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568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496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4244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55" y="1962001"/>
            <a:ext cx="3141528" cy="89811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Франція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80631" y="3402161"/>
            <a:ext cx="3024336" cy="1296144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Дидактичний матеріал </a:t>
            </a:r>
            <a:endParaRPr lang="uk-UA" sz="2000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до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уроків </a:t>
            </a:r>
          </a:p>
          <a:p>
            <a:pPr algn="ctr" eaLnBrk="1" hangingPunct="1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з всесвітньої історії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639" y="0"/>
            <a:ext cx="2880320" cy="181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51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4567" y="2330752"/>
            <a:ext cx="350864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політичному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Четверта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Республіка</a:t>
            </a: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про­йшла</a:t>
            </a: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складну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суперечливу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еволюцію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Вона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формувалася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умо­вах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переваги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лівих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сил. 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18" y="2069761"/>
            <a:ext cx="2706349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1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20188" y="1385937"/>
            <a:ext cx="34654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Четвертій Республіці дістався надто складний економічний спадок.</a:t>
            </a: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Знадобилися значні капіталовкладення для реанімації економіки. </a:t>
            </a: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 умовах їх дефіциту уряд здійснював політику </a:t>
            </a:r>
            <a:r>
              <a:rPr lang="en-U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програмування економічного розвитку</a:t>
            </a:r>
            <a:r>
              <a:rPr lang="en-US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яка передбачала планування діяльності підприємств, надання їм кредитів,  податкових пільг, державних замовлень. Стосовно приватного капіталу програмування передбачало рекомендаційний характер.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463" y="2320875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54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311" y="2259904"/>
            <a:ext cx="3069927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36615" y="1548647"/>
            <a:ext cx="3096344" cy="557370"/>
          </a:xfrm>
          <a:prstGeom prst="rect">
            <a:avLst/>
          </a:prstGeom>
          <a:solidFill>
            <a:schemeClr val="accent3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Економічне піднесення з кінця 40-х рр.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36615" y="2466057"/>
            <a:ext cx="3096344" cy="2304256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капітал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у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Франції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втратив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риси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лихварського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і став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вкладатися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пере­важно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у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промисловість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; </a:t>
            </a:r>
            <a:endParaRPr lang="ru-RU" altLang="ru-RU" sz="1200" dirty="0" smtClean="0">
              <a:solidFill>
                <a:srgbClr val="002060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с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труктурна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 charset="0"/>
              </a:rPr>
              <a:t>перебудова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 charset="0"/>
              </a:rPr>
              <a:t>еконо­міки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з акцентом на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нові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галузі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 charset="0"/>
              </a:rPr>
              <a:t>завдяки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 плану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економічної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допомоги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з боку 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США, 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за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яким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країна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отримала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12 млрд дол.; </a:t>
            </a:r>
            <a:endParaRPr lang="ru-RU" altLang="ru-RU" sz="1200" dirty="0" smtClean="0">
              <a:solidFill>
                <a:srgbClr val="002060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 smtClean="0">
                <a:solidFill>
                  <a:srgbClr val="002060"/>
                </a:solidFill>
                <a:latin typeface="Arial" charset="0"/>
              </a:rPr>
              <a:t>за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 charset="0"/>
              </a:rPr>
              <a:t>провадження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 так званого </a:t>
            </a:r>
            <a:r>
              <a:rPr lang="en-US" altLang="ru-RU" sz="1200" dirty="0" smtClean="0">
                <a:solidFill>
                  <a:srgbClr val="002060"/>
                </a:solidFill>
                <a:latin typeface="Arial" charset="0"/>
              </a:rPr>
              <a:t>“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 charset="0"/>
              </a:rPr>
              <a:t>програму­вання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економічного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" charset="0"/>
              </a:rPr>
              <a:t>розвитку</a:t>
            </a:r>
            <a:r>
              <a:rPr lang="en-US" altLang="ru-RU" sz="1200" dirty="0" smtClean="0">
                <a:solidFill>
                  <a:srgbClr val="002060"/>
                </a:solidFill>
                <a:latin typeface="Arial" charset="0"/>
              </a:rPr>
              <a:t>” </a:t>
            </a:r>
            <a:r>
              <a:rPr lang="ru-RU" altLang="ru-RU" sz="1200" dirty="0" smtClean="0">
                <a:solidFill>
                  <a:srgbClr val="002060"/>
                </a:solidFill>
                <a:latin typeface="Arial" charset="0"/>
              </a:rPr>
              <a:t>за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допомогою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кредитів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пільгового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оподаткування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державних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200" dirty="0" err="1">
                <a:solidFill>
                  <a:srgbClr val="002060"/>
                </a:solidFill>
                <a:latin typeface="Arial" charset="0"/>
              </a:rPr>
              <a:t>замовлень</a:t>
            </a:r>
            <a:r>
              <a:rPr lang="ru-RU" altLang="ru-RU" sz="1200" dirty="0">
                <a:solidFill>
                  <a:srgbClr val="002060"/>
                </a:solidFill>
                <a:latin typeface="Arial" charset="0"/>
              </a:rPr>
              <a:t>.</a:t>
            </a:r>
            <a:endParaRPr lang="uk-UA" altLang="ru-RU" sz="120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852639" y="2178025"/>
            <a:ext cx="2664000" cy="216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735" y="2106017"/>
            <a:ext cx="9284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чинники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44105" y="2305779"/>
            <a:ext cx="37691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епомірним</a:t>
            </a: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тягарем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Франції</a:t>
            </a: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виявилися</a:t>
            </a:r>
            <a:r>
              <a:rPr lang="ru-RU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колоні­альні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війни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вона вела з метою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утримати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контролем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свої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імперські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володіння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Найбільш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затяжними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з них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виявилися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війни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Індокитаї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(1946-1954 </a:t>
            </a:r>
            <a:r>
              <a:rPr lang="en-U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pp.) 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та в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Алжирі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(1954-1962 </a:t>
            </a:r>
            <a:r>
              <a:rPr lang="en-US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pp.). 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0596" y="4226187"/>
            <a:ext cx="1933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Солдати Іноземного легіону 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 Алжирі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613" y="1828212"/>
            <a:ext cx="1692000" cy="128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327" y="3148996"/>
            <a:ext cx="1692000" cy="111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07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8173" y="2394049"/>
            <a:ext cx="1692000" cy="936104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своїм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статусом Алжир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був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не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колонією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а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заморським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департаментом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Франції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4503" y="1313929"/>
            <a:ext cx="6156248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</a:rPr>
              <a:t>Алжирська криза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8174" y="1890041"/>
            <a:ext cx="3776313" cy="432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3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Соціально-політичне становище Алжиру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84487" y="2394049"/>
            <a:ext cx="1980000" cy="936104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9 млн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населення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Алжиру 1 млн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складали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французи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які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володіли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найкращими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землями, фабриками та заводами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60751" y="1889993"/>
            <a:ext cx="1980000" cy="638670"/>
          </a:xfrm>
          <a:prstGeom prst="rect">
            <a:avLst/>
          </a:prstGeom>
          <a:solidFill>
            <a:schemeClr val="accent2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Алжирські французи у національно-визвольній війні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860751" y="2610073"/>
            <a:ext cx="1980000" cy="1224136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ктивно виступали проти національного суверенітету країни і вели боротьбу проти прибічників незалежності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4287" y="3402161"/>
            <a:ext cx="3776313" cy="468000"/>
          </a:xfrm>
          <a:prstGeom prst="rect">
            <a:avLst/>
          </a:prstGeom>
          <a:solidFill>
            <a:schemeClr val="accent2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dirty="0" smtClean="0">
                <a:solidFill>
                  <a:srgbClr val="002060"/>
                </a:solidFill>
                <a:latin typeface="Arial" charset="0"/>
              </a:rPr>
              <a:t>У 1954 р. в Алжирі почалася національно-визвольна війна проти Франції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572719" y="1889993"/>
            <a:ext cx="216024" cy="1944000"/>
          </a:xfrm>
          <a:prstGeom prst="rightArrow">
            <a:avLst>
              <a:gd name="adj1" fmla="val 50000"/>
              <a:gd name="adj2" fmla="val 55226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684287" y="3978225"/>
            <a:ext cx="6156464" cy="288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1466" y="3958480"/>
            <a:ext cx="1238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>
                <a:solidFill>
                  <a:schemeClr val="bg1"/>
                </a:solidFill>
                <a:latin typeface="Arial" charset="0"/>
              </a:rPr>
              <a:t>з</a:t>
            </a: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а цих умов</a:t>
            </a:r>
            <a:endParaRPr lang="uk-UA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84287" y="4338265"/>
            <a:ext cx="6156463" cy="648072"/>
          </a:xfrm>
          <a:prstGeom prst="rect">
            <a:avLst/>
          </a:prstGeom>
          <a:solidFill>
            <a:schemeClr val="accent2">
              <a:lumMod val="60000"/>
              <a:lumOff val="40000"/>
              <a:alpha val="60784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13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травня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офіцери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французької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армії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підняли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заколот в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charset="0"/>
              </a:rPr>
              <a:t>Алжирі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Вони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charset="0"/>
              </a:rPr>
              <a:t>вимагали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встановлення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у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Франції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сильної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влади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і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посилення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боротьби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з </a:t>
            </a:r>
            <a:r>
              <a:rPr lang="ru-RU" altLang="ru-RU" sz="1200" b="1" dirty="0" err="1">
                <a:solidFill>
                  <a:srgbClr val="FF0000"/>
                </a:solidFill>
                <a:latin typeface="Arial" charset="0"/>
              </a:rPr>
              <a:t>алжирськими</a:t>
            </a:r>
            <a:r>
              <a:rPr lang="ru-RU" altLang="ru-RU" sz="1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200" b="1" dirty="0" err="1" smtClean="0">
                <a:solidFill>
                  <a:srgbClr val="FF0000"/>
                </a:solidFill>
                <a:latin typeface="Arial" charset="0"/>
              </a:rPr>
              <a:t>повстанцями</a:t>
            </a:r>
            <a:r>
              <a:rPr lang="ru-RU" altLang="ru-RU" sz="12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uk-UA" altLang="ru-RU" sz="1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4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36615" y="1836679"/>
            <a:ext cx="3096344" cy="557370"/>
          </a:xfrm>
          <a:prstGeom prst="rect">
            <a:avLst/>
          </a:prstGeom>
          <a:solidFill>
            <a:schemeClr val="accent6"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rgbClr val="C00000"/>
                </a:solidFill>
                <a:latin typeface="Arial" charset="0"/>
              </a:rPr>
              <a:t>Падіння 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rgbClr val="C00000"/>
                </a:solidFill>
                <a:latin typeface="Arial" charset="0"/>
              </a:rPr>
              <a:t>Четвертої Республіки</a:t>
            </a:r>
            <a:endParaRPr lang="uk-UA" altLang="ru-RU" sz="15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36615" y="2754089"/>
            <a:ext cx="3096344" cy="1656184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2060"/>
                </a:solidFill>
                <a:latin typeface="Arial" charset="0"/>
              </a:rPr>
              <a:t>політична нестабільність у країні наприкінці 50-х </a:t>
            </a:r>
            <a:r>
              <a:rPr lang="en-US" altLang="ru-RU" sz="1200" dirty="0">
                <a:solidFill>
                  <a:srgbClr val="002060"/>
                </a:solidFill>
                <a:latin typeface="Arial" charset="0"/>
              </a:rPr>
              <a:t>pp</a:t>
            </a:r>
            <a:r>
              <a:rPr lang="en-US" altLang="ru-RU" sz="1200" dirty="0" smtClean="0">
                <a:solidFill>
                  <a:srgbClr val="002060"/>
                </a:solidFill>
                <a:latin typeface="Arial" charset="0"/>
              </a:rPr>
              <a:t>.</a:t>
            </a:r>
            <a:r>
              <a:rPr lang="uk-UA" altLang="ru-RU" sz="1200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 smtClean="0">
                <a:solidFill>
                  <a:srgbClr val="002060"/>
                </a:solidFill>
                <a:latin typeface="Arial" charset="0"/>
              </a:rPr>
              <a:t>дискредитація парла­менту</a:t>
            </a:r>
            <a:r>
              <a:rPr lang="uk-UA" altLang="ru-RU" sz="1200" dirty="0">
                <a:solidFill>
                  <a:srgbClr val="002060"/>
                </a:solidFill>
                <a:latin typeface="Arial" charset="0"/>
              </a:rPr>
              <a:t>;</a:t>
            </a:r>
            <a:endParaRPr lang="uk-UA" altLang="ru-RU" sz="1200" dirty="0" smtClean="0">
              <a:solidFill>
                <a:srgbClr val="002060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 smtClean="0">
                <a:solidFill>
                  <a:srgbClr val="002060"/>
                </a:solidFill>
                <a:latin typeface="Arial" charset="0"/>
              </a:rPr>
              <a:t>часта </a:t>
            </a:r>
            <a:r>
              <a:rPr lang="uk-UA" altLang="ru-RU" sz="1200" dirty="0">
                <a:solidFill>
                  <a:srgbClr val="002060"/>
                </a:solidFill>
                <a:latin typeface="Arial" charset="0"/>
              </a:rPr>
              <a:t>зміна урядів, нездатних вирішити назрілі соціаль­но-економічні і політичні </a:t>
            </a:r>
            <a:r>
              <a:rPr lang="uk-UA" altLang="ru-RU" sz="1200" dirty="0" smtClean="0">
                <a:solidFill>
                  <a:srgbClr val="002060"/>
                </a:solidFill>
                <a:latin typeface="Arial" charset="0"/>
              </a:rPr>
              <a:t>проблеми;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99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2060"/>
                </a:solidFill>
                <a:latin typeface="Arial" charset="0"/>
              </a:rPr>
              <a:t>п</a:t>
            </a:r>
            <a:r>
              <a:rPr lang="uk-UA" altLang="ru-RU" sz="1200" dirty="0" smtClean="0">
                <a:solidFill>
                  <a:srgbClr val="002060"/>
                </a:solidFill>
                <a:latin typeface="Arial" charset="0"/>
              </a:rPr>
              <a:t>олітична криза та розкол суспільства, викликані подіями в Алжирі.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852639" y="2466057"/>
            <a:ext cx="2664000" cy="216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735" y="2394049"/>
            <a:ext cx="947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причини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79" y="2429842"/>
            <a:ext cx="2736304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12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Проміжний підсумок</a:t>
            </a:r>
            <a:endParaRPr lang="ru-RU" sz="25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336" y="1745977"/>
            <a:ext cx="62416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система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Четвертої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республіки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умовах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гострих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політичних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суперечностей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виявилася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не в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змозі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знайти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економічних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соціальних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проблем,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стояли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Францією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177800" algn="ctr"/>
            <a:r>
              <a:rPr lang="uk-U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Алжирська криза суттєво загострила внутріполітичну обстановку у країні і владні структури Франції пішли на ліквідацію Четвертої Республіки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0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Становлення П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5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ятої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Республіки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15782" y="1836679"/>
            <a:ext cx="3661193" cy="55737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Конституція 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en-US" altLang="ru-RU" b="1" dirty="0" smtClean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uk-UA" altLang="ru-RU" b="1" dirty="0" err="1" smtClean="0">
                <a:solidFill>
                  <a:schemeClr val="bg1"/>
                </a:solidFill>
                <a:latin typeface="Arial" charset="0"/>
              </a:rPr>
              <a:t>ятої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 Республіки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92599" y="2463099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2772519" y="1746057"/>
            <a:ext cx="720000" cy="720000"/>
          </a:xfrm>
          <a:prstGeom prst="ellipse">
            <a:avLst/>
          </a:prstGeom>
          <a:solidFill>
            <a:srgbClr val="F0F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2519" y="1747718"/>
            <a:ext cx="742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4</a:t>
            </a:r>
            <a:r>
              <a:rPr lang="uk-UA" sz="1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жовтня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1958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772255" y="2682081"/>
            <a:ext cx="4104720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роголосила Францію президентською республікою з широкими повноваженнями президента;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визначила основи  взаємодії парламенту та уряду;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озширила права і повноваження виконавчої влади;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розширила права населення колоній;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підтвердила пріоритет демократичних і соціальних прав народу.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311" y="1715839"/>
            <a:ext cx="16097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4287" y="4442211"/>
            <a:ext cx="1933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Титульний аркуш конституції Франції 1958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6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5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ята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Республіка (</a:t>
            </a:r>
            <a:r>
              <a:rPr lang="uk-UA" sz="25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7925552"/>
              </p:ext>
            </p:extLst>
          </p:nvPr>
        </p:nvGraphicFramePr>
        <p:xfrm>
          <a:off x="3817159" y="2250033"/>
          <a:ext cx="2699776" cy="2368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009662"/>
                <a:gridCol w="1690114"/>
              </a:tblGrid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1958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- 1969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Шарль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де Голль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1969 - 1974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Жорж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Помпіду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1974-1981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Валері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 Жискар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д'Естен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1981-1995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Франсуа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Міттеран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1995 - 2007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Жак Ширак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2007 - 2012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Ніколя Саркозі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2012 - 2017 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Франсуа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Олланд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з 2017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Еммануель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Макрон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16911" y="1673969"/>
            <a:ext cx="2700024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rgbClr val="800000"/>
                </a:solidFill>
                <a:latin typeface="Arial" charset="0"/>
              </a:rPr>
              <a:t>Президенти Франції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40271" y="2754089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Шарль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Де Голль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79" y="2036587"/>
            <a:ext cx="63000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367" y="2054588"/>
            <a:ext cx="675001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32359" y="2754089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Жорж</a:t>
            </a:r>
          </a:p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Помпіду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339" y="2070012"/>
            <a:ext cx="56418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052439" y="2754089"/>
            <a:ext cx="7920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Валері</a:t>
            </a:r>
          </a:p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Жискар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>
                <a:latin typeface="Arial" pitchFamily="34" charset="0"/>
                <a:cs typeface="Arial" pitchFamily="34" charset="0"/>
              </a:rPr>
              <a:t>д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Естен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419" y="2054588"/>
            <a:ext cx="56418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72519" y="2754089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Франсуа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Міттеран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557" y="3546176"/>
            <a:ext cx="507042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28303" y="4226187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Жак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Ширак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538" y="3546176"/>
            <a:ext cx="490909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476375" y="4266257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Ніколя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Саркозі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643" y="3546177"/>
            <a:ext cx="55588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196455" y="4266257"/>
            <a:ext cx="7920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Франсуа</a:t>
            </a:r>
          </a:p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Олланд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213" y="3546177"/>
            <a:ext cx="53239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844527" y="4266257"/>
            <a:ext cx="864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Еммануель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Макрон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1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Режим особистої влади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60351" y="1625909"/>
            <a:ext cx="4968552" cy="408100"/>
          </a:xfrm>
          <a:prstGeom prst="rect">
            <a:avLst/>
          </a:prstGeom>
          <a:solidFill>
            <a:srgbClr val="0070C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Внутрішня політика Шарля </a:t>
            </a:r>
            <a:r>
              <a:rPr lang="uk-UA" altLang="ru-RU" b="1" dirty="0">
                <a:solidFill>
                  <a:schemeClr val="bg1"/>
                </a:solidFill>
                <a:latin typeface="Arial" charset="0"/>
              </a:rPr>
              <a:t>де 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Голля</a:t>
            </a:r>
            <a:endParaRPr lang="uk-UA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60351" y="2322041"/>
            <a:ext cx="4968552" cy="2520280"/>
          </a:xfrm>
          <a:prstGeom prst="rect">
            <a:avLst/>
          </a:prstGeom>
          <a:solidFill>
            <a:srgbClr val="92D050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осилене втручання держави у сферу економіки і соціальних відносин;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форсований розвиток промисловості і сільського господарства  через структурну перебудову, економічну модернізацію та  структурну реконструкцію найважливіших галузей;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заохочення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rgbClr val="080808"/>
                </a:solidFill>
                <a:latin typeface="Arial" charset="0"/>
              </a:rPr>
              <a:t>національних</a:t>
            </a: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rgbClr val="080808"/>
                </a:solidFill>
                <a:latin typeface="Arial" charset="0"/>
              </a:rPr>
              <a:t>капіталовкладень</a:t>
            </a: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 в </a:t>
            </a:r>
            <a:r>
              <a:rPr lang="ru-RU" altLang="ru-RU" sz="1100" dirty="0" err="1">
                <a:solidFill>
                  <a:srgbClr val="080808"/>
                </a:solidFill>
                <a:latin typeface="Arial" charset="0"/>
              </a:rPr>
              <a:t>економіку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;</a:t>
            </a:r>
            <a:endParaRPr lang="uk-UA" altLang="ru-RU" sz="1100" dirty="0" smtClean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т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ехнічне переоснащення сільськогосподарського виробництва;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ідвищення конкурентоздатності промислового та сільськогосподарського  виробництва;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табілізація фінансової системи;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балансована соціальна політика та посилення заходів соціальної підтримки населення;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озвиток науки і культури;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ротидія </a:t>
            </a:r>
            <a:r>
              <a:rPr lang="en-US" altLang="ru-RU" sz="1100" dirty="0" smtClean="0">
                <a:solidFill>
                  <a:srgbClr val="080808"/>
                </a:solidFill>
                <a:latin typeface="Arial" charset="0"/>
              </a:rPr>
              <a:t>“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американізації</a:t>
            </a:r>
            <a:r>
              <a:rPr lang="en-US" altLang="ru-RU" sz="1100" dirty="0" smtClean="0">
                <a:solidFill>
                  <a:srgbClr val="080808"/>
                </a:solidFill>
                <a:latin typeface="Arial" charset="0"/>
              </a:rPr>
              <a:t>”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культури.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2196455" y="2103059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3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620391" y="1241921"/>
            <a:ext cx="5363920" cy="3672408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78" tIns="45838" rIns="91678" bIns="45838" rtlCol="0" anchor="ctr"/>
          <a:lstStyle/>
          <a:p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28503" y="1241921"/>
            <a:ext cx="4176464" cy="335114"/>
          </a:xfrm>
          <a:prstGeom prst="rect">
            <a:avLst/>
          </a:prstGeom>
          <a:noFill/>
          <a:ln>
            <a:noFill/>
          </a:ln>
          <a:effectLst/>
        </p:spPr>
        <p:txBody>
          <a:bodyPr lIns="73042" tIns="36521" rIns="73042" bIns="36521"/>
          <a:lstStyle/>
          <a:p>
            <a:pPr marL="274638" indent="-274638"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800" b="1" i="1" dirty="0" smtClean="0">
                <a:solidFill>
                  <a:srgbClr val="FF0000"/>
                </a:solidFill>
                <a:latin typeface="Arial" charset="0"/>
              </a:rPr>
              <a:t>Коротка історична довідка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88903" y="1817984"/>
            <a:ext cx="2340000" cy="64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10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Французька Республіка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52691" y="2628104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Форма правління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88903" y="2610073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Президентсько-парламентська республіка</a:t>
            </a: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88903" y="3186137"/>
            <a:ext cx="2340000" cy="46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500" b="1" dirty="0" smtClean="0">
              <a:solidFill>
                <a:srgbClr val="006600"/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Президент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88903" y="3782941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Двопалатний парламент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888903" y="4338265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Кабінет міністрів </a:t>
            </a: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rgbClr val="006600"/>
                </a:solidFill>
                <a:latin typeface="Arial" charset="0"/>
              </a:rPr>
              <a:t>(уряд)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0471" y="1835689"/>
            <a:ext cx="1152128" cy="64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Офіційна назва держави</a:t>
            </a:r>
            <a:endParaRPr lang="uk-UA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3312560" y="1997690"/>
            <a:ext cx="647998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3438599" y="2682104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40471" y="3186137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Глава держави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3438599" y="3240185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340471" y="3762249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Законодавча влада</a:t>
            </a: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3438599" y="3816249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40471" y="4338313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Виконавча влада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438599" y="4392313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40271" y="2699900"/>
            <a:ext cx="14946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Герб Франції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68263" y="4050233"/>
            <a:ext cx="158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Прапор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Фрпнції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74" y="3261998"/>
            <a:ext cx="1190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95" y="1313929"/>
            <a:ext cx="107740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13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Режим особистої влади</a:t>
            </a:r>
            <a:r>
              <a:rPr lang="en-US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916535" y="1625909"/>
            <a:ext cx="3672408" cy="408100"/>
          </a:xfrm>
          <a:prstGeom prst="rect">
            <a:avLst/>
          </a:prstGeom>
          <a:solidFill>
            <a:schemeClr val="tx2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Зовнішня політика Шарля </a:t>
            </a:r>
            <a:r>
              <a:rPr lang="uk-UA" altLang="ru-RU" b="1" dirty="0">
                <a:solidFill>
                  <a:schemeClr val="bg1"/>
                </a:solidFill>
                <a:latin typeface="Arial" charset="0"/>
              </a:rPr>
              <a:t>де 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Голля</a:t>
            </a:r>
            <a:endParaRPr lang="uk-UA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916535" y="2322041"/>
            <a:ext cx="3672408" cy="2160240"/>
          </a:xfrm>
          <a:prstGeom prst="rect">
            <a:avLst/>
          </a:prstGeom>
          <a:solidFill>
            <a:schemeClr val="accent6">
              <a:lumMod val="90000"/>
              <a:alpha val="60392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рагнення до відродження величі Франції та посилення її позицій на міжнародній арені;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рагнення до зміцнення суверенітету країни та її самостійності при прийнятті зовнішньополітичних рішень;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рагнення до послаблення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впливу США  у Європі;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против перетворенню ЄЕС  у наднаціональне об'єднання;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ихід із військової структури НАТО;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ближення з ФРН  при послідовній не підтримці неофашистських  і реваншистських тенденцій.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204567" y="2103059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87" y="3722131"/>
            <a:ext cx="19442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Шарль де Голль в Києві.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27 червня 1966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01" y="2463792"/>
            <a:ext cx="2264187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13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2598" y="2052116"/>
            <a:ext cx="3220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Колоніалізм був однією з серйозних перешкод на шляху відновлення величі Франції.</a:t>
            </a: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Розпад Французької колоніальної системи розпочався у 1960 р. наданням незалежності 14 африканським колоніям.</a:t>
            </a: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 1962 р. вона припинила своє існування.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4612" y="3834209"/>
            <a:ext cx="1933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Французька колоніальна система станом на 1959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Розпад Французької колоніальної імперії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24" y="2305779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42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52307" y="1673969"/>
            <a:ext cx="37246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 травні 1968 р. масові виступи студентів поклали початок гострій політичній кризі. 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травня у країні поширюється загальний страйк, до якого за кілька днів 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приєдналося </a:t>
            </a: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близько 10 </a:t>
            </a:r>
            <a:r>
              <a:rPr lang="uk-UA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осіб. 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Уряд </a:t>
            </a: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був змушений піти на поступки: підвищення зарплати, збіль­шення тривалості відпусток, здійснення реформи освіти та ін. 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Влада </a:t>
            </a: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 авторитет 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де </a:t>
            </a:r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Голля значно похитнулися</a:t>
            </a:r>
            <a:r>
              <a:rPr lang="uk-UA" sz="1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/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Наприкінці квітня 1969 р. він пішов у відставку.</a:t>
            </a:r>
            <a:endParaRPr lang="uk-UA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2280" y="3866147"/>
            <a:ext cx="2267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Масові заворушення. 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Париж, травень 1968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Травневі події 1968 р.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Презентації до уроків всесвітньої історії\фото\події травень 1968 пари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279" y="2408612"/>
            <a:ext cx="2268000" cy="14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7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8175" y="2538065"/>
            <a:ext cx="1188000" cy="648072"/>
          </a:xfrm>
          <a:prstGeom prst="rect">
            <a:avLst/>
          </a:prstGeom>
          <a:solidFill>
            <a:schemeClr val="accent3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Чинники необхідності реформ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8174" y="3258145"/>
            <a:ext cx="1188000" cy="1224136"/>
          </a:xfrm>
          <a:prstGeom prst="rect">
            <a:avLst/>
          </a:prstGeom>
          <a:solidFill>
            <a:schemeClr val="bg1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оціально-політична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криза 1968 – 1969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рр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та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викликані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нею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економічні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труднощі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628503" y="1853990"/>
            <a:ext cx="4220473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</a:rPr>
              <a:t>Оздоровлення економіки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80431" y="2538113"/>
            <a:ext cx="4860008" cy="432000"/>
          </a:xfrm>
          <a:prstGeom prst="rect">
            <a:avLst/>
          </a:prstGeom>
          <a:solidFill>
            <a:srgbClr val="CC66FF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Зміст реформ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80431" y="3042121"/>
            <a:ext cx="4896544" cy="1440160"/>
          </a:xfrm>
          <a:prstGeom prst="rect">
            <a:avLst/>
          </a:prstGeom>
          <a:solidFill>
            <a:schemeClr val="accent2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еформування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фінансової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політики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девальвація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франка);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аходи по відновленню рівноваги у сфері виробництва і споживання;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ежим жорсткої економії (обмеження обсягів внутрішнього споживання;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посилення податкової політики;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онтроль над цінами;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стимуляція внутрішніх інвестицій в економіку.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в останні десятиліття ХХ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684287" y="1854033"/>
            <a:ext cx="1872208" cy="396000"/>
          </a:xfrm>
          <a:prstGeom prst="homePlate">
            <a:avLst/>
          </a:prstGeom>
          <a:solidFill>
            <a:srgbClr val="F0F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8698" y="1870248"/>
            <a:ext cx="1479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 smtClean="0">
                <a:solidFill>
                  <a:srgbClr val="800000"/>
                </a:solidFill>
                <a:latin typeface="Arial" charset="0"/>
              </a:rPr>
              <a:t>Жорж </a:t>
            </a:r>
            <a:r>
              <a:rPr lang="uk-UA" altLang="ru-RU" sz="1400" b="1" dirty="0" err="1" smtClean="0">
                <a:solidFill>
                  <a:srgbClr val="800000"/>
                </a:solidFill>
                <a:latin typeface="Arial" charset="0"/>
              </a:rPr>
              <a:t>Помпіду</a:t>
            </a:r>
            <a:endParaRPr lang="uk-UA" altLang="ru-RU" sz="14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756295" y="2286057"/>
            <a:ext cx="6084000" cy="180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9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8175" y="2538065"/>
            <a:ext cx="1724304" cy="648072"/>
          </a:xfrm>
          <a:prstGeom prst="rect">
            <a:avLst/>
          </a:prstGeom>
          <a:solidFill>
            <a:schemeClr val="accent3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Основи реформаторської діяльності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8173" y="3258145"/>
            <a:ext cx="1724306" cy="1152128"/>
          </a:xfrm>
          <a:prstGeom prst="rect">
            <a:avLst/>
          </a:prstGeom>
          <a:solidFill>
            <a:schemeClr val="bg1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заохочення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активності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монополій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при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одночасному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розширенні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державної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системи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соціального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забезпечення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628503" y="1673970"/>
            <a:ext cx="4212000" cy="576064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</a:rPr>
              <a:t>Створення </a:t>
            </a:r>
            <a:r>
              <a:rPr lang="en-US" altLang="ru-RU" sz="1600" b="1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</a:rPr>
              <a:t>передового ліберального суспільства</a:t>
            </a:r>
            <a:r>
              <a:rPr lang="en-US" altLang="ru-RU" sz="1600" b="1" dirty="0" smtClean="0">
                <a:solidFill>
                  <a:schemeClr val="bg1"/>
                </a:solidFill>
                <a:latin typeface="Arial" charset="0"/>
              </a:rPr>
              <a:t>”</a:t>
            </a:r>
            <a:endParaRPr lang="uk-UA" altLang="ru-RU" sz="16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628503" y="2538113"/>
            <a:ext cx="4211936" cy="432000"/>
          </a:xfrm>
          <a:prstGeom prst="rect">
            <a:avLst/>
          </a:prstGeom>
          <a:solidFill>
            <a:srgbClr val="CC66FF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Зміст реформ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628503" y="3042121"/>
            <a:ext cx="4248471" cy="1368152"/>
          </a:xfrm>
          <a:prstGeom prst="rect">
            <a:avLst/>
          </a:prstGeom>
          <a:solidFill>
            <a:schemeClr val="accent2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indent="180975" defTabSz="731838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Ліберальна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модернізація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 яку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здійснював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Жискар д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’</a:t>
            </a:r>
            <a:r>
              <a:rPr lang="uk-UA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Естен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в умовах світової економічної кризи, торкнулася усіх аспектів життя французького суспільства.</a:t>
            </a:r>
          </a:p>
          <a:p>
            <a:pPr indent="180975" defTabSz="731838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Зміниався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підхід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і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вектори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економічної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політики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реалізовано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ряд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важливих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реформ у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соціальній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сфері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у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т.ч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 в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області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моральності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позначилися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нові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підходи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до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культурної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політики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ru-RU" alt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в останні десятиліття ХХ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684287" y="1673969"/>
            <a:ext cx="1872208" cy="576000"/>
          </a:xfrm>
          <a:prstGeom prst="homePlate">
            <a:avLst/>
          </a:prstGeom>
          <a:solidFill>
            <a:srgbClr val="F0F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6539" y="1673969"/>
            <a:ext cx="1584087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 smtClean="0">
                <a:solidFill>
                  <a:srgbClr val="800000"/>
                </a:solidFill>
                <a:latin typeface="Arial" charset="0"/>
              </a:rPr>
              <a:t>Валері </a:t>
            </a: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 err="1" smtClean="0">
                <a:solidFill>
                  <a:srgbClr val="800000"/>
                </a:solidFill>
                <a:latin typeface="Arial" charset="0"/>
              </a:rPr>
              <a:t>Жискар</a:t>
            </a:r>
            <a:r>
              <a:rPr lang="uk-UA" altLang="ru-RU" sz="1400" b="1" dirty="0" smtClean="0">
                <a:solidFill>
                  <a:srgbClr val="800000"/>
                </a:solidFill>
                <a:latin typeface="Arial" charset="0"/>
              </a:rPr>
              <a:t> д</a:t>
            </a:r>
            <a:r>
              <a:rPr lang="en-US" altLang="ru-RU" sz="1400" b="1" dirty="0" smtClean="0">
                <a:solidFill>
                  <a:srgbClr val="800000"/>
                </a:solidFill>
                <a:latin typeface="Arial" charset="0"/>
              </a:rPr>
              <a:t>’</a:t>
            </a:r>
            <a:r>
              <a:rPr lang="uk-UA" altLang="ru-RU" sz="1400" b="1" dirty="0" err="1" smtClean="0">
                <a:solidFill>
                  <a:srgbClr val="800000"/>
                </a:solidFill>
                <a:latin typeface="Arial" charset="0"/>
              </a:rPr>
              <a:t>Естен</a:t>
            </a:r>
            <a:endParaRPr lang="uk-UA" altLang="ru-RU" sz="14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756295" y="2286057"/>
            <a:ext cx="6084000" cy="180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0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04567" y="1673969"/>
            <a:ext cx="2952327" cy="396000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</a:rPr>
              <a:t>Блок лівих сил при владі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260887" y="2394097"/>
            <a:ext cx="4896007" cy="432000"/>
          </a:xfrm>
          <a:prstGeom prst="rect">
            <a:avLst/>
          </a:prstGeom>
          <a:solidFill>
            <a:srgbClr val="CC66FF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Зміст реформ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в останні десятиліття ХХ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260351" y="1673969"/>
            <a:ext cx="1800200" cy="396000"/>
          </a:xfrm>
          <a:prstGeom prst="homePlate">
            <a:avLst/>
          </a:prstGeom>
          <a:solidFill>
            <a:srgbClr val="F0F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95231" y="1673969"/>
            <a:ext cx="1793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 smtClean="0">
                <a:solidFill>
                  <a:srgbClr val="800000"/>
                </a:solidFill>
                <a:latin typeface="Arial" charset="0"/>
              </a:rPr>
              <a:t>Франсуа </a:t>
            </a:r>
            <a:r>
              <a:rPr lang="uk-UA" altLang="ru-RU" sz="1400" b="1" dirty="0" err="1" smtClean="0">
                <a:solidFill>
                  <a:srgbClr val="800000"/>
                </a:solidFill>
                <a:latin typeface="Arial" charset="0"/>
              </a:rPr>
              <a:t>Міттеран</a:t>
            </a:r>
            <a:endParaRPr lang="uk-UA" altLang="ru-RU" sz="14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1296890" y="2142041"/>
            <a:ext cx="4824000" cy="180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260351" y="2898105"/>
            <a:ext cx="4896544" cy="2016224"/>
          </a:xfrm>
          <a:prstGeom prst="rect">
            <a:avLst/>
          </a:prstGeom>
          <a:solidFill>
            <a:schemeClr val="accent2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аціоналізація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ряду великих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банків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і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деяких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промислових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підприємств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ецентралізація влади: більш широкі повноваження надавалися комунам, департаментам і регіонам;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касування контролю над цінами;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меншення податків для великих корпорацій;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еформування соціальної сфери;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прийнято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низку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законів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про права трудящих,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профспілок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збільшено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мінімальну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заробітну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плату,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пенсії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та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сімейні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допомоги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ідвищена увага питанням моральності особи і суспільства.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39932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8175" y="2538065"/>
            <a:ext cx="1580288" cy="648072"/>
          </a:xfrm>
          <a:prstGeom prst="rect">
            <a:avLst/>
          </a:prstGeom>
          <a:solidFill>
            <a:schemeClr val="accent3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Основи реформаторської діяльності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8173" y="3258145"/>
            <a:ext cx="1580290" cy="1224136"/>
          </a:xfrm>
          <a:prstGeom prst="rect">
            <a:avLst/>
          </a:prstGeom>
          <a:solidFill>
            <a:schemeClr val="bg1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несприйняття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як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політичних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принципів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</a:t>
            </a:r>
            <a:r>
              <a:rPr lang="uk-UA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жискарівців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”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(центристів), так і радикальних реформ лівих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628503" y="1817986"/>
            <a:ext cx="4212000" cy="396000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err="1" smtClean="0">
                <a:solidFill>
                  <a:schemeClr val="bg1"/>
                </a:solidFill>
                <a:latin typeface="Arial" charset="0"/>
              </a:rPr>
              <a:t>Неоголісти</a:t>
            </a:r>
            <a:r>
              <a:rPr lang="uk-UA" altLang="ru-RU" sz="1600" b="1" dirty="0" smtClean="0">
                <a:solidFill>
                  <a:schemeClr val="bg1"/>
                </a:solidFill>
                <a:latin typeface="Arial" charset="0"/>
              </a:rPr>
              <a:t> при владі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412479" y="2538113"/>
            <a:ext cx="4427960" cy="432000"/>
          </a:xfrm>
          <a:prstGeom prst="rect">
            <a:avLst/>
          </a:prstGeom>
          <a:solidFill>
            <a:srgbClr val="CC66FF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Зміст реформ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412479" y="3042121"/>
            <a:ext cx="4464495" cy="1440160"/>
          </a:xfrm>
          <a:prstGeom prst="rect">
            <a:avLst/>
          </a:prstGeom>
          <a:solidFill>
            <a:schemeClr val="accent2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денаціоналізація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окремих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промислових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груп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і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банків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 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скорочення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державного сектору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економіки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обмеження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державного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регулювання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промисловості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ідпущення цін на продукти харчування та промислові товари;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скороченя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витрат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на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соціальні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програми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збільшення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прямих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і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непрямих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податків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обов'язкові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виплати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до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фондів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соціального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страхування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ru-RU" alt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в останні десятиліття ХХ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684287" y="1817985"/>
            <a:ext cx="1872208" cy="396000"/>
          </a:xfrm>
          <a:prstGeom prst="homePlate">
            <a:avLst/>
          </a:prstGeom>
          <a:solidFill>
            <a:srgbClr val="F0F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9833" y="1817985"/>
            <a:ext cx="1177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 smtClean="0">
                <a:solidFill>
                  <a:srgbClr val="800000"/>
                </a:solidFill>
                <a:latin typeface="Arial" charset="0"/>
              </a:rPr>
              <a:t>Жак Ширак</a:t>
            </a:r>
            <a:endParaRPr lang="uk-UA" altLang="ru-RU" sz="14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756295" y="2286057"/>
            <a:ext cx="6084000" cy="180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9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09625" y="1855734"/>
            <a:ext cx="5943600" cy="193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marL="2065338" indent="-2065338" defTabSz="730250"/>
            <a:r>
              <a:rPr lang="uk-UA" altLang="ru-RU" sz="2200" b="1" i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uk-UA" altLang="ru-RU" sz="3200" b="1" i="1" dirty="0" err="1" smtClean="0">
                <a:solidFill>
                  <a:srgbClr val="FF0000"/>
                </a:solidFill>
                <a:latin typeface="Arial" charset="0"/>
              </a:rPr>
              <a:t>Неоголісти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altLang="ru-RU" sz="3200" b="1" i="1" dirty="0">
                <a:solidFill>
                  <a:srgbClr val="FF0000"/>
                </a:solidFill>
                <a:latin typeface="Arial" charset="0"/>
              </a:rPr>
              <a:t>–</a:t>
            </a:r>
          </a:p>
          <a:p>
            <a:pPr marL="2065338" indent="-2065338" defTabSz="730250"/>
            <a:endParaRPr lang="uk-UA" altLang="ru-RU" sz="800" b="1" i="1" dirty="0">
              <a:solidFill>
                <a:srgbClr val="FF0000"/>
              </a:solidFill>
              <a:latin typeface="Arial" charset="0"/>
            </a:endParaRPr>
          </a:p>
          <a:p>
            <a:pPr marL="2065338" indent="-2065338" defTabSz="730250"/>
            <a:r>
              <a:rPr lang="uk-UA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прихильники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послідовники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політичного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курсу де Голля у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внутрішный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зовнішный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політиці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Франції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в останні десятиліття ХХ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Проміжний підсумок</a:t>
            </a:r>
            <a:endParaRPr lang="ru-RU" sz="25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336" y="2150730"/>
            <a:ext cx="6241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Різними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шляхами,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зберігаючи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й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розвиваючи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свою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самобутність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Франція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долала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цивілізаційні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виклики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постали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перед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країнами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Заходу у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другій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половині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ХХ ст.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8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у ХХІ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0311" y="2538065"/>
            <a:ext cx="5688632" cy="2160240"/>
          </a:xfrm>
          <a:prstGeom prst="rect">
            <a:avLst/>
          </a:prstGeom>
          <a:solidFill>
            <a:srgbClr val="92D050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Франція – одна з індустріально найрозвиненіших країн Європи і світу;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останні десятиліття в країні утвердилася соціально орієнтована модель економіки на принципах 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держави загального благоденства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”</a:t>
            </a:r>
            <a:r>
              <a:rPr lang="uk-UA" altLang="ru-RU" sz="1100" dirty="0" smtClean="0">
                <a:latin typeface="Arial" charset="0"/>
              </a:rPr>
              <a:t>;</a:t>
            </a:r>
            <a:endParaRPr lang="uk-UA" altLang="ru-RU" sz="1100" dirty="0" smtClean="0">
              <a:solidFill>
                <a:srgbClr val="FF0000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ажливою особливістю економіки Франції є значна частина державного сектора економіки;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д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ержава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зберігає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значний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вплив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у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ключових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галузях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економіки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,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володіючи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більшою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частиною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залізниць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,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енергосистем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,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повітряного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транспорту,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телекомунікацій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олітика влади в економічній сфері полягає у прагненні поєднувати сучасні ринкові методи з втручанням влади (постійно зменшується) в економічні процеси;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>
                <a:solidFill>
                  <a:srgbClr val="080808"/>
                </a:solidFill>
                <a:latin typeface="Arial" charset="0"/>
              </a:rPr>
              <a:t>з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ахист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з боку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держави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соціальних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інтересів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трудящих.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0311" y="1673969"/>
            <a:ext cx="5688632" cy="576064"/>
          </a:xfrm>
          <a:prstGeom prst="rect">
            <a:avLst/>
          </a:prstGeom>
          <a:solidFill>
            <a:schemeClr val="accent1">
              <a:lumMod val="75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Особливості макроекономічної моделі країни 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на сучасному етапі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68463" y="2319083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після Другої світової війни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0311" y="2610073"/>
            <a:ext cx="5688632" cy="2016224"/>
          </a:xfrm>
          <a:prstGeom prst="rect">
            <a:avLst/>
          </a:prstGeom>
          <a:solidFill>
            <a:srgbClr val="92D050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6600"/>
                </a:solidFill>
                <a:latin typeface="Arial" charset="0"/>
              </a:rPr>
              <a:t>п</a:t>
            </a: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адіння промислового виробництва;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6600"/>
                </a:solidFill>
                <a:latin typeface="Arial" charset="0"/>
              </a:rPr>
              <a:t>н</a:t>
            </a: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естача продовольства, предметів широкого вжитку;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6600"/>
                </a:solidFill>
                <a:latin typeface="Arial" charset="0"/>
              </a:rPr>
              <a:t>г</a:t>
            </a: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острий дефіцит вугілля та нафтопродуктів;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6600"/>
                </a:solidFill>
                <a:latin typeface="Arial" charset="0"/>
              </a:rPr>
              <a:t>з</a:t>
            </a: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ростання зовнішнього державного боргу;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6600"/>
                </a:solidFill>
                <a:latin typeface="Arial" charset="0"/>
              </a:rPr>
              <a:t>в</a:t>
            </a: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трата зовнішніх ринків і капіталовкладень, скорочення експорту французьких товарів;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посилення впливу лівих сил;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6600"/>
                </a:solidFill>
                <a:latin typeface="Arial" charset="0"/>
              </a:rPr>
              <a:t>в</a:t>
            </a: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трата провідних позицій на міжнародній арені;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006600"/>
                </a:solidFill>
                <a:latin typeface="Arial" charset="0"/>
              </a:rPr>
              <a:t>п</a:t>
            </a:r>
            <a:r>
              <a:rPr lang="uk-UA" altLang="ru-RU" sz="1200" dirty="0" smtClean="0">
                <a:solidFill>
                  <a:srgbClr val="006600"/>
                </a:solidFill>
                <a:latin typeface="Arial" charset="0"/>
              </a:rPr>
              <a:t>осилення національно-визвольного руху у французьких колоніях.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0311" y="1962001"/>
            <a:ext cx="5688632" cy="4081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Проблеми післявоєнної країни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68463" y="2394049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2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2279" y="1241921"/>
            <a:ext cx="6264696" cy="347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 marL="2065338" indent="-2065338" defTabSz="730250"/>
            <a:r>
              <a:rPr lang="uk-UA" altLang="ru-RU" sz="2400" b="1" i="1" dirty="0" smtClean="0">
                <a:solidFill>
                  <a:srgbClr val="FF0000"/>
                </a:solidFill>
                <a:latin typeface="Arial" charset="0"/>
              </a:rPr>
              <a:t>Держава загального благоденства </a:t>
            </a:r>
            <a:r>
              <a:rPr lang="uk-UA" altLang="ru-RU" sz="3200" b="1" i="1" dirty="0">
                <a:solidFill>
                  <a:srgbClr val="FF0000"/>
                </a:solidFill>
                <a:latin typeface="Arial" charset="0"/>
              </a:rPr>
              <a:t>–</a:t>
            </a:r>
          </a:p>
          <a:p>
            <a:pPr marL="2065338" indent="-2065338" defTabSz="730250"/>
            <a:endParaRPr lang="uk-UA" altLang="ru-RU" sz="800" b="1" i="1" dirty="0">
              <a:solidFill>
                <a:srgbClr val="FF0000"/>
              </a:solidFill>
              <a:latin typeface="Arial" charset="0"/>
            </a:endParaRPr>
          </a:p>
          <a:p>
            <a:pPr marL="1250950" indent="-1250950" defTabSz="730250"/>
            <a:r>
              <a:rPr lang="uk-UA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uk-UA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концепція політичного ладу, за якого держава відіграє ключову роль у захисті й розвитку економічного й соціального благополуччя громадян на принципах рівності можливостей, справедливого розподілу багатства й суспільної відповідальності за тих, хто не може забезпечити собі мінімальні можливості достойного рівня життя.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у ХХІ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у ХХІ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60551" y="2538065"/>
            <a:ext cx="3672408" cy="2088232"/>
          </a:xfrm>
          <a:prstGeom prst="rect">
            <a:avLst/>
          </a:prstGeom>
          <a:solidFill>
            <a:schemeClr val="accent6">
              <a:lumMod val="90000"/>
              <a:alpha val="60392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активізація радикальних (як правих, так і лівих) політичних сил у боротьбі за владу та прагненні відігравати ключову роль у політичному житті суспільства;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у країні часто складається парадоксальна ситуація, коли президент країни і прем'єр-міністр представляють протиборчі політичні сили;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т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радиційна стійка правоцентристська парламентська більшість та пропрезидентський склад уряду створюють політичні умови для подальшого поступального розвитку Франції. </a:t>
            </a:r>
            <a:endParaRPr lang="ru-RU" altLang="ru-RU" sz="1100" dirty="0" smtClean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60551" y="1673969"/>
            <a:ext cx="3672408" cy="576064"/>
          </a:xfrm>
          <a:prstGeom prst="rect">
            <a:avLst/>
          </a:prstGeom>
          <a:solidFill>
            <a:schemeClr val="accent6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Особливості політичного життя країни на сучасному етапі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20591" y="2319083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63" y="2466193"/>
            <a:ext cx="2448000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8263" y="3640251"/>
            <a:ext cx="24638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Лідер ультраправих націоналістів 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Жан Марі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Ле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Пен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з прихильниками під час виборчої кампанії 2002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8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43640" y="2545323"/>
            <a:ext cx="33613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Через </a:t>
            </a:r>
            <a:r>
              <a:rPr lang="ru-RU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півроку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після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перемоги на </a:t>
            </a:r>
            <a:r>
              <a:rPr lang="ru-RU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виборах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Макрон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намагається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реформувати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Францію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6295" y="3618185"/>
            <a:ext cx="24638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Еммануель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Макрон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95" y="2200940"/>
            <a:ext cx="2520000" cy="141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Наймолодший президент Франції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08623" y="1889993"/>
            <a:ext cx="3096344" cy="360040"/>
          </a:xfrm>
          <a:prstGeom prst="rect">
            <a:avLst/>
          </a:prstGeom>
          <a:solidFill>
            <a:schemeClr val="accent5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Основи реформ </a:t>
            </a:r>
            <a:r>
              <a:rPr lang="uk-UA" altLang="ru-RU" b="1" dirty="0" err="1" smtClean="0">
                <a:solidFill>
                  <a:schemeClr val="bg1"/>
                </a:solidFill>
                <a:latin typeface="Arial" charset="0"/>
              </a:rPr>
              <a:t>Макрона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708623" y="2538065"/>
            <a:ext cx="3096344" cy="1440160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еформа податкової системи: зниження податків на багатство, на бізнес, введення екологічного збору на продаж бензину;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ниження державних витрат;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еформування ринку праці;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реформа пенсійної системи;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еформування охорони здоров'я;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 smtClean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 smtClean="0">
              <a:solidFill>
                <a:srgbClr val="080808"/>
              </a:solidFill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772" y="2320007"/>
            <a:ext cx="30241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71" y="2120993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Наймолодший президент Франції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5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71632" y="1817985"/>
            <a:ext cx="33613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наміри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далеко не </a:t>
            </a:r>
            <a:r>
              <a:rPr lang="ru-RU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всі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зустрічають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захватом.</a:t>
            </a:r>
          </a:p>
          <a:p>
            <a:pPr indent="177800"/>
            <a:r>
              <a:rPr lang="uk-UA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Францією прокотилася хвиля акцій спротиву реформам.</a:t>
            </a:r>
          </a:p>
          <a:p>
            <a:pPr indent="177800"/>
            <a:r>
              <a:rPr lang="uk-UA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Внаслідок цього реформи якщо не зупинені, то, у крайньому разі, відкладені.</a:t>
            </a:r>
            <a:endParaRPr lang="uk-UA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uk-UA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 того ж, до структурних проблем Франції долучилася політична нестабільність. </a:t>
            </a:r>
            <a:endParaRPr lang="uk-UA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6295" y="3978225"/>
            <a:ext cx="2463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Протестувальники на вулицях Парижа. Грудень 2019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Наймолодший президент Франції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95" y="2554973"/>
            <a:ext cx="2412000" cy="135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17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у ХХІ ст.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28503" y="2538065"/>
            <a:ext cx="4104456" cy="2088232"/>
          </a:xfrm>
          <a:prstGeom prst="rect">
            <a:avLst/>
          </a:prstGeom>
          <a:solidFill>
            <a:schemeClr val="accent6">
              <a:lumMod val="90000"/>
              <a:alpha val="60392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ктивна участь у європейських інтеграційних процесах;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ктивне співробітництво з країнами НАТО та сприяння розширенню НАТО на Схід;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м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иротворча діяльність у рамках програм ООН та НАТО;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ктивна протидія американському впливу у європейських справах;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озвиток партнерських відносин з новими європейськими країнами;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осилення політичного та економічного впливу в Африці;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міцнення багатосторонніх зв'язків з країнами Азії.</a:t>
            </a:r>
            <a:endParaRPr lang="ru-RU" altLang="ru-RU" sz="1100" dirty="0" smtClean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8503" y="1889993"/>
            <a:ext cx="4104456" cy="360040"/>
          </a:xfrm>
          <a:prstGeom prst="rect">
            <a:avLst/>
          </a:prstGeom>
          <a:solidFill>
            <a:schemeClr val="accent6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Зовнішньополітичні пріоритети Франції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132559" y="2319083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503" y="2826097"/>
            <a:ext cx="2088000" cy="9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90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78064" y="214815"/>
            <a:ext cx="6805137" cy="894028"/>
          </a:xfrm>
        </p:spPr>
        <p:txBody>
          <a:bodyPr>
            <a:no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Загальний підсумок</a:t>
            </a:r>
            <a:endParaRPr lang="ru-RU" sz="25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336" y="2150730"/>
            <a:ext cx="6241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Франція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залишається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провідною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країною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світу</a:t>
            </a:r>
            <a:r>
              <a:rPr lang="ru-RU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зі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стабільною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політичною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системою,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заснованою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традиціях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демократії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6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8623" y="2019488"/>
            <a:ext cx="31280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Після визволення у Франції склалася нова політична ситуація. Колишні політичні сили, які уособлювали Третю республіку, були скомпрометовані внаслідок їхньої капітуляції перед нацистами. На політичну арену вийшли нові суспільно-політичні об’єднання.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Франція після Другої світової війни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2279" y="4082171"/>
            <a:ext cx="30243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Мітинг французьких комуністів. Париж, 1944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87" y="214516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59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4647" y="1808400"/>
            <a:ext cx="29119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вересня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1944 р. генерал Шарль де Голль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сформував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коаліційний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Тимчасовий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уряд, до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якого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увійшли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учасники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Руху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Опору. Вся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повнота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влади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була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фактично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зосереджена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в руках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голови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Тимчасового</a:t>
            </a:r>
            <a:r>
              <a:rPr lang="ru-RU" sz="1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уряду.</a:t>
            </a:r>
            <a:endParaRPr lang="uk-UA" sz="1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Тимчасовий режим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</a:t>
            </a:r>
            <a:r>
              <a:rPr lang="uk-UA" sz="1200" i="1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i="1" dirty="0">
              <a:solidFill>
                <a:srgbClr val="8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6913" y="3618185"/>
            <a:ext cx="21694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Генерал Шарль де Голль, голова Тимчасового уряду Франції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343" y="1889993"/>
            <a:ext cx="2088000" cy="17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05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45055" y="2970113"/>
            <a:ext cx="2699872" cy="1080120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в</a:t>
            </a: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ідновлення державності;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п</a:t>
            </a: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одолання наслідків окупації Франції;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в</a:t>
            </a: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ідновлення та розвиток демократії</a:t>
            </a:r>
            <a:r>
              <a:rPr lang="uk-UA" altLang="ru-RU" sz="1100" dirty="0" smtClean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45055" y="2124711"/>
            <a:ext cx="2699872" cy="55737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Головні завдання Тимчасового уряду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708919" y="2751131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Тимчасовий режим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87" y="2399265"/>
            <a:ext cx="2743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0271" y="3794139"/>
            <a:ext cx="30243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Населення Парижа вітає членів Тимчасового уряду, Вересень 1944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9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Тимчасовий режим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36615" y="1529953"/>
            <a:ext cx="3096344" cy="55737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Діяльність 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Тимчасового уряду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36615" y="2394049"/>
            <a:ext cx="3096344" cy="2304256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в</a:t>
            </a: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ідновлення знищеного </a:t>
            </a: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війною </a:t>
            </a: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господарства;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підтримування твердих цін на продукти харчування та товари першої необхідності;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поступове підвищення життєвого рівня населення;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 націоналізація частини важливих </a:t>
            </a: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галузей </a:t>
            </a: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економіки;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к</a:t>
            </a:r>
            <a:r>
              <a:rPr lang="uk-UA" altLang="ru-RU" sz="1200" dirty="0" smtClean="0">
                <a:solidFill>
                  <a:srgbClr val="800000"/>
                </a:solidFill>
                <a:latin typeface="Arial" charset="0"/>
              </a:rPr>
              <a:t>римінальне покарання </a:t>
            </a:r>
            <a:r>
              <a:rPr lang="uk-UA" altLang="ru-RU" sz="1200" dirty="0">
                <a:solidFill>
                  <a:srgbClr val="800000"/>
                </a:solidFill>
                <a:latin typeface="Arial" charset="0"/>
              </a:rPr>
              <a:t>колабораціоністів та зрадників.</a:t>
            </a:r>
            <a:endParaRPr lang="uk-UA" altLang="ru-RU" sz="1200" dirty="0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852639" y="2178025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359" y="1889993"/>
            <a:ext cx="1728000" cy="213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06913" y="3978225"/>
            <a:ext cx="224167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Покарання для жінки, визнаної винною у зв'язках з окупантами. Париж, 1945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4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15782" y="1529953"/>
            <a:ext cx="3661193" cy="55737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Конституція 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Четвертої Республіки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92599" y="2178025"/>
            <a:ext cx="266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2772519" y="1457945"/>
            <a:ext cx="720000" cy="720000"/>
          </a:xfrm>
          <a:prstGeom prst="ellipse">
            <a:avLst/>
          </a:prstGeom>
          <a:solidFill>
            <a:srgbClr val="F0F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72519" y="1457945"/>
            <a:ext cx="742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13 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жовтня</a:t>
            </a:r>
          </a:p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1946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772255" y="2394049"/>
            <a:ext cx="4104720" cy="2448272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роголосила Францію парламентською республікою;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перейменувала Французьку імперію у Французький союз;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визначила державні органи влади та основи їх взаємодії;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розширила перелік прав і свобод громадян;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декларувала рівні права чоловіків і жінок  у всіх сферах діяльності;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изначила принципи державного регулювання економіки країни;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становила пріоритет демократичних і соціальних прав народу;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у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міжнародних відносинах проголосила відмову від загарбницьких воєн та насильницької колонізації.</a:t>
            </a:r>
          </a:p>
          <a:p>
            <a:pPr marL="171450" indent="-171450" defTabSz="730250">
              <a:spcBef>
                <a:spcPct val="20000"/>
              </a:spcBef>
              <a:buClr>
                <a:srgbClr val="00660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55" y="2537350"/>
            <a:ext cx="2376000" cy="15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64807" y="161801"/>
            <a:ext cx="1273095" cy="28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728663">
              <a:spcBef>
                <a:spcPct val="30000"/>
              </a:spcBef>
            </a:pPr>
            <a:r>
              <a:rPr lang="uk-UA" sz="1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Кириченко В.А.</a:t>
            </a:r>
            <a:endParaRPr lang="ru-RU" sz="12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Четверта Республіка (1946 – 1958)</a:t>
            </a:r>
            <a:endParaRPr lang="ru-RU" sz="2500" b="0" dirty="0"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54985" y="3618185"/>
            <a:ext cx="22416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Жюль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Густав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Рене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Коті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807344"/>
              </p:ext>
            </p:extLst>
          </p:nvPr>
        </p:nvGraphicFramePr>
        <p:xfrm>
          <a:off x="3817159" y="2826097"/>
          <a:ext cx="2483752" cy="59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928873"/>
                <a:gridCol w="1554879"/>
              </a:tblGrid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1947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- 1954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Венсан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Оріоль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1954 - 1959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err="1" smtClean="0">
                          <a:latin typeface="Arial" pitchFamily="34" charset="0"/>
                          <a:cs typeface="Arial" pitchFamily="34" charset="0"/>
                        </a:rPr>
                        <a:t>Рене</a:t>
                      </a:r>
                      <a:r>
                        <a:rPr lang="uk-UA" sz="1100" dirty="0" smtClean="0">
                          <a:latin typeface="Arial" pitchFamily="34" charset="0"/>
                          <a:cs typeface="Arial" pitchFamily="34" charset="0"/>
                        </a:rPr>
                        <a:t> Коті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16911" y="2358046"/>
            <a:ext cx="2484000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rgbClr val="800000"/>
                </a:solidFill>
                <a:latin typeface="Arial" charset="0"/>
              </a:rPr>
              <a:t>Президенти Франції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549" y="2106017"/>
            <a:ext cx="11620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95" y="2106017"/>
            <a:ext cx="1181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80231" y="3618185"/>
            <a:ext cx="224167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Жюль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Венсен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Оріоль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2840</TotalTime>
  <Words>2117</Words>
  <Application>Microsoft Office PowerPoint</Application>
  <PresentationFormat>Произвольный</PresentationFormat>
  <Paragraphs>338</Paragraphs>
  <Slides>36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Остин</vt:lpstr>
      <vt:lpstr>Франція</vt:lpstr>
      <vt:lpstr>Франція</vt:lpstr>
      <vt:lpstr>Франція після Другої світової війни</vt:lpstr>
      <vt:lpstr>Франція після Другої світової війни</vt:lpstr>
      <vt:lpstr>Тимчасовий режим</vt:lpstr>
      <vt:lpstr>Тимчасовий режим</vt:lpstr>
      <vt:lpstr>Тимчасовий режим</vt:lpstr>
      <vt:lpstr>Четверта Республіка (1946 – 1958)</vt:lpstr>
      <vt:lpstr>Четверта Республіка (1946 – 1958)</vt:lpstr>
      <vt:lpstr>Четверта Республіка (1946 – 1958)</vt:lpstr>
      <vt:lpstr>Четверта Республіка (1946 – 1958)</vt:lpstr>
      <vt:lpstr>Четверта Республіка (1946 – 1958)</vt:lpstr>
      <vt:lpstr>Четверта Республіка (1946 – 1958)</vt:lpstr>
      <vt:lpstr>Четверта Республіка (1946 – 1958)</vt:lpstr>
      <vt:lpstr>Четверта Республіка (1946 – 1958)</vt:lpstr>
      <vt:lpstr>Проміжний підсумок</vt:lpstr>
      <vt:lpstr>Становлення П’ятої Республіки</vt:lpstr>
      <vt:lpstr>П’ята Республіка (з 1958)</vt:lpstr>
      <vt:lpstr>“Режим особистої влади”</vt:lpstr>
      <vt:lpstr>“Режим особистої влади”</vt:lpstr>
      <vt:lpstr>Розпад Французької колоніальної імперії</vt:lpstr>
      <vt:lpstr>Травневі події 1968 р.</vt:lpstr>
      <vt:lpstr>Франція в останні десятиліття ХХ ст.</vt:lpstr>
      <vt:lpstr>Франція в останні десятиліття ХХ ст.</vt:lpstr>
      <vt:lpstr>Франція в останні десятиліття ХХ ст.</vt:lpstr>
      <vt:lpstr>Франція в останні десятиліття ХХ ст.</vt:lpstr>
      <vt:lpstr>Франція в останні десятиліття ХХ ст.</vt:lpstr>
      <vt:lpstr>Проміжний підсумок</vt:lpstr>
      <vt:lpstr>Франція у ХХІ ст.</vt:lpstr>
      <vt:lpstr>Франція у ХХІ ст.</vt:lpstr>
      <vt:lpstr>Франція у ХХІ ст.</vt:lpstr>
      <vt:lpstr>Наймолодший президент Франції</vt:lpstr>
      <vt:lpstr>Наймолодший президент Франції</vt:lpstr>
      <vt:lpstr>Наймолодший президент Франції</vt:lpstr>
      <vt:lpstr>Франція у ХХІ ст.</vt:lpstr>
      <vt:lpstr>Загальний 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user</dc:creator>
  <cp:lastModifiedBy>user</cp:lastModifiedBy>
  <cp:revision>192</cp:revision>
  <dcterms:created xsi:type="dcterms:W3CDTF">2020-04-25T14:58:26Z</dcterms:created>
  <dcterms:modified xsi:type="dcterms:W3CDTF">2023-09-27T17:39:43Z</dcterms:modified>
</cp:coreProperties>
</file>