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7" d="100"/>
          <a:sy n="57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СУЧАСНИЙ СТАН ТА ПЕРСПЕКТИВИ РОЗВИТКУ НАЙВАЖЛИВІШИХ СЕКТОРІВ МІЖНАРОДНОЇ ІНДУСТРІЇ ТУРИЗМУ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ПРОФЕСОР КАФЕДРИ ТУРИЗМУ, ДОКУМЕНТНИХ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ТА МІЖКУЛЬТУРНИХ КОМУНІКАЦІЙ </a:t>
            </a:r>
            <a:r>
              <a:rPr lang="uk-UA" dirty="0" smtClean="0"/>
              <a:t>КОРОТЄЄВА А.В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121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ФАКТОРИ ЗОВНІШНЬОГО ВПЛИВУ НА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ТУРИСТИЧНИЙ РИНОК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СОЦІАЛЬНО-ЕКОНОМІЧНИЙ РІВЕНЬ РОЗВИТКУ КРАЇНИ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ПРИРОДНО-ГЕОГРАФІЧНІ</a:t>
            </a:r>
          </a:p>
          <a:p>
            <a:pPr marL="0" indent="0">
              <a:buNone/>
            </a:pPr>
            <a:r>
              <a:rPr lang="uk-UA" dirty="0" smtClean="0"/>
              <a:t> </a:t>
            </a:r>
          </a:p>
          <a:p>
            <a:r>
              <a:rPr lang="uk-UA" dirty="0" smtClean="0"/>
              <a:t>КУЛЬТУРНО-ІСТОРИЧНІ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ДЕМОГРАФІЧНІ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НАУКОВО-ТЕХНІЧНІ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ПОЛІТИЧНІ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156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КОНКУРЕНТОСПРОМОЖНІСТЬ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ТУРИСТИЧНОЇ ГАЛУЗІ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- ЦЕ ІНТЕГРАЛЬНА ХАРАКТЕРИСТИКА ВІДПОВІДНОСТІ ТУРИСТИЧНИХ ПОСЛУГ НАЦІОНАЛЬНОГО РИНКУ ПОТРЕБАМ СВІТОВОГО ТУРИСТИЧНОГО РИНКУ В УМОВАХ ГЛОБАЛІЗАЦІЇ ТА ВІДКРИТОСТІ ЕКОНОМІК</a:t>
            </a:r>
          </a:p>
          <a:p>
            <a:r>
              <a:rPr lang="uk-UA" dirty="0" smtClean="0"/>
              <a:t>ІНТЕГРАЛЬНИМИ ПОКАЗНИКАМИ ВИСТУПАЮТЬ : РІВЕНЬ ПРИБУТКОВОСТІ В ГАЛУЗІ; РІВЕНЬ ЕФЕКТИВНОСТІ ТУРИСТИЧНОЇ ДІЯЛЬНОСТІ</a:t>
            </a:r>
          </a:p>
          <a:p>
            <a:r>
              <a:rPr lang="uk-UA" dirty="0" smtClean="0"/>
              <a:t>ПОХІДНА ВІД КОНКУРЕНТОСПРОМОЖНОСТІ ТУРИСТИЧНОГО ПРОДУКТУ ЯК ВЛАСТИВОСТЕЙ ТУРИСТИЧНОЇ ПОСЛУГИ, ЯКІ ВИРІЗНЯЮТЬ ЇЇ ВІД ТУРИСТИЧНОГО ПРОДУКТУ КОНКУРЕНТА</a:t>
            </a:r>
          </a:p>
          <a:p>
            <a:r>
              <a:rPr lang="uk-UA" dirty="0" smtClean="0"/>
              <a:t>ВАГОМА ЧАСТКА У ВИЗНАЧЕННІ КОНКУРЕНТОСПРОМОЖНОСТІ НА ТУРИСТИЧНОМУ РИНКУ НАЛЕЖИТЬ ЯКОСТІ ОБСЛУГОВУВАННЯ ТА ТЕХНІЧНОМУ РІВНЮ ЗАБЕЗПЕЧЕННЯ ТУРИСТИЧНОЇ ДІЯЛЬНОСТІ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694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        ІНДИКАТОРИ ОЦІНКИ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КОНКУРЕНТОСПРОМОЖНОСТІ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ТУРИСТИЧНОГО ПРОДУКТУ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ЧАСТКА НА МІЖНАРОДНОМУ АБО РЕГІОНАЛЬНОМУ РИНКУ</a:t>
            </a:r>
          </a:p>
          <a:p>
            <a:r>
              <a:rPr lang="uk-UA" dirty="0" smtClean="0"/>
              <a:t>РІВЕНЬ РЕНТАБЕЛЬНОСТІ</a:t>
            </a:r>
          </a:p>
          <a:p>
            <a:r>
              <a:rPr lang="uk-UA" dirty="0" smtClean="0"/>
              <a:t>ФІНАНСОВА СТІЙКІСТЬ</a:t>
            </a:r>
          </a:p>
          <a:p>
            <a:r>
              <a:rPr lang="uk-UA" dirty="0" smtClean="0"/>
              <a:t>ЯКІСТЬ ТУРИСТИЧНИХ ПРОДУКТІВ</a:t>
            </a:r>
          </a:p>
          <a:p>
            <a:r>
              <a:rPr lang="uk-UA" dirty="0" smtClean="0"/>
              <a:t>БРЕНДИНГ</a:t>
            </a:r>
          </a:p>
          <a:p>
            <a:r>
              <a:rPr lang="uk-UA" dirty="0" smtClean="0"/>
              <a:t>КВАЛІФІКАЦІЯ ПЕРСОНАЛУ</a:t>
            </a:r>
          </a:p>
          <a:p>
            <a:r>
              <a:rPr lang="uk-UA" dirty="0" smtClean="0"/>
              <a:t>ЕФЕКТИВНІСТЬ СИСТЕМИ УПРАВЛІННЯ</a:t>
            </a:r>
          </a:p>
          <a:p>
            <a:r>
              <a:rPr lang="uk-UA" dirty="0" smtClean="0"/>
              <a:t>НАЯВНІСТЬ ПОСТІЙНИХ ПАРТНЕРІВ</a:t>
            </a:r>
          </a:p>
          <a:p>
            <a:r>
              <a:rPr lang="uk-UA" dirty="0" smtClean="0"/>
              <a:t>НАЯВНІСТЬ ПОСТІЙНИХ КЛІЄНТІВ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096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ЧИННИКИ КОНКУРЕНТНИХ ПЕРЕВАГ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ТУРИСТИЧНОГО БІЗНЕСУ НА ЗОВНІШНІХ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      РИНКАХ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ФАКТОРИ ВИРОБНИЦТВА ТУРИСТИЧНИХ ПОСЛУГ</a:t>
            </a:r>
          </a:p>
          <a:p>
            <a:endParaRPr lang="uk-UA" dirty="0"/>
          </a:p>
          <a:p>
            <a:r>
              <a:rPr lang="uk-UA" dirty="0" smtClean="0"/>
              <a:t>УМОВИ ВНУТРІШНЬОГО ПОПИТУ</a:t>
            </a:r>
          </a:p>
          <a:p>
            <a:endParaRPr lang="uk-UA" dirty="0"/>
          </a:p>
          <a:p>
            <a:r>
              <a:rPr lang="uk-UA" dirty="0" smtClean="0"/>
              <a:t>РІВЕНЬ РОЗВИТКУ ТА КОНКУРЕНТОСПРОМОЖНОСТІ НА ЗОВНІШНІХ РИНКАХ ПОВ’ЯЗАНИХ ТА ПІДТРИМУЮЧИХ ГАЛУЗЕЙ</a:t>
            </a:r>
          </a:p>
          <a:p>
            <a:endParaRPr lang="uk-UA" dirty="0"/>
          </a:p>
          <a:p>
            <a:r>
              <a:rPr lang="uk-UA" dirty="0" smtClean="0"/>
              <a:t>ЗОВНІШНЬОЕКОНОМІЧНА СТРАТЕГІЯ ТУРИСТИЧНИХ ПІДПРИЄМСТВ</a:t>
            </a:r>
          </a:p>
          <a:p>
            <a:endParaRPr lang="uk-UA" dirty="0"/>
          </a:p>
          <a:p>
            <a:r>
              <a:rPr lang="uk-UA" dirty="0" smtClean="0"/>
              <a:t>ТУРИСТИЧНА ПОЛІТИКА УРЯДУ</a:t>
            </a:r>
          </a:p>
          <a:p>
            <a:endParaRPr lang="uk-UA" dirty="0"/>
          </a:p>
          <a:p>
            <a:r>
              <a:rPr lang="uk-UA" dirty="0" smtClean="0"/>
              <a:t>РІВЕНЬ ПЕРЕДБАЧЕННЯ ВИПАДКОВИХ ОБСТАВИН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3154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КОНКУРЕНТНІ ПЕРЕВАГИ У СФЕРІ ВИРОБНИЦТВА ТУРИСТИЧНИХ ПОСЛУГ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РІВЕНЬ ЗАБЕЗПЕЧЕНОСТІ ТУРИСТИЧНИМИ РЕСУРСАМИ ДЛЯ ВИХОДУ НА ВИДОВІ СЕГМЕНТИ ЗОВНІШНІХ РИНКІВ: ПІЗНАВАЛЬНО-РОЗВАЖАЛЬНИЙ; РЕКРЕАЦІЙНО-ОЗДОРОВЧИЙ; ДІЛОВИЙ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РІВЕНЬ ЗАБЕЗПЕЧЕННОСТІ ТУРИСТИЧНОЮ ІНФРАСТРУКТУРОЮ</a:t>
            </a:r>
          </a:p>
          <a:p>
            <a:endParaRPr lang="uk-UA" dirty="0"/>
          </a:p>
          <a:p>
            <a:r>
              <a:rPr lang="uk-UA" dirty="0" smtClean="0"/>
              <a:t>РІВЕНЬ ЗАБЕЗПЕЧЕННЯ ФІНАНСОВИМИ РЕСУРСАМИ</a:t>
            </a:r>
          </a:p>
          <a:p>
            <a:endParaRPr lang="uk-UA" dirty="0"/>
          </a:p>
          <a:p>
            <a:r>
              <a:rPr lang="uk-UA" dirty="0" smtClean="0"/>
              <a:t>РІВЕНЬ ЗАБЕЗПЕЧЕННОСТІ ТРУДОВИМИ РЕСУРСАМИ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649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КОНКУРЕНТОСПРОМОЖНІСТЬ НА ЗОВНІШНІХ РИНКАХ ПОВ’ЯЗАНИХ ГАЛУЗЕЙ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ТРАНСПОРТНІ ПОСЛУГИ</a:t>
            </a:r>
          </a:p>
          <a:p>
            <a:r>
              <a:rPr lang="uk-UA" dirty="0" smtClean="0"/>
              <a:t>ПОСЛУГИ ЗВ’ЯЗКУ</a:t>
            </a:r>
          </a:p>
          <a:p>
            <a:r>
              <a:rPr lang="uk-UA" dirty="0" smtClean="0"/>
              <a:t>ГРОМАДСЬКЕ ХАРЧУВАННЯ</a:t>
            </a:r>
          </a:p>
          <a:p>
            <a:r>
              <a:rPr lang="uk-UA" dirty="0" smtClean="0"/>
              <a:t>БАНКІВСЬКІ ПОСЛУГИ</a:t>
            </a:r>
          </a:p>
          <a:p>
            <a:r>
              <a:rPr lang="uk-UA" dirty="0" smtClean="0"/>
              <a:t>СТРАХУВАННЯ</a:t>
            </a:r>
          </a:p>
          <a:p>
            <a:r>
              <a:rPr lang="uk-UA" dirty="0" smtClean="0"/>
              <a:t>ВИРОБНИЦТВО СУВЕНІРІВ ТА ІНШИХ ТОВАРІВ СУПУТНЬОГО ТУРИСТИЧНОГО ПОПИТУ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ЯК ПРАВИЛО ПОЗИЦІЮ ТУРИСТИЧНОГО БІЗНЕСУ ОЦІНЮЮТЬ ЗА 5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         РІВНЯМИ :</a:t>
            </a:r>
          </a:p>
          <a:p>
            <a:pPr marL="0" indent="0">
              <a:buNone/>
            </a:pPr>
            <a:r>
              <a:rPr lang="uk-UA" dirty="0" smtClean="0"/>
              <a:t>СИЛЬНА; ПОРІВНЯНО СИЛЬНА; НЕЙТРАЛЬНА; ПОРІВНЯНО СЛАБКА; СЛАБКА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3924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СВІТОВИЙ ТУРИЗМ НА ПОЧАТКУ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ХХІ СТОЛІТТЯ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ДОХОДИ ВІД МІЖНАРОДНОГО ТУРИЗМУ СКЛАДАЮТЬ БЛИЗЬКО 500 МЛРД. ДОЛ, КІЛЬКІСТЬ ПОДОРОЖУЮЧИХ ЗРОСТАЄ НА 5-7%  І ДОСЯГЛА 700 МЛН. ЧОЛОВІК НА РІК (без 2020)</a:t>
            </a:r>
          </a:p>
          <a:p>
            <a:r>
              <a:rPr lang="uk-UA" dirty="0" smtClean="0"/>
              <a:t>ДО 2020  В ТУРИСТИЧНІЙ ГАЛУЗІ БУЛО ЗАЙНЯТО БЛИЗЬКО 10% СВІТОВИХ ТРУДОВИХ РЕСУРСІВ</a:t>
            </a:r>
          </a:p>
          <a:p>
            <a:r>
              <a:rPr lang="uk-UA" dirty="0" smtClean="0"/>
              <a:t>ВИРОБЛЯЛОСЯ БЛИЗЬКО 10% СВІТОВОГО ВАЛОВОГО ПРОДУКТУ</a:t>
            </a:r>
          </a:p>
          <a:p>
            <a:r>
              <a:rPr lang="uk-UA" dirty="0" smtClean="0"/>
              <a:t>БУЛО ЗАДІЯНО БЛИЗЬКО 7% СВІТОВИХ ІНВЕСТИЦІЙ </a:t>
            </a:r>
          </a:p>
          <a:p>
            <a:r>
              <a:rPr lang="uk-UA" dirty="0" smtClean="0"/>
              <a:t>ГЕНЕРУВАЛОСЯ 5% УСІХ ПОДАТКОВИХ НАДХОДЖЕНЬ</a:t>
            </a:r>
          </a:p>
          <a:p>
            <a:r>
              <a:rPr lang="uk-UA" dirty="0" smtClean="0"/>
              <a:t>ЗАБЕЗПЕЧУВАЛОСЯ 30% ОБСЯГІВ ПОСЛУГ СВІТОВОЇ ТОРГІВЛІ</a:t>
            </a:r>
          </a:p>
          <a:p>
            <a:r>
              <a:rPr lang="uk-UA" dirty="0" smtClean="0"/>
              <a:t>В УКРАЇНІ - В ГАЛУЗІ ТУРИЗМУ ВИРОБЛЯЛОСЯ 8% ВВП ТА БЛИЗЬКО 20% ЗОВНІШНЬОТОРГІВЕЛЬНОГО ОБОРОТУ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850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ІННОВАЦІЙНІ ПРОЦЕСИ В ТУРИЗМІ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ПЕРЕДБАЧАЮТЬ СТВОРЕННЯ  І ВПРОВАДЖЕННЯ РІЗНОГО РОДУ НОВАЦІЙ: ТЕХНОЛОГІЙ, ТОВАРІВ І ПОСЛУГ, ВИРОБНИЧИХ, ОРГАНІЗАЦІЙНИХ, ФІНАНСОВИХ РІШЕНЬ</a:t>
            </a:r>
          </a:p>
          <a:p>
            <a:r>
              <a:rPr lang="uk-UA" dirty="0" smtClean="0"/>
              <a:t>ФАКТОРИ ВПЛИВУ:  НОВІ НАПРЯМКИ РОЗВИТКУ НАУКИ І ТЕХНІКИ; ЕКОНОМІЧНА І ПОЛІТИЧНА СИТУАЦІЯ В КРАЇНАХ СВІТУ; НОВОВВЕДЕННЯ МІЖНАРОДНИХ ОРГАНІЗАЦІЙ , НОВІ ЗНАННЯ ПРО ТУРИСТИЧНІ РЕСУРСИ  В РІЗНИХ КУТОЧКАХ СВІТУ</a:t>
            </a:r>
          </a:p>
          <a:p>
            <a:r>
              <a:rPr lang="uk-UA" dirty="0" smtClean="0"/>
              <a:t>ДЕРЖАВНЕ РЕГУЛЮВАННЯ ТА ЗМІНА СИТУАЦІЇ НА СВІТОВОМУ РИНКУ</a:t>
            </a:r>
          </a:p>
          <a:p>
            <a:r>
              <a:rPr lang="uk-UA" dirty="0" smtClean="0"/>
              <a:t>ВПРОВАДЖЕННЯ ІННОВАЦІЙ В ДІЯЛЬНІСТЬ ТУРИСТИЧНИХ ПІДПРИЄМСТВ</a:t>
            </a:r>
          </a:p>
          <a:p>
            <a:r>
              <a:rPr lang="uk-UA" dirty="0" smtClean="0"/>
              <a:t>ПРАГНЕННЯ ТУРИСТИЧНИХ КОМПАНІЙ ЗАКРІПИТИ СЕГМЕНТ РИНКУ</a:t>
            </a:r>
          </a:p>
          <a:p>
            <a:r>
              <a:rPr lang="uk-UA" dirty="0" smtClean="0"/>
              <a:t>НЕОЧІКУВАНІ ПОДІЇ : ЕКОЛОГІЧНІ  І ТЕХНОГЕННІ КАТАСТРОФИ, ТЕРОРИСТИЧНІ АКТИ, ВІЙНИ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3585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ОСНОВНІ НАПРЯМКИ РОЗВИТКУ ІННОВАЦІЙНОЇ ДІЯЛЬНОСТІ В ТУРИСТИЧНІЙ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     ІНДУСТРІЇ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ВПРОВАДЖЕННЯ ІННОВАЦІЙНИХ ОРГАНІЗАЦІЙНИХ ІННОВАЦІЙ – ОНОВЛЕННЯ КАДРОВОГО СКЛАДУ; ПОСТІЙНО ДІЮЧА СИСТЕМА ПІДВИЩЕННЯ КВАЛІФІКАЦІЇ СПІВРОБІТНИКІВ; ПЕРЕПІДГОТОВКА ТА СТИМУЛЮВАННЯ ПРАЦІВНИКІВ; ВПРОВАДЖЕННЯ НОВИХ ФОРМ ОБЛІКУ ТА ЗВІТНОСТІ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МАРКЕТИНГОВІ ІННОВАЦІЇ, ЩО РЕАЛІЗУЮТЬСЯ З МЕТОЮ ЗАДОВОЛЕННЯ ПОТРЕБ ЦІЛЬОВИХ СПОЖИВАЧІВ АБО ПРИВАБИТИ НОВИХ КЛІЄНТІВ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ПЕРІОДИЧНІ ІННОВАЦІЇ (ПРОДУКТОВІ ІННОВАЦІЇ) , ЯКІ СПРЯМОВАНІ НА ЗМІНУ СПОЖИВЧИХ ЯКОСТЕЙ ТУРИСТИЧНОГО ПРОДУКТУ, ЙОГО ПОЗИЦІОНУВАННЯ НА РИНКУ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665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ПРИНЦИПИ ІННОВАЦІЙ В ТУРИЗМІ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НАУКОВОСТІ     ЯК ВИКОРИСТАННЯ НАУКОВИХ ЗНАНЬ І МЕТОДІВ ДЛЯ ВТІЛЕННЯ ІННОВАЦІЙ</a:t>
            </a:r>
          </a:p>
          <a:p>
            <a:r>
              <a:rPr lang="uk-UA" dirty="0" smtClean="0"/>
              <a:t>СИСТЕМНОСТІ     ЯК СТРАТЕГІЯ ЦІЛІСНОГО ІННОВАЦІЙНОГО РОЗВИТКУ ТУРИСТИЧНОЇ ГАЛУЗІ КРАЇНИ </a:t>
            </a:r>
          </a:p>
          <a:p>
            <a:r>
              <a:rPr lang="uk-UA" dirty="0" smtClean="0"/>
              <a:t>ВІДПОВІДНОСТІ  ПОТРЕБАМ ТУРИСТА</a:t>
            </a:r>
          </a:p>
          <a:p>
            <a:r>
              <a:rPr lang="uk-UA" dirty="0" smtClean="0"/>
              <a:t>ПОЗИТИВНОГО РЕЗУЛЬТАТУ      ЯК ЗАПОБІГАННЯ НЕЗАДОВОЛЕННОСТІ  ТУРИСТІВ</a:t>
            </a:r>
          </a:p>
          <a:p>
            <a:r>
              <a:rPr lang="uk-UA" dirty="0" smtClean="0"/>
              <a:t>ІМАНЕНТНОСТІ ІНВЕСТИЦІЙНИХ ПРОЦЕСІВ     ЯК РЕІНВЕСТУВАННЯ ПРИБУТКУ</a:t>
            </a:r>
          </a:p>
          <a:p>
            <a:r>
              <a:rPr lang="uk-UA" dirty="0" smtClean="0"/>
              <a:t>ВІДПОВІДНОСТІ РІВНЯ ІННОВАЦІЙНОЇ ДІЯЛЬНОСТІ РІВНЮ РОЗВИТКУ ПРОДУКТИВНИХ СИЛ СУСПІЛЬСТВА</a:t>
            </a:r>
          </a:p>
          <a:p>
            <a:r>
              <a:rPr lang="uk-UA" dirty="0" smtClean="0"/>
              <a:t>ЗВ’ЯЗАНОСТІ     ЯК ШЛЯХ ВІД ПОЯВИ НОВОГО ТОВАРУ ДО ФОРМУВАННЯ ПОТРЕБИ В НОВІЙ ІННОВАЦІЇ ЧЕРЕЗ ЖИТТЄВИЙ ЦИКЛ ТУРИСТИЧНОЇ ПОСЛУГИ</a:t>
            </a:r>
          </a:p>
          <a:p>
            <a:r>
              <a:rPr lang="uk-UA" dirty="0" smtClean="0"/>
              <a:t>БЕЗПЕКИ     ЯК ГАРАНТІЯ СПОЖИВАЧУ ТА ОТОЧУЮЧОМУ СЕРЕДОВИЩУ НЕНАСЕННЯ ШКОДИ АБО ЗАХОДИ З УСУНЕННЯ НЕГАТИВНИХ ВПЛИВІВ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31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ПРОБЛЕМИ ДЛЯ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1. ПОЛЯРИЗАЦІЯ СВІТОВОГО РИНКУ ТУРИСТИЧНИХ ПОСЛУГ</a:t>
            </a:r>
          </a:p>
          <a:p>
            <a:endParaRPr lang="uk-UA" dirty="0"/>
          </a:p>
          <a:p>
            <a:r>
              <a:rPr lang="uk-UA" dirty="0" smtClean="0"/>
              <a:t>2. КОНКУРЕНТОСПРОМОЖНІСТЬ КРАЇН НА МІЖНАРОДНОМУ ТУРИСТИЧНОМУ РИНКУ</a:t>
            </a:r>
          </a:p>
          <a:p>
            <a:endParaRPr lang="uk-UA" dirty="0"/>
          </a:p>
          <a:p>
            <a:r>
              <a:rPr lang="uk-UA" dirty="0" smtClean="0"/>
              <a:t>3. ІННОВАЦІЙНІ ПРОЦЕСИ НА СВІТОВОМУ ТУРИСТИЧНОМУ </a:t>
            </a:r>
            <a:r>
              <a:rPr lang="uk-UA" dirty="0" smtClean="0"/>
              <a:t>РИНКУ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692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     РОЗВИТОК НАУКИ ТА ВИСОКОТЕХНОЛОГІЧНИХ ГАЛУЗЕЙ В ХХІ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СТОЛІТТІ МАЄ ЗА РЕЗУЛЬТАТ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ФОРМУВАННЯ В ЕКОНОМІКАХ ПРОВІДНИХ КРАЇН СВІТУ НОВОГО МЕХАНІЗМУ САМОРОЗВИТКУ – НАЦІОНАЛЬНИХ ІННОВАЦІЙНИХ СИСТЕМ, ДЕ ЗАРОДЖУЮТЬСЯ І РЕАЛІЗУЮТЬСЯ ІННОВАЦІЇ</a:t>
            </a:r>
          </a:p>
          <a:p>
            <a:r>
              <a:rPr lang="uk-UA" dirty="0" smtClean="0"/>
              <a:t>ЗАГАЛЬНА РИСА НАЦІОНАЛЬНИХ ІННОВАЦІЙНИХ СИСТЕМ – ЛІДЕРСТВО У ЗАБЕЗПЕЧЕННІ ТРЬОХ ПРІОРИТЕТІВ РОЗВИТКУ :  НАУКИ, ОСВІТИ, НАУКОЄМНОГО ВИРОБНИЦТВА</a:t>
            </a:r>
          </a:p>
          <a:p>
            <a:r>
              <a:rPr lang="uk-UA" dirty="0" smtClean="0"/>
              <a:t>ЕФЕКТИВНІСТЬ ДЕРЖАВНОЇ ПОЛІТИКИ В ЦІЙ СФЕРІ ВИЗНАЧАЄ КОНКУРЕНТОСПРОМОЖНІСТЬ НАЦІОНАЛЬНОЇ ЕКОНОМІКИ, ЗОКРЕМА, ТУРИСТИЧНОЇ СФЕРИ</a:t>
            </a:r>
          </a:p>
          <a:p>
            <a:r>
              <a:rPr lang="uk-UA" dirty="0" smtClean="0"/>
              <a:t>НАЦІЛЕНІСТЬ ІННОВАЦІЙНОЇ ДІЯЛЬНОСТІ В ТУРИСТИЧНІЙ СФЕРІ НА ЗРОСТАННЯ КОНКУРЕНТОСПРОМОЖНОСТІ ВИРОБНИЦТВА І ЗБУТУ ТУРИСТИЧНОЇ ПРОДУКЦІЇ НА ВНУТРІШНІХ І ЗОВНІШНІХ РИНКАХ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643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ДЯКУЮ ЗА УВАГУ  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</a:t>
            </a:r>
            <a:r>
              <a:rPr lang="en-US" dirty="0" err="1" smtClean="0"/>
              <a:t>antoninakrtv</a:t>
            </a:r>
            <a:r>
              <a:rPr lang="en-US" dirty="0" smtClean="0"/>
              <a:t>@ 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871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СУЧАСНИЙ СВІТОВИЙ ТУРИСТИЧНИЙ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ПРОСТІР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РОЗИТОК СВІТОВОГО ТУРИСТИЧНОГО РИНКУ В ХХ1 СТОЛІТТІ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ХАРАКТЕРИЗУЮТЬ:</a:t>
            </a:r>
          </a:p>
          <a:p>
            <a:r>
              <a:rPr lang="uk-UA" dirty="0" smtClean="0"/>
              <a:t> ПОСИЛЕННЯМ ПРОЦЕСІВ ТРАНСНАЦІОНАЛІЗАЦІЇ ТУРИСТИЧНОЇ ДІЯЛЬНОСТІ В КРАЇНАХ – ЛІДЕРАХ . ДЕ РОЗВИНУТА ТУРИСТИЧНА СФЕРА</a:t>
            </a:r>
          </a:p>
          <a:p>
            <a:r>
              <a:rPr lang="uk-UA" dirty="0" smtClean="0"/>
              <a:t>ФОРМУВАННЯМ ПЕРЕВАЖНО ЕЛІТАРНОГО ХАРАКТЕРУ ТУРИЗМУ В КРАЇНАХ ПЕРИФЕРІЇ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ДЛЯ ДОСЛІДЖЕНЬ ТУРИСТИЧНИХ РИНКІВ КРАЇН, ГРУП КРАЇН, РЕГІОНІВ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ВИКОРИСТОВУЮТЬ МОДЕЛЬ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« ЦЕНТР – ПЕРИФЕРІЯ»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730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РІВНІ АНАЛІЗУ СВІТОВОГО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ТУРИСТИЧНОГО ПРОСТОРУ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СВІТОВИЙ ПРОСТІР ЯК СУКУПНІСТЬ ВЗАЄМОДІЮЧИХ МІЖКРАЇНОВИХ ТУРИСТИЧНИХ РЕГІОНІВ – ЕВРОПА, АЗІЯ, ТИХООКЕАНСЬКИЙ РЕГІОН, АМЕРИКАНСЬКИЙ РЕГІОН</a:t>
            </a:r>
            <a:r>
              <a:rPr lang="uk-UA" dirty="0" smtClean="0"/>
              <a:t>, АФРИКА</a:t>
            </a:r>
            <a:r>
              <a:rPr lang="uk-UA" dirty="0" smtClean="0"/>
              <a:t>, БЛИЗЬКИЙ СХІД</a:t>
            </a:r>
          </a:p>
          <a:p>
            <a:r>
              <a:rPr lang="uk-UA" dirty="0" smtClean="0"/>
              <a:t>СВІТОВИЙ ПРОСТІР ЯК СУКУПНІСТЬ МІЖКРАЇНОВИХ ТУРИСТИЧНИХ СУБРЕГІОНІВ – ПІВНІЧНА ЕВРОПА, ЗАХІДНА ЕВРОПА, ЦЕНТРАЛЬНА/СХІДНА ЕВРОПА, ПІВДЕННА/СЕРЕДЗЕМНОМОРСЬКА ЕВРОПА, ПІВНІЧНО-СХІДНА АЗІЯ, ПІВНІЧНА АМЕРИКА, КАРИБСЬКИЙ БАСЕЙН, ЦЕНТРАЛЬНА АМЕРИКА,ПІВДЕННА АМЕРИКА, ПІВНІЧНА АФРИКА, РЕГІОН ПУСТЕЛІ САХАРА</a:t>
            </a:r>
          </a:p>
          <a:p>
            <a:r>
              <a:rPr lang="uk-UA" dirty="0" smtClean="0"/>
              <a:t>СВІТОВИЙ ПРОСТІР ЯК СУКУПНІСТЬ ВЗАЄМОДІЮЧИХ МІЖ </a:t>
            </a:r>
            <a:r>
              <a:rPr lang="uk-UA" dirty="0" smtClean="0"/>
              <a:t>СОБОЮ КРАЇН </a:t>
            </a:r>
            <a:r>
              <a:rPr lang="uk-UA" dirty="0" smtClean="0"/>
              <a:t>СВІТУ</a:t>
            </a:r>
          </a:p>
          <a:p>
            <a:r>
              <a:rPr lang="uk-UA" dirty="0" smtClean="0"/>
              <a:t>ПРОСТІР ОКРЕМОЇ КРАЇНИ - З РЕГІОНАМИ, ОБЛАСТЯМИ, РАЙОНАМИ, ДЕСТИНАЦІЯМИ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399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ОЗНАКИ «ЦЕНТРУ» В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МІЖНАРОДНОМУ ТУРИЗМІ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- ЦЕ РЕГІОН, ДЕ </a:t>
            </a:r>
            <a:r>
              <a:rPr lang="uk-UA" dirty="0" smtClean="0"/>
              <a:t>КОНЦЕНТРУЄТЬСЯ  ДІЯЛЬНІСТЬ ТУРИСТСЬКИХ ТРАНСНАЦІОНАЛЬНИХ  КОРПОРАЦІЙ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ДЕ ФОРМУЮТЬСЯ СВІТОВІ СТАНДАРТИ ТУРИСТИЧНОЇ ІНДУСТРІЇ</a:t>
            </a:r>
          </a:p>
          <a:p>
            <a:endParaRPr lang="uk-UA" dirty="0"/>
          </a:p>
          <a:p>
            <a:r>
              <a:rPr lang="uk-UA" dirty="0" smtClean="0"/>
              <a:t>ДЕ ЗАРОДЖУЮТЬСЯ ТА НАПРАВЛЯЮТЬСЯ ТУРИСТИЧНІ ПОТОКИ</a:t>
            </a:r>
          </a:p>
          <a:p>
            <a:endParaRPr lang="uk-UA" dirty="0"/>
          </a:p>
          <a:p>
            <a:r>
              <a:rPr lang="uk-UA" dirty="0" smtClean="0"/>
              <a:t>ДЕ ГЕНЕРУЮТЬСЯ ГОЛОВНІ ІННОВАЦІЇ В ТУРИСТИЧНІЙ СФЕРІ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45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ПРОСТОРОВА ПОЛЯРИЗАЦІЯ</a:t>
            </a:r>
            <a:br>
              <a:rPr lang="uk-UA" dirty="0" smtClean="0"/>
            </a:br>
            <a:r>
              <a:rPr lang="uk-UA" dirty="0" smtClean="0"/>
              <a:t>    СВІТОВОГО ТУРИСТИЧНОГО РИНКУ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ЦЕ ПОГЛИБЛЕННЯ ЯКІСНОГО ТА КІЛЬКІСНОГО РОЗРИВУ В РІВНЯХ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РОЗВИТКУ ТУРИЗМУ В КРАЇНАХ ЦЕНТРУ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З ВИСОКОЮ КОНЦЕНТРАЦІЄЮ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ТУРИСТИЧНИХ ПОТОКІВ, ІНВЕСТИЦІЙ, ІННОВАЦІЙ </a:t>
            </a: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ТА  В КРАЇНАХ ПЕРИФЕРІЇ З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НИЗЬКОЮ ІНТЕНСИВНІСТЮ РОЗВИТКУ ТУРИЗМУ І УПОВІЛЬНЕНИМ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СПРИЙНЯТТЯМ ІННОВАЦІЙНИХ ПРОЦЕСІВ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467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ЗОНУВАННЯ КРАЇН СВІТУ ЗА КРИТЕРІЄМ «ТУРИСТИЧНИЙ ПОПИТ, ТЕРИТОРІАЛЬНА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ДИФЕРЕНЦІАЦІЯ СПОЖИВАННЯ»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ЗОНА ФОРМУВАННЯ ІНТЕНСИВНОГО ПОПИТУ – ВИСОКОРОЗВИНЕНІ КРАЇНИ ПІВНІЧНОЇ ПІВКУЛІ З ТУРИСТИЧНИМИ РИНКАМИ ВИСОКОІНТЕНСИВНОГО ПОПИТУ</a:t>
            </a:r>
          </a:p>
          <a:p>
            <a:r>
              <a:rPr lang="uk-UA" dirty="0" smtClean="0"/>
              <a:t>ЗОНА ЗАДОВОЛЕННЯ ПОПИТУ. ОБМЕЖЕНА ПАРАМЕТРАМИ КЛІМАТИЧНОЇ КОМФОРТНОСТІ</a:t>
            </a:r>
          </a:p>
          <a:p>
            <a:r>
              <a:rPr lang="uk-UA" dirty="0" smtClean="0"/>
              <a:t>ЗОНА ПОТЕНЦІЙНОГО ПОПИТУ ПРЕДСТАВЛЕНА ТУРИСТИЧНИМИ РИНКАМИ КРАЇН, ЩО МАЮТЬ СУБКОМФОРТНУ ПОГОДНО-КЛІМАТИЧНУ СИТУАЦІЮ ТА РОЗВИВАЮТЬ ІНДУСТРІЮ ТУРИЗМУ ЗА СВІТОВИМИ СТАНДАРТАМИ ОБСЛУГОВУВАННЯ</a:t>
            </a:r>
          </a:p>
          <a:p>
            <a:r>
              <a:rPr lang="uk-UA" dirty="0" smtClean="0"/>
              <a:t>ЗОНА ЕКСТРЕМАЛЬНОГО  ПОПИТУ, ЩО ВКЛЮЧАЄ ТЕРИТОРІЇ ДИСКОМФОРТНІ ЗА ПОГОДНО-КЛІМАТИЧНИМИ УМОВАМИ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946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ТЕНДЕНЦІЇ ЗМІН У ПРОСТОРОВІЙ СТРУКТУРІ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СВІТОВОГО ТУРИСТИЧНОГО РИНКУ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ЗНАЧНЕ ЗМІЦНЕННЯ ПОЗИЦІЙ КРАЇН НАПІВПЕРЕФЕРІЇ – ПІВДЕННО-СХІДНА АЗІЯ, КРАІНИ ЦЕНТРАЛЬНОЇ / СХІДНОЇ ЕВРОПИ</a:t>
            </a:r>
          </a:p>
          <a:p>
            <a:endParaRPr lang="uk-UA" dirty="0"/>
          </a:p>
          <a:p>
            <a:r>
              <a:rPr lang="uk-UA" dirty="0" smtClean="0"/>
              <a:t>СКОРОЧЕННЯ РОЗРИВУ МІЖ КРАЇНАМИ ЦЕНТРУ</a:t>
            </a:r>
          </a:p>
          <a:p>
            <a:endParaRPr lang="uk-UA" dirty="0"/>
          </a:p>
          <a:p>
            <a:r>
              <a:rPr lang="uk-UA" dirty="0" smtClean="0"/>
              <a:t>ЗБІЛЬШЕННЯ РОЗРИВУ МІЖ КРАЇНАМИ НАПІВПЕРИФЕРІЇ ТА ПЕРИФЕРІЇ</a:t>
            </a:r>
          </a:p>
          <a:p>
            <a:endParaRPr lang="uk-UA" dirty="0"/>
          </a:p>
          <a:p>
            <a:r>
              <a:rPr lang="uk-UA" smtClean="0"/>
              <a:t>ПРИЄДНАННЯ КРАЇН ПІВНІЧНО-СХІДНОЇ АЗІЇ ДО ЦЕНТРУ СВІТОВОГО ТУРИЗМУ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3298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ФОРМИ І ВИДИ КОНКУРЕНЦІЇ НА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РИНКУ ТУРИСТИЧНИХ ПОСЛУГ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 РІВЕНЬ ПРОЯВУ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998026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ГЕОПРОСТОРОВИЙ РІВЕНЬ ЕКОНОМІЧНИХ ВІДНОСИН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РІВЕНЬ ЗДІЙСНЕННЯ ЕКОНОМІЧНОЇ ДІЯЛЬНОСТІ</a:t>
            </a:r>
          </a:p>
          <a:p>
            <a:r>
              <a:rPr lang="uk-UA" dirty="0" smtClean="0"/>
              <a:t>ПРОПОЗИЦІЯ ТУРИСТИЧНОГО ПРОДУКТУ</a:t>
            </a:r>
          </a:p>
          <a:p>
            <a:r>
              <a:rPr lang="uk-UA" dirty="0" smtClean="0"/>
              <a:t>ФОРМИ РИНКІВ</a:t>
            </a:r>
          </a:p>
          <a:p>
            <a:endParaRPr lang="uk-UA" dirty="0"/>
          </a:p>
          <a:p>
            <a:r>
              <a:rPr lang="uk-UA" dirty="0" smtClean="0"/>
              <a:t>МЕТОДИ КОНКУРЕНТНОЇ БОРОТЬБИ</a:t>
            </a:r>
          </a:p>
          <a:p>
            <a:r>
              <a:rPr lang="uk-UA" dirty="0" smtClean="0"/>
              <a:t>ЗАСОБИ КОНКУРЕНТНОЇ БОРОТЬБИ</a:t>
            </a:r>
            <a:endParaRPr lang="ru-RU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    ВИДИ КОНКУРЕНЦІЇ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7506629" y="2610212"/>
            <a:ext cx="3997981" cy="39367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 smtClean="0"/>
              <a:t>      1. ГЛОБАЛЬНА</a:t>
            </a:r>
          </a:p>
          <a:p>
            <a:pPr marL="0" indent="0">
              <a:buNone/>
            </a:pPr>
            <a:r>
              <a:rPr lang="uk-UA" dirty="0" smtClean="0"/>
              <a:t>      2. МІЖНАЦІОНАЛЬНА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3. НАЦІОНАЛЬНА, РЕГІОНАЛЬНА, МІСЦЕВА </a:t>
            </a:r>
          </a:p>
          <a:p>
            <a:pPr>
              <a:buAutoNum type="arabicPeriod"/>
            </a:pPr>
            <a:r>
              <a:rPr lang="uk-UA" dirty="0" smtClean="0"/>
              <a:t>МІЖГАЛУЗЕВА</a:t>
            </a:r>
          </a:p>
          <a:p>
            <a:pPr>
              <a:buAutoNum type="arabicPeriod"/>
            </a:pPr>
            <a:r>
              <a:rPr lang="uk-UA" dirty="0" smtClean="0"/>
              <a:t>ВНУТРІШНЬОГАЛУЗЕВА</a:t>
            </a:r>
          </a:p>
          <a:p>
            <a:pPr marL="0" indent="0">
              <a:buNone/>
            </a:pPr>
            <a:r>
              <a:rPr lang="uk-UA" dirty="0" smtClean="0"/>
              <a:t>       1.ВИДОВА ТА ФУКЦІОНАЛЬНА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1.ЧИСТИЙ, ОЛІГОПОЛІСТИЧНИЙ,</a:t>
            </a:r>
          </a:p>
          <a:p>
            <a:pPr marL="0" indent="0">
              <a:buNone/>
            </a:pPr>
            <a:r>
              <a:rPr lang="uk-UA" dirty="0" smtClean="0"/>
              <a:t>МОНОПОЛІСТИЧНИЙ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       1.ЦІНОВА, НЕЦІНОВА, ІНТЕГРАЛЬНА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1.ДОБРОСОВІСНА І НЕДОБРОСОВІСНА</a:t>
            </a:r>
          </a:p>
          <a:p>
            <a:pPr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747856"/>
      </p:ext>
    </p:extLst>
  </p:cSld>
  <p:clrMapOvr>
    <a:masterClrMapping/>
  </p:clrMapOvr>
</p:sld>
</file>

<file path=ppt/theme/theme1.xml><?xml version="1.0" encoding="utf-8"?>
<a:theme xmlns:a="http://schemas.openxmlformats.org/drawingml/2006/main" name="Пасмо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323</TotalTime>
  <Words>1088</Words>
  <Application>Microsoft Office PowerPoint</Application>
  <PresentationFormat>Широкий екран</PresentationFormat>
  <Paragraphs>175</Paragraphs>
  <Slides>21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Пасмо</vt:lpstr>
      <vt:lpstr>СУЧАСНИЙ СТАН ТА ПЕРСПЕКТИВИ РОЗВИТКУ НАЙВАЖЛИВІШИХ СЕКТОРІВ МІЖНАРОДНОЇ ІНДУСТРІЇ ТУРИЗМУ</vt:lpstr>
      <vt:lpstr>     ПРОБЛЕМИ ДЛЯ ОБГОВОРЕННЯ</vt:lpstr>
      <vt:lpstr>СУЧАСНИЙ СВІТОВИЙ ТУРИСТИЧНИЙ                         ПРОСТІР</vt:lpstr>
      <vt:lpstr>           РІВНІ АНАЛІЗУ СВІТОВОГО           ТУРИСТИЧНОГО ПРОСТОРУ</vt:lpstr>
      <vt:lpstr>               ОЗНАКИ «ЦЕНТРУ» В            МІЖНАРОДНОМУ ТУРИЗМІ</vt:lpstr>
      <vt:lpstr>         ПРОСТОРОВА ПОЛЯРИЗАЦІЯ     СВІТОВОГО ТУРИСТИЧНОГО РИНКУ</vt:lpstr>
      <vt:lpstr>ЗОНУВАННЯ КРАЇН СВІТУ ЗА КРИТЕРІЄМ «ТУРИСТИЧНИЙ ПОПИТ, ТЕРИТОРІАЛЬНА      ДИФЕРЕНЦІАЦІЯ СПОЖИВАННЯ»</vt:lpstr>
      <vt:lpstr>ТЕНДЕНЦІЇ ЗМІН У ПРОСТОРОВІЙ СТРУКТУРІ       СВІТОВОГО ТУРИСТИЧНОГО РИНКУ</vt:lpstr>
      <vt:lpstr>     ФОРМИ І ВИДИ КОНКУРЕНЦІЇ НА        РИНКУ ТУРИСТИЧНИХ ПОСЛУГ</vt:lpstr>
      <vt:lpstr>ФАКТОРИ ЗОВНІШНЬОГО ВПЛИВУ НА                ТУРИСТИЧНИЙ РИНОК</vt:lpstr>
      <vt:lpstr>        КОНКУРЕНТОСПРОМОЖНІСТЬ                 ТУРИСТИЧНОЇ ГАЛУЗІ</vt:lpstr>
      <vt:lpstr>                     ІНДИКАТОРИ ОЦІНКИ               КОНКУРЕНТОСПРОМОЖНОСТІ                   ТУРИСТИЧНОГО ПРОДУКТУ</vt:lpstr>
      <vt:lpstr>        ЧИННИКИ КОНКУРЕНТНИХ ПЕРЕВАГ     ТУРИСТИЧНОГО БІЗНЕСУ НА ЗОВНІШНІХ                               РИНКАХ</vt:lpstr>
      <vt:lpstr>     КОНКУРЕНТНІ ПЕРЕВАГИ У СФЕРІ ВИРОБНИЦТВА ТУРИСТИЧНИХ ПОСЛУГ</vt:lpstr>
      <vt:lpstr>        КОНКУРЕНТОСПРОМОЖНІСТЬ НА ЗОВНІШНІХ РИНКАХ ПОВ’ЯЗАНИХ ГАЛУЗЕЙ</vt:lpstr>
      <vt:lpstr>     СВІТОВИЙ ТУРИЗМ НА ПОЧАТКУ                      ХХІ СТОЛІТТЯ</vt:lpstr>
      <vt:lpstr>     ІННОВАЦІЙНІ ПРОЦЕСИ В ТУРИЗМІ </vt:lpstr>
      <vt:lpstr>            ОСНОВНІ НАПРЯМКИ РОЗВИТКУ ІННОВАЦІЙНОЇ ДІЯЛЬНОСТІ В ТУРИСТИЧНІЙ                              ІНДУСТРІЇ</vt:lpstr>
      <vt:lpstr>    ПРИНЦИПИ ІННОВАЦІЙ В ТУРИЗМІ</vt:lpstr>
      <vt:lpstr>                  РОЗВИТОК НАУКИ ТА ВИСОКОТЕХНОЛОГІЧНИХ ГАЛУЗЕЙ В ХХІ               СТОЛІТТІ МАЄ ЗА РЕЗУЛЬТАТ</vt:lpstr>
      <vt:lpstr>           ДЯКУЮ ЗА УВАГУ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СУЧАСНИЙ СТАН ТА ПЕРСПЕКТИВИ РОЗВИТКУ НАЙВАЖЛИВІШИХ СЕКТОРІВ МІЖНАРОДНОЇ ІНДУСТРІЇ ТУРИЗМУ</dc:title>
  <dc:creator>Пользователь</dc:creator>
  <cp:lastModifiedBy>Пользователь</cp:lastModifiedBy>
  <cp:revision>29</cp:revision>
  <dcterms:created xsi:type="dcterms:W3CDTF">2020-11-12T10:03:27Z</dcterms:created>
  <dcterms:modified xsi:type="dcterms:W3CDTF">2020-11-15T12:19:50Z</dcterms:modified>
</cp:coreProperties>
</file>