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57" r:id="rId4"/>
    <p:sldId id="265" r:id="rId5"/>
    <p:sldId id="266" r:id="rId6"/>
    <p:sldId id="267" r:id="rId7"/>
    <p:sldId id="26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37566-763F-453B-A450-5EA595C56DEF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DA0C-0CDF-4A04-BE35-5E850767E20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5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42612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8188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50313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54779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105127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49967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667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093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7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92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594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89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098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39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57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39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43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9EA5-AF11-4C4B-8DA2-AC0068B626B1}" type="datetimeFigureOut">
              <a:rPr lang="uk-UA" smtClean="0"/>
              <a:t>01.10.2016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33A0-72C4-4CB4-AF06-181A10A0AF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092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063750" y="908051"/>
            <a:ext cx="8229600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uk-UA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altLang="uk-UA" sz="3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altLang="uk-UA" sz="3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психотропних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аналогів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прекурсорів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здоровя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alt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pic>
        <p:nvPicPr>
          <p:cNvPr id="3075" name="Picture 5" descr="http://tropagor.ru/assets/files/2015/10/otvetstvennost-narkotiki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644901"/>
            <a:ext cx="38163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http://kompas-tulun.ru/_nw/9/526166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644901"/>
            <a:ext cx="41052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51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482775" y="1299760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377721" y="611325"/>
            <a:ext cx="10147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Ст. 316 КК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Незаконне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публічне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вживання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alt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9709" y="1299760"/>
            <a:ext cx="917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Tx/>
              <a:buFontTx/>
              <a:buNone/>
            </a:pPr>
            <a:r>
              <a:rPr lang="uk-UA" b="1" dirty="0" smtClean="0">
                <a:latin typeface="Times New Roman" panose="02020603050405020304" pitchFamily="18" charset="0"/>
              </a:rPr>
              <a:t>Предмет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 тільки наркотичні засоби</a:t>
            </a:r>
            <a:r>
              <a:rPr lang="uk-UA" altLang="uk-UA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altLang="uk-UA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82775" y="1910693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679709" y="1910693"/>
            <a:ext cx="9688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  <a:defRPr/>
            </a:pPr>
            <a:r>
              <a:rPr lang="uk-UA" b="1" dirty="0" smtClean="0">
                <a:latin typeface="Times New Roman" panose="02020603050405020304" pitchFamily="18" charset="0"/>
              </a:rPr>
              <a:t>Об’єктивна </a:t>
            </a:r>
            <a:r>
              <a:rPr lang="uk-UA" b="1" dirty="0">
                <a:latin typeface="Times New Roman" panose="02020603050405020304" pitchFamily="18" charset="0"/>
              </a:rPr>
              <a:t>сторона:</a:t>
            </a:r>
          </a:p>
          <a:p>
            <a:pPr marL="703263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b="1" dirty="0">
                <a:latin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</a:rPr>
              <a:t>діяння:   </a:t>
            </a:r>
            <a:r>
              <a:rPr lang="uk-UA" dirty="0">
                <a:latin typeface="Times New Roman" panose="02020603050405020304" pitchFamily="18" charset="0"/>
              </a:rPr>
              <a:t>- публічне вживання</a:t>
            </a:r>
            <a:r>
              <a:rPr lang="uk-UA" dirty="0" smtClean="0">
                <a:latin typeface="Times New Roman" panose="02020603050405020304" pitchFamily="18" charset="0"/>
              </a:rPr>
              <a:t>; </a:t>
            </a:r>
            <a:r>
              <a:rPr lang="uk-UA" dirty="0">
                <a:latin typeface="Times New Roman" panose="02020603050405020304" pitchFamily="18" charset="0"/>
              </a:rPr>
              <a:t>- групове вживання;</a:t>
            </a:r>
          </a:p>
          <a:p>
            <a:pPr marL="703263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</a:rPr>
              <a:t> місце – призначене для проведення навчальних, спор­тивних і культурних заходів;</a:t>
            </a:r>
          </a:p>
          <a:p>
            <a:pPr marL="703263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</a:rPr>
              <a:t> спосіб – відкритий.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7319" y="3443022"/>
            <a:ext cx="9688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Ст. 317 КК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утримання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місць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для незаконного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вживання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виробництва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виготовлення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психотропних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речовин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аналогів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alt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10861" y="4661611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679709" y="4622860"/>
            <a:ext cx="9108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Предмет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наркотичні засоби, психотропні речовини або їх аналоги.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479167" y="6264264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1679709" y="6225513"/>
            <a:ext cx="9445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ета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забезпечення незаконного вживання, виробництва, виготовлення предметів злочину.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8061" y="5147187"/>
            <a:ext cx="92088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/>
            </a:pPr>
            <a:r>
              <a:rPr lang="uk-UA" b="1" dirty="0">
                <a:latin typeface="Times New Roman" panose="02020603050405020304" pitchFamily="18" charset="0"/>
              </a:rPr>
              <a:t> Об’єктивна сторона:</a:t>
            </a:r>
          </a:p>
          <a:p>
            <a:pPr marL="703263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</a:rPr>
              <a:t> діяння</a:t>
            </a:r>
            <a:r>
              <a:rPr lang="uk-UA" dirty="0" smtClean="0">
                <a:latin typeface="Times New Roman" panose="02020603050405020304" pitchFamily="18" charset="0"/>
              </a:rPr>
              <a:t>:  </a:t>
            </a:r>
            <a:r>
              <a:rPr lang="uk-UA" dirty="0">
                <a:latin typeface="Times New Roman" panose="02020603050405020304" pitchFamily="18" charset="0"/>
              </a:rPr>
              <a:t>- організація місця</a:t>
            </a:r>
            <a:r>
              <a:rPr lang="uk-UA" dirty="0" smtClean="0">
                <a:latin typeface="Times New Roman" panose="02020603050405020304" pitchFamily="18" charset="0"/>
              </a:rPr>
              <a:t>; </a:t>
            </a:r>
            <a:r>
              <a:rPr lang="uk-UA" dirty="0">
                <a:latin typeface="Times New Roman" panose="02020603050405020304" pitchFamily="18" charset="0"/>
              </a:rPr>
              <a:t>- утримання місця</a:t>
            </a:r>
            <a:r>
              <a:rPr lang="uk-UA" dirty="0" smtClean="0">
                <a:latin typeface="Times New Roman" panose="02020603050405020304" pitchFamily="18" charset="0"/>
              </a:rPr>
              <a:t>; </a:t>
            </a:r>
            <a:r>
              <a:rPr lang="uk-UA" dirty="0">
                <a:latin typeface="Times New Roman" panose="02020603050405020304" pitchFamily="18" charset="0"/>
              </a:rPr>
              <a:t>- надання приміщення;</a:t>
            </a:r>
          </a:p>
          <a:p>
            <a:pPr marL="703263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</a:rPr>
              <a:t> місце – призначене для вживання, виробництва, виготовлення предметів злочину.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510861" y="5225009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68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884363" y="2735263"/>
            <a:ext cx="8496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uk-UA" sz="2400" b="1" i="1">
                <a:solidFill>
                  <a:srgbClr val="000000"/>
                </a:solidFill>
                <a:latin typeface="Tahoma" panose="020B0604030504040204" pitchFamily="34" charset="0"/>
              </a:rPr>
              <a:t>Речовини природного чи синтетичного походження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09800" y="381001"/>
            <a:ext cx="8001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uk-UA" sz="2400" b="1">
                <a:solidFill>
                  <a:srgbClr val="000000"/>
                </a:solidFill>
              </a:rPr>
              <a:t>Наркотичні засоби -  </a:t>
            </a:r>
          </a:p>
          <a:p>
            <a:pPr algn="ctr" eaLnBrk="1" hangingPunct="1">
              <a:buClrTx/>
              <a:buFontTx/>
              <a:buNone/>
            </a:pPr>
            <a:endParaRPr lang="ru-RU" altLang="uk-UA" sz="240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uk-UA" sz="2400">
                <a:solidFill>
                  <a:srgbClr val="000000"/>
                </a:solidFill>
              </a:rPr>
              <a:t>включені до Переліку наркотичних засобів речовини природного чи синтетичного походження, препарати, рослини, що </a:t>
            </a:r>
            <a:r>
              <a:rPr lang="ru-RU" altLang="uk-UA" sz="2400" b="1" i="1">
                <a:solidFill>
                  <a:srgbClr val="000000"/>
                </a:solidFill>
              </a:rPr>
              <a:t>становлять небезпеку для здоров’я</a:t>
            </a:r>
            <a:r>
              <a:rPr lang="ru-RU" altLang="uk-UA" sz="2400" b="1">
                <a:solidFill>
                  <a:srgbClr val="000000"/>
                </a:solidFill>
              </a:rPr>
              <a:t> </a:t>
            </a:r>
            <a:r>
              <a:rPr lang="ru-RU" altLang="uk-UA" sz="2400">
                <a:solidFill>
                  <a:srgbClr val="000000"/>
                </a:solidFill>
              </a:rPr>
              <a:t>населення у разі зловживання ними</a:t>
            </a:r>
          </a:p>
        </p:txBody>
      </p:sp>
      <p:pic>
        <p:nvPicPr>
          <p:cNvPr id="5124" name="Picture 7" descr="Картинки по запросу картинки наркот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3560763"/>
            <a:ext cx="225425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 descr="Картинки по запросу картинки наркоти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3625851"/>
            <a:ext cx="24765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Картинки по запросу картинки наркоти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625851"/>
            <a:ext cx="24669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650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652490" y="1630980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317884" y="641786"/>
            <a:ext cx="10147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Ст. 307 КК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Незаконне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виробництво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виготовлення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придбання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зберігання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перевезення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пересилання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збут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психотропних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речовин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аналогів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alt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9711" y="1607618"/>
            <a:ext cx="9786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Предмет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наркотичні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засоби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психотропні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речовини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аналоги.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652489" y="3130265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848324" y="3088236"/>
            <a:ext cx="96887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00000"/>
              <a:defRPr/>
            </a:pPr>
            <a:r>
              <a:rPr lang="ru-RU" b="1" dirty="0" err="1">
                <a:latin typeface="Times New Roman" panose="02020603050405020304" pitchFamily="18" charset="0"/>
              </a:rPr>
              <a:t>Об’єктивна</a:t>
            </a:r>
            <a:r>
              <a:rPr lang="ru-RU" b="1" dirty="0">
                <a:latin typeface="Times New Roman" panose="02020603050405020304" pitchFamily="18" charset="0"/>
              </a:rPr>
              <a:t> сторона </a:t>
            </a:r>
            <a:r>
              <a:rPr lang="ru-RU" dirty="0" err="1"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незаконні</a:t>
            </a:r>
            <a:r>
              <a:rPr lang="ru-RU" dirty="0">
                <a:latin typeface="Times New Roman" panose="02020603050405020304" pitchFamily="18" charset="0"/>
              </a:rPr>
              <a:t>: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виготовлення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пересилання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marL="341313" indent="-339725" algn="just"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</a:rPr>
              <a:t>збут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</a:p>
          <a:p>
            <a:pPr lvl="1" algn="just"/>
            <a:endParaRPr lang="uk-UA" dirty="0">
              <a:latin typeface="Times New Roman" panose="02020603050405020304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652490" y="5673559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933882" y="5596057"/>
            <a:ext cx="9277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uk-UA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altLang="uk-UA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ета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подальший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збут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351089" y="692150"/>
            <a:ext cx="79216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uk-UA" sz="2000">
                <a:solidFill>
                  <a:srgbClr val="000000"/>
                </a:solidFill>
                <a:latin typeface="Times New Roman" panose="02020603050405020304" pitchFamily="18" charset="0"/>
              </a:rPr>
              <a:t>	За ст. 309 КК слід кваліфікувати в тому випадку, коли предмети злочину були незаконно вироблені, виготовлені, придбані, зберігались, перевозились, пересилались </a:t>
            </a:r>
            <a:r>
              <a:rPr lang="ru-RU" altLang="uk-UA" sz="2000" u="sng">
                <a:solidFill>
                  <a:srgbClr val="000000"/>
                </a:solidFill>
                <a:latin typeface="Times New Roman" panose="02020603050405020304" pitchFamily="18" charset="0"/>
              </a:rPr>
              <a:t>без мети їх збуту</a:t>
            </a:r>
            <a:r>
              <a:rPr lang="ru-RU" altLang="uk-UA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ClrTx/>
              <a:buFontTx/>
              <a:buNone/>
            </a:pPr>
            <a:endParaRPr lang="ru-RU" altLang="uk-UA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uk-UA" sz="2000">
                <a:solidFill>
                  <a:srgbClr val="000000"/>
                </a:solidFill>
                <a:latin typeface="Times New Roman" panose="02020603050405020304" pitchFamily="18" charset="0"/>
              </a:rPr>
              <a:t>	 За ст. 309 КК повинні кваліфікуватися дії винного лише в частині виробництва, виготовлення і зберігання цих засобів  і речовин у тому розмірі, в якому він їх вжив чи планував вжити.</a:t>
            </a:r>
          </a:p>
          <a:p>
            <a:pPr eaLnBrk="1" hangingPunct="1">
              <a:buClrTx/>
              <a:buFontTx/>
              <a:buNone/>
            </a:pPr>
            <a:endParaRPr lang="ru-RU" altLang="uk-UA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uk-UA" sz="2000">
                <a:solidFill>
                  <a:srgbClr val="000000"/>
                </a:solidFill>
                <a:latin typeface="Times New Roman" panose="02020603050405020304" pitchFamily="18" charset="0"/>
              </a:rPr>
              <a:t>	За незаконні виробництво, придбання, зберігання, перевезення, пересилання наркотичних засобів або психотропних речовин без мети збуту в невеликих розмірах передбачена відповідальність за ст. 44  КУпАП.</a:t>
            </a:r>
          </a:p>
        </p:txBody>
      </p:sp>
    </p:spTree>
    <p:extLst>
      <p:ext uri="{BB962C8B-B14F-4D97-AF65-F5344CB8AC3E}">
        <p14:creationId xmlns:p14="http://schemas.microsoft.com/office/powerpoint/2010/main" val="3280553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752600" y="228600"/>
            <a:ext cx="8763000" cy="47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uk-UA" altLang="uk-UA" b="1">
                <a:solidFill>
                  <a:srgbClr val="000000"/>
                </a:solidFill>
              </a:rPr>
              <a:t>Незаконне виробництво:</a:t>
            </a:r>
          </a:p>
          <a:p>
            <a:pPr eaLnBrk="1" hangingPunct="1">
              <a:buClrTx/>
              <a:buFontTx/>
              <a:buNone/>
            </a:pPr>
            <a:r>
              <a:rPr lang="uk-UA" altLang="uk-UA">
                <a:solidFill>
                  <a:srgbClr val="000000"/>
                </a:solidFill>
              </a:rPr>
              <a:t>- всі дії, пов'язані з </a:t>
            </a:r>
            <a:r>
              <a:rPr lang="uk-UA" altLang="uk-UA" b="1" i="1" u="sng">
                <a:solidFill>
                  <a:srgbClr val="000000"/>
                </a:solidFill>
              </a:rPr>
              <a:t>серійним</a:t>
            </a:r>
            <a:r>
              <a:rPr lang="uk-UA" altLang="uk-UA">
                <a:solidFill>
                  <a:srgbClr val="000000"/>
                </a:solidFill>
              </a:rPr>
              <a:t> одержанням засобів та речовин з хімічних речовин та (або) рослин, включаючи відокремлення частин рослин або від рослин, з яких їх одержують;</a:t>
            </a:r>
          </a:p>
          <a:p>
            <a:pPr eaLnBrk="1" hangingPunct="1">
              <a:buClrTx/>
              <a:buFontTx/>
              <a:buNone/>
            </a:pPr>
            <a:r>
              <a:rPr lang="uk-UA" altLang="uk-UA">
                <a:solidFill>
                  <a:srgbClr val="000000"/>
                </a:solidFill>
              </a:rPr>
              <a:t>- </a:t>
            </a:r>
            <a:r>
              <a:rPr lang="uk-UA" altLang="uk-UA" b="1" i="1" u="sng">
                <a:solidFill>
                  <a:srgbClr val="000000"/>
                </a:solidFill>
              </a:rPr>
              <a:t>виробничий процес</a:t>
            </a:r>
            <a:r>
              <a:rPr lang="uk-UA" altLang="uk-UA">
                <a:solidFill>
                  <a:srgbClr val="000000"/>
                </a:solidFill>
              </a:rPr>
              <a:t>,  спрямований  на  отримання  партій  наркотичних  засобів, психотропних  речовин  за  відповідною технологією, стандартом, зразком.</a:t>
            </a: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uk-UA" altLang="uk-UA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uk-UA" altLang="uk-UA" b="1">
                <a:solidFill>
                  <a:srgbClr val="000000"/>
                </a:solidFill>
              </a:rPr>
              <a:t>Виготовлення - </a:t>
            </a:r>
            <a:r>
              <a:rPr lang="uk-UA" altLang="uk-UA">
                <a:solidFill>
                  <a:srgbClr val="000000"/>
                </a:solidFill>
              </a:rPr>
              <a:t>всі дії (включаючи рафінування, підвищення в препараті концентрації чи їх переробку), здійснені всупереч встановленого законом порядку, у результаті яких одержуються готові до використання та (або) вживання  форми засобів та речовин.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14914"/>
            <a:ext cx="2286000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002214"/>
            <a:ext cx="2286000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1"/>
            <a:ext cx="358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8" descr="Картинки по запросу картинки наркотик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4957764"/>
            <a:ext cx="271621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6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133600" y="381000"/>
            <a:ext cx="8077200" cy="572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2714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uk-UA" b="1"/>
              <a:t>Придбання: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купівля;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обмін на інші товари або речі; 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прийняття  як  плати  за  виконану роботу  чи  за надання  послуги; 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позика,  подарунок або сплата боргу, привласнення знайденого; 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збирання  залишків  наркотиковмісних  рослин  на  пожнивних земельних площах після зняття з них охорони, на земельних ділянках громадян; 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збирання таких дикорослих рослин чи їх частин на пустирях</a:t>
            </a:r>
            <a:r>
              <a:rPr lang="ru-RU"/>
              <a:t>.</a:t>
            </a:r>
          </a:p>
          <a:p>
            <a:pPr indent="269875">
              <a:buClr>
                <a:srgbClr val="000000"/>
              </a:buClr>
              <a:buSzPct val="100000"/>
              <a:defRPr/>
            </a:pPr>
            <a:endParaRPr lang="ru-RU"/>
          </a:p>
          <a:p>
            <a:pPr eaLnBrk="1" hangingPunct="1">
              <a:buSzPct val="100000"/>
              <a:defRPr/>
            </a:pPr>
            <a:r>
              <a:rPr lang="uk-UA" b="1"/>
              <a:t>Перевезення: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переміщення з одного місця розташування в інше в межах держави будь-яким видом транспортних засобів по землі, у повітряному просторі, по воді, як особисто, так і через посланця</a:t>
            </a:r>
            <a:r>
              <a:rPr lang="ru-RU"/>
              <a:t>.</a:t>
            </a:r>
          </a:p>
          <a:p>
            <a:pPr algn="ctr" eaLnBrk="1" hangingPunct="1">
              <a:buSzPct val="100000"/>
              <a:defRPr/>
            </a:pPr>
            <a:endParaRPr lang="uk-UA" b="1"/>
          </a:p>
          <a:p>
            <a:pPr eaLnBrk="1" hangingPunct="1">
              <a:buSzPct val="100000"/>
              <a:defRPr/>
            </a:pPr>
            <a:r>
              <a:rPr lang="uk-UA" b="1" i="1"/>
              <a:t>Зберігання:</a:t>
            </a:r>
          </a:p>
          <a:p>
            <a:pPr indent="269875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uk-UA"/>
              <a:t>незаконне перебування наркотичних засобів, психотропних речовин, їх аналогів у володінні чи користуванні винного (особа може тримати їх при собі, в будь-якому приміщенні, сховищі або в іншому місці)</a:t>
            </a:r>
          </a:p>
          <a:p>
            <a:pPr>
              <a:spcBef>
                <a:spcPts val="1125"/>
              </a:spcBef>
              <a:buSzPct val="100000"/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345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209800" y="304800"/>
            <a:ext cx="79248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50"/>
              </a:spcBef>
              <a:buClrTx/>
            </a:pPr>
            <a:r>
              <a:rPr lang="ru-RU" altLang="uk-UA" sz="2000" b="1" i="1">
                <a:solidFill>
                  <a:srgbClr val="000000"/>
                </a:solidFill>
              </a:rPr>
              <a:t>Збут - </a:t>
            </a:r>
            <a:r>
              <a:rPr lang="ru-RU" altLang="uk-UA" sz="2000">
                <a:solidFill>
                  <a:srgbClr val="000000"/>
                </a:solidFill>
              </a:rPr>
              <a:t>будь-які незаконні оплатні чи безоплатні форми реалізації наркотичних засобів, психотропних речовин і їх аналогів (продаж,  дарування,  обмін, сплата боргу, позика, введення  володільцем  цих  засобів або речовин ін'єкцій іншій особі за її  згодою тощо). 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57400"/>
            <a:ext cx="4038600" cy="29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362200" y="5257801"/>
            <a:ext cx="73914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altLang="uk-UA" sz="2000">
                <a:solidFill>
                  <a:srgbClr val="000000"/>
                </a:solidFill>
              </a:rPr>
              <a:t>Обопільне введення ін'єкцій наркотичного засобу, психотропної речовини чи їх спільне вживання шляхом куріння особами, які їх придбали за спільні кошти або виготовили разом, збуту не утворюють.</a:t>
            </a:r>
          </a:p>
        </p:txBody>
      </p:sp>
    </p:spTree>
    <p:extLst>
      <p:ext uri="{BB962C8B-B14F-4D97-AF65-F5344CB8AC3E}">
        <p14:creationId xmlns:p14="http://schemas.microsoft.com/office/powerpoint/2010/main" val="3315769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575402" y="1991716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317882" y="364786"/>
            <a:ext cx="10147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308 КК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Викрадення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привласнення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заволодіння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 шляхом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шахрайства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службовим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становищем»</a:t>
            </a:r>
            <a:endParaRPr lang="ru-RU" altLang="uk-UA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9709" y="1952965"/>
            <a:ext cx="917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наркотичні засоби, психотропні речовини або їх аналоги</a:t>
            </a:r>
            <a:r>
              <a:rPr lang="uk-UA" altLang="uk-UA" dirty="0" smtClean="0">
                <a:solidFill>
                  <a:srgbClr val="000000"/>
                </a:solidFill>
              </a:rPr>
              <a:t>.</a:t>
            </a:r>
            <a:r>
              <a:rPr lang="ru-RU" altLang="uk-UA" dirty="0" smtClean="0">
                <a:solidFill>
                  <a:srgbClr val="000000"/>
                </a:solidFill>
              </a:rPr>
              <a:t> </a:t>
            </a:r>
            <a:endParaRPr lang="ru-RU" altLang="uk-UA" dirty="0">
              <a:solidFill>
                <a:srgbClr val="000000"/>
              </a:solidFill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575402" y="2573890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679709" y="2548508"/>
            <a:ext cx="9688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Об’єктивна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 - 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умисне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altLang="uk-UA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з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шляхом:</a:t>
            </a:r>
          </a:p>
          <a:p>
            <a:pPr algn="just"/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викрадення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крадіжка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грабіж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привласнення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вимагання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заволодіння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 </a:t>
            </a:r>
            <a:r>
              <a:rPr lang="ru-RU" altLang="uk-UA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alt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шахрайства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75403" y="4893593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1752966" y="4806044"/>
            <a:ext cx="92776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 закінчений залежно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форми і способу діяння</a:t>
            </a:r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усічений склад –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розбої</a:t>
            </a:r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формальний склад –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вимаганні</a:t>
            </a:r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 склад –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крадіжці, грабежі, привласненні, шахрайстві чи заволодінні </a:t>
            </a:r>
          </a:p>
          <a:p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зловживання службової особи своїм службовим становищем).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482776" y="1452215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317882" y="364786"/>
            <a:ext cx="10147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Ст. 310 КК України «Посів та вирощування снотворного маку чи конопель»</a:t>
            </a:r>
            <a:endParaRPr lang="uk-UA" alt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9709" y="1406924"/>
            <a:ext cx="9176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Предмет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насіння або рослини маку снотворного в кількості від 100 до 500 чи конопель від 10 до 50 рослин.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82775" y="2316227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679709" y="2316227"/>
            <a:ext cx="9688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Об’єктивна сторона: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посів;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вирощування.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17881" y="3502529"/>
            <a:ext cx="10147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Ст. 315 КК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Схиляння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вживання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наркотичних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психотропних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речовин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аналогів</a:t>
            </a:r>
            <a:r>
              <a:rPr lang="ru-RU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alt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482775" y="4411832"/>
            <a:ext cx="894945" cy="291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1763949" y="4396443"/>
            <a:ext cx="9461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Об’єктивна сторона –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схиляння до вживання  наркотичних засобів, психотропних речовин або їх аналогів.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79709" y="5274748"/>
            <a:ext cx="9293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uk-UA" alt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Схиляння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будь-які ненасильницькі дії з метою збудити в іншої особи бажання чи добитися від неї згоди вжити такі предмети (</a:t>
            </a:r>
            <a:r>
              <a:rPr lang="uk-UA" alt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прохання, пропонування, умовляння, переконування, обіцяння винагороди, погрожування відмовою від продовження дружніх або близьких стосунків, тощо</a:t>
            </a:r>
            <a:r>
              <a:rPr lang="ru-RU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Управляющая кнопка: сведения 15">
            <a:hlinkClick r:id="" action="ppaction://noaction" highlightClick="1"/>
          </p:cNvPr>
          <p:cNvSpPr/>
          <p:nvPr/>
        </p:nvSpPr>
        <p:spPr>
          <a:xfrm>
            <a:off x="690664" y="5422343"/>
            <a:ext cx="687056" cy="57393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47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782</Words>
  <Application>Microsoft Office PowerPoint</Application>
  <PresentationFormat>Широкоэкранный</PresentationFormat>
  <Paragraphs>78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5</cp:revision>
  <dcterms:created xsi:type="dcterms:W3CDTF">2016-09-26T17:17:10Z</dcterms:created>
  <dcterms:modified xsi:type="dcterms:W3CDTF">2016-10-01T14:47:18Z</dcterms:modified>
</cp:coreProperties>
</file>