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2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70" r:id="rId14"/>
    <p:sldId id="274" r:id="rId15"/>
    <p:sldId id="258" r:id="rId16"/>
    <p:sldId id="271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E0F508-3C7E-4B68-AE9B-0299D0D33707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32263DE-354D-44CC-9E3D-3CBFB074FFE2}">
      <dgm:prSet phldrT="[Текст]"/>
      <dgm:spPr/>
      <dgm:t>
        <a:bodyPr/>
        <a:lstStyle/>
        <a:p>
          <a:r>
            <a:rPr lang="uk-UA" dirty="0"/>
            <a:t>Натуральні одиниці </a:t>
          </a:r>
        </a:p>
        <a:p>
          <a:r>
            <a:rPr lang="uk-UA" dirty="0"/>
            <a:t>(</a:t>
          </a:r>
          <a:r>
            <a:rPr lang="uk-UA" dirty="0" err="1"/>
            <a:t>шт</a:t>
          </a:r>
          <a:r>
            <a:rPr lang="uk-UA" dirty="0"/>
            <a:t>, кг)</a:t>
          </a:r>
        </a:p>
      </dgm:t>
    </dgm:pt>
    <dgm:pt modelId="{6DA42DA2-9B57-4A08-9852-0B16BDD00428}" type="parTrans" cxnId="{F4581556-489A-4820-AAF9-2CA870B38A59}">
      <dgm:prSet/>
      <dgm:spPr/>
      <dgm:t>
        <a:bodyPr/>
        <a:lstStyle/>
        <a:p>
          <a:endParaRPr lang="uk-UA"/>
        </a:p>
      </dgm:t>
    </dgm:pt>
    <dgm:pt modelId="{2D0FCD2E-C5E6-4891-8B3C-4927D30522C3}" type="sibTrans" cxnId="{F4581556-489A-4820-AAF9-2CA870B38A59}">
      <dgm:prSet/>
      <dgm:spPr/>
      <dgm:t>
        <a:bodyPr/>
        <a:lstStyle/>
        <a:p>
          <a:endParaRPr lang="uk-UA"/>
        </a:p>
      </dgm:t>
    </dgm:pt>
    <dgm:pt modelId="{4AF2B089-69D7-4E7A-A3F1-723978D95F72}">
      <dgm:prSet phldrT="[Текст]"/>
      <dgm:spPr/>
      <dgm:t>
        <a:bodyPr/>
        <a:lstStyle/>
        <a:p>
          <a:r>
            <a:rPr lang="uk-UA" dirty="0"/>
            <a:t>Грошові одиниці</a:t>
          </a:r>
        </a:p>
      </dgm:t>
    </dgm:pt>
    <dgm:pt modelId="{F399DAAE-188E-441C-AC3E-BA9E52A78222}" type="parTrans" cxnId="{222CC09C-96BB-4CF6-BA5F-EE2C2A2AD1DC}">
      <dgm:prSet/>
      <dgm:spPr/>
      <dgm:t>
        <a:bodyPr/>
        <a:lstStyle/>
        <a:p>
          <a:endParaRPr lang="uk-UA"/>
        </a:p>
      </dgm:t>
    </dgm:pt>
    <dgm:pt modelId="{CCB1DA95-3CC4-4F8C-A2F1-4FFEF63D81D6}" type="sibTrans" cxnId="{222CC09C-96BB-4CF6-BA5F-EE2C2A2AD1DC}">
      <dgm:prSet/>
      <dgm:spPr/>
      <dgm:t>
        <a:bodyPr/>
        <a:lstStyle/>
        <a:p>
          <a:endParaRPr lang="uk-UA"/>
        </a:p>
      </dgm:t>
    </dgm:pt>
    <dgm:pt modelId="{6E6DD726-D6D1-41FC-BA72-26566839D232}" type="pres">
      <dgm:prSet presAssocID="{45E0F508-3C7E-4B68-AE9B-0299D0D33707}" presName="diagram" presStyleCnt="0">
        <dgm:presLayoutVars>
          <dgm:dir/>
          <dgm:resizeHandles val="exact"/>
        </dgm:presLayoutVars>
      </dgm:prSet>
      <dgm:spPr/>
    </dgm:pt>
    <dgm:pt modelId="{F58A813A-CEB9-45FE-B19D-F1E0329BB462}" type="pres">
      <dgm:prSet presAssocID="{C32263DE-354D-44CC-9E3D-3CBFB074FFE2}" presName="node" presStyleLbl="node1" presStyleIdx="0" presStyleCnt="2">
        <dgm:presLayoutVars>
          <dgm:bulletEnabled val="1"/>
        </dgm:presLayoutVars>
      </dgm:prSet>
      <dgm:spPr/>
    </dgm:pt>
    <dgm:pt modelId="{85328FB0-E015-415C-A503-928F06F03E4D}" type="pres">
      <dgm:prSet presAssocID="{2D0FCD2E-C5E6-4891-8B3C-4927D30522C3}" presName="sibTrans" presStyleCnt="0"/>
      <dgm:spPr/>
    </dgm:pt>
    <dgm:pt modelId="{8A15EF94-D412-47FA-BE52-E88C916F121A}" type="pres">
      <dgm:prSet presAssocID="{4AF2B089-69D7-4E7A-A3F1-723978D95F72}" presName="node" presStyleLbl="node1" presStyleIdx="1" presStyleCnt="2">
        <dgm:presLayoutVars>
          <dgm:bulletEnabled val="1"/>
        </dgm:presLayoutVars>
      </dgm:prSet>
      <dgm:spPr/>
    </dgm:pt>
  </dgm:ptLst>
  <dgm:cxnLst>
    <dgm:cxn modelId="{F4581556-489A-4820-AAF9-2CA870B38A59}" srcId="{45E0F508-3C7E-4B68-AE9B-0299D0D33707}" destId="{C32263DE-354D-44CC-9E3D-3CBFB074FFE2}" srcOrd="0" destOrd="0" parTransId="{6DA42DA2-9B57-4A08-9852-0B16BDD00428}" sibTransId="{2D0FCD2E-C5E6-4891-8B3C-4927D30522C3}"/>
    <dgm:cxn modelId="{222CC09C-96BB-4CF6-BA5F-EE2C2A2AD1DC}" srcId="{45E0F508-3C7E-4B68-AE9B-0299D0D33707}" destId="{4AF2B089-69D7-4E7A-A3F1-723978D95F72}" srcOrd="1" destOrd="0" parTransId="{F399DAAE-188E-441C-AC3E-BA9E52A78222}" sibTransId="{CCB1DA95-3CC4-4F8C-A2F1-4FFEF63D81D6}"/>
    <dgm:cxn modelId="{77215AE5-838F-4A91-A659-21B2AA3D9B4C}" type="presOf" srcId="{C32263DE-354D-44CC-9E3D-3CBFB074FFE2}" destId="{F58A813A-CEB9-45FE-B19D-F1E0329BB462}" srcOrd="0" destOrd="0" presId="urn:microsoft.com/office/officeart/2005/8/layout/default"/>
    <dgm:cxn modelId="{4A52B1E9-D9A1-4470-824A-8C92364D807A}" type="presOf" srcId="{4AF2B089-69D7-4E7A-A3F1-723978D95F72}" destId="{8A15EF94-D412-47FA-BE52-E88C916F121A}" srcOrd="0" destOrd="0" presId="urn:microsoft.com/office/officeart/2005/8/layout/default"/>
    <dgm:cxn modelId="{25EEFAF3-F30C-40E9-9070-3A010F30CA2D}" type="presOf" srcId="{45E0F508-3C7E-4B68-AE9B-0299D0D33707}" destId="{6E6DD726-D6D1-41FC-BA72-26566839D232}" srcOrd="0" destOrd="0" presId="urn:microsoft.com/office/officeart/2005/8/layout/default"/>
    <dgm:cxn modelId="{9FDC1778-28A8-4065-B795-3F8060B02224}" type="presParOf" srcId="{6E6DD726-D6D1-41FC-BA72-26566839D232}" destId="{F58A813A-CEB9-45FE-B19D-F1E0329BB462}" srcOrd="0" destOrd="0" presId="urn:microsoft.com/office/officeart/2005/8/layout/default"/>
    <dgm:cxn modelId="{3C094B3E-9C0F-4A41-A29A-ADE11787E49B}" type="presParOf" srcId="{6E6DD726-D6D1-41FC-BA72-26566839D232}" destId="{85328FB0-E015-415C-A503-928F06F03E4D}" srcOrd="1" destOrd="0" presId="urn:microsoft.com/office/officeart/2005/8/layout/default"/>
    <dgm:cxn modelId="{0BFE13A6-E0AC-46EF-A41B-352BA5CF8957}" type="presParOf" srcId="{6E6DD726-D6D1-41FC-BA72-26566839D232}" destId="{8A15EF94-D412-47FA-BE52-E88C916F121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FE4A1C-5EDE-41AD-A77C-D65C21B2A5C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4B26E1-8B8C-4116-BC44-9795627CAAB2}">
      <dgm:prSet phldrT="[Текст]"/>
      <dgm:spPr/>
      <dgm:t>
        <a:bodyPr/>
        <a:lstStyle/>
        <a:p>
          <a:r>
            <a:rPr lang="uk-UA" dirty="0"/>
            <a:t>Зовнішні</a:t>
          </a:r>
          <a:endParaRPr lang="ru-RU" dirty="0"/>
        </a:p>
      </dgm:t>
    </dgm:pt>
    <dgm:pt modelId="{152F494D-D418-40FD-9502-B9A93D6E4DCD}" type="parTrans" cxnId="{7AB661ED-AA74-4FFA-B978-A331EE89C9B7}">
      <dgm:prSet/>
      <dgm:spPr/>
      <dgm:t>
        <a:bodyPr/>
        <a:lstStyle/>
        <a:p>
          <a:endParaRPr lang="ru-RU"/>
        </a:p>
      </dgm:t>
    </dgm:pt>
    <dgm:pt modelId="{FFECB78F-7AAD-47A2-9AA0-E46F76A88543}" type="sibTrans" cxnId="{7AB661ED-AA74-4FFA-B978-A331EE89C9B7}">
      <dgm:prSet/>
      <dgm:spPr/>
      <dgm:t>
        <a:bodyPr/>
        <a:lstStyle/>
        <a:p>
          <a:endParaRPr lang="ru-RU"/>
        </a:p>
      </dgm:t>
    </dgm:pt>
    <dgm:pt modelId="{3E26D17F-8829-4130-A24A-9E278B919210}">
      <dgm:prSet phldrT="[Текст]"/>
      <dgm:spPr/>
      <dgm:t>
        <a:bodyPr/>
        <a:lstStyle/>
        <a:p>
          <a:r>
            <a:rPr lang="ru-RU" dirty="0" err="1"/>
            <a:t>природні</a:t>
          </a:r>
          <a:r>
            <a:rPr lang="ru-RU" dirty="0"/>
            <a:t> </a:t>
          </a:r>
          <a:r>
            <a:rPr lang="ru-RU" dirty="0" err="1"/>
            <a:t>умови</a:t>
          </a:r>
          <a:r>
            <a:rPr lang="ru-RU" dirty="0"/>
            <a:t>; </a:t>
          </a:r>
        </a:p>
      </dgm:t>
    </dgm:pt>
    <dgm:pt modelId="{4D8E57A5-BE3B-4BE8-98F1-FA22EE87BE76}" type="parTrans" cxnId="{01EA3A9B-BF98-4331-8A13-65278A62390D}">
      <dgm:prSet/>
      <dgm:spPr/>
      <dgm:t>
        <a:bodyPr/>
        <a:lstStyle/>
        <a:p>
          <a:endParaRPr lang="ru-RU"/>
        </a:p>
      </dgm:t>
    </dgm:pt>
    <dgm:pt modelId="{58A52235-B4C7-444A-925B-E593DFA2D9E4}" type="sibTrans" cxnId="{01EA3A9B-BF98-4331-8A13-65278A62390D}">
      <dgm:prSet/>
      <dgm:spPr/>
      <dgm:t>
        <a:bodyPr/>
        <a:lstStyle/>
        <a:p>
          <a:endParaRPr lang="ru-RU"/>
        </a:p>
      </dgm:t>
    </dgm:pt>
    <dgm:pt modelId="{FBA80226-63DF-4CF6-B1AB-8679BB9198A6}">
      <dgm:prSet phldrT="[Текст]"/>
      <dgm:spPr/>
      <dgm:t>
        <a:bodyPr/>
        <a:lstStyle/>
        <a:p>
          <a:r>
            <a:rPr lang="uk-UA" dirty="0"/>
            <a:t>Внутрішні</a:t>
          </a:r>
          <a:endParaRPr lang="ru-RU" dirty="0"/>
        </a:p>
      </dgm:t>
    </dgm:pt>
    <dgm:pt modelId="{E88AAFF1-DC97-454A-844D-F77027E30933}" type="parTrans" cxnId="{EBD7F613-69CE-488D-A123-17CAD940AFBD}">
      <dgm:prSet/>
      <dgm:spPr/>
      <dgm:t>
        <a:bodyPr/>
        <a:lstStyle/>
        <a:p>
          <a:endParaRPr lang="ru-RU"/>
        </a:p>
      </dgm:t>
    </dgm:pt>
    <dgm:pt modelId="{C571B0CD-8639-4D1C-8BE1-AAA3DC13B324}" type="sibTrans" cxnId="{EBD7F613-69CE-488D-A123-17CAD940AFBD}">
      <dgm:prSet/>
      <dgm:spPr/>
      <dgm:t>
        <a:bodyPr/>
        <a:lstStyle/>
        <a:p>
          <a:endParaRPr lang="ru-RU"/>
        </a:p>
      </dgm:t>
    </dgm:pt>
    <dgm:pt modelId="{E3F666FD-80E3-4A78-9056-9C42A7C81F50}">
      <dgm:prSet phldrT="[Текст]"/>
      <dgm:spPr/>
      <dgm:t>
        <a:bodyPr/>
        <a:lstStyle/>
        <a:p>
          <a:r>
            <a:rPr lang="ru-RU" dirty="0" err="1"/>
            <a:t>обсяг</a:t>
          </a:r>
          <a:r>
            <a:rPr lang="ru-RU" dirty="0"/>
            <a:t> </a:t>
          </a:r>
          <a:r>
            <a:rPr lang="ru-RU" dirty="0" err="1"/>
            <a:t>виробництва</a:t>
          </a:r>
          <a:r>
            <a:rPr lang="ru-RU" dirty="0"/>
            <a:t> і </a:t>
          </a:r>
          <a:r>
            <a:rPr lang="ru-RU" dirty="0" err="1"/>
            <a:t>реалізації</a:t>
          </a:r>
          <a:r>
            <a:rPr lang="ru-RU" dirty="0"/>
            <a:t> </a:t>
          </a:r>
          <a:r>
            <a:rPr lang="ru-RU" dirty="0" err="1"/>
            <a:t>продукції</a:t>
          </a:r>
          <a:r>
            <a:rPr lang="ru-RU" dirty="0"/>
            <a:t>; </a:t>
          </a:r>
        </a:p>
      </dgm:t>
    </dgm:pt>
    <dgm:pt modelId="{F4FC59DA-B71C-4B77-82B3-0B4BDE82EF55}" type="parTrans" cxnId="{EB364C93-9CC3-4F8B-B49B-24C4F1F05C95}">
      <dgm:prSet/>
      <dgm:spPr/>
      <dgm:t>
        <a:bodyPr/>
        <a:lstStyle/>
        <a:p>
          <a:endParaRPr lang="ru-RU"/>
        </a:p>
      </dgm:t>
    </dgm:pt>
    <dgm:pt modelId="{87A95037-F70E-46F2-941B-5D4C07655054}" type="sibTrans" cxnId="{EB364C93-9CC3-4F8B-B49B-24C4F1F05C95}">
      <dgm:prSet/>
      <dgm:spPr/>
      <dgm:t>
        <a:bodyPr/>
        <a:lstStyle/>
        <a:p>
          <a:endParaRPr lang="ru-RU"/>
        </a:p>
      </dgm:t>
    </dgm:pt>
    <dgm:pt modelId="{55178291-96B1-462E-8F20-7355C78305F0}">
      <dgm:prSet/>
      <dgm:spPr/>
      <dgm:t>
        <a:bodyPr/>
        <a:lstStyle/>
        <a:p>
          <a:r>
            <a:rPr lang="ru-RU" dirty="0" err="1"/>
            <a:t>інфляція</a:t>
          </a:r>
          <a:r>
            <a:rPr lang="ru-RU" dirty="0"/>
            <a:t>, </a:t>
          </a:r>
        </a:p>
      </dgm:t>
    </dgm:pt>
    <dgm:pt modelId="{4FB90757-8134-4E77-9105-F3A2964D6659}" type="parTrans" cxnId="{CF32BFB4-11BA-4F38-BFBF-F93F4CC7C423}">
      <dgm:prSet/>
      <dgm:spPr/>
      <dgm:t>
        <a:bodyPr/>
        <a:lstStyle/>
        <a:p>
          <a:endParaRPr lang="ru-RU"/>
        </a:p>
      </dgm:t>
    </dgm:pt>
    <dgm:pt modelId="{0439A20E-4994-4818-9C70-5659082A3508}" type="sibTrans" cxnId="{CF32BFB4-11BA-4F38-BFBF-F93F4CC7C423}">
      <dgm:prSet/>
      <dgm:spPr/>
      <dgm:t>
        <a:bodyPr/>
        <a:lstStyle/>
        <a:p>
          <a:endParaRPr lang="ru-RU"/>
        </a:p>
      </dgm:t>
    </dgm:pt>
    <dgm:pt modelId="{D2ABD2F1-D287-4A24-AD86-20377CDD98C1}">
      <dgm:prSet phldrT="[Текст]"/>
      <dgm:spPr/>
      <dgm:t>
        <a:bodyPr/>
        <a:lstStyle/>
        <a:p>
          <a:r>
            <a:rPr lang="ru-RU" dirty="0" err="1"/>
            <a:t>Транспортне</a:t>
          </a:r>
          <a:r>
            <a:rPr lang="ru-RU" dirty="0"/>
            <a:t> </a:t>
          </a:r>
          <a:r>
            <a:rPr lang="ru-RU" dirty="0" err="1"/>
            <a:t>сполучення</a:t>
          </a:r>
          <a:r>
            <a:rPr lang="ru-RU" dirty="0"/>
            <a:t>;</a:t>
          </a:r>
        </a:p>
      </dgm:t>
    </dgm:pt>
    <dgm:pt modelId="{21601FC9-AB5E-4228-9145-24A91F839082}" type="parTrans" cxnId="{45B37499-75D2-4E9F-9B58-85B88F08C44D}">
      <dgm:prSet/>
      <dgm:spPr/>
      <dgm:t>
        <a:bodyPr/>
        <a:lstStyle/>
        <a:p>
          <a:endParaRPr lang="ru-RU"/>
        </a:p>
      </dgm:t>
    </dgm:pt>
    <dgm:pt modelId="{38B2406F-334B-4ED4-8C30-D95591C59B19}" type="sibTrans" cxnId="{45B37499-75D2-4E9F-9B58-85B88F08C44D}">
      <dgm:prSet/>
      <dgm:spPr/>
      <dgm:t>
        <a:bodyPr/>
        <a:lstStyle/>
        <a:p>
          <a:endParaRPr lang="ru-RU"/>
        </a:p>
      </dgm:t>
    </dgm:pt>
    <dgm:pt modelId="{78E51536-7241-4B7D-A605-199609165D4D}">
      <dgm:prSet phldrT="[Текст]"/>
      <dgm:spPr/>
      <dgm:t>
        <a:bodyPr/>
        <a:lstStyle/>
        <a:p>
          <a:r>
            <a:rPr lang="ru-RU" dirty="0" err="1"/>
            <a:t>конкуренція</a:t>
          </a:r>
          <a:r>
            <a:rPr lang="ru-RU" dirty="0"/>
            <a:t>,</a:t>
          </a:r>
        </a:p>
      </dgm:t>
    </dgm:pt>
    <dgm:pt modelId="{08C20449-E4BC-4385-8B8C-02C8E4AA450E}" type="parTrans" cxnId="{E11062C6-A28F-4453-BA6F-6671E7151859}">
      <dgm:prSet/>
      <dgm:spPr/>
      <dgm:t>
        <a:bodyPr/>
        <a:lstStyle/>
        <a:p>
          <a:endParaRPr lang="ru-RU"/>
        </a:p>
      </dgm:t>
    </dgm:pt>
    <dgm:pt modelId="{2AF87BAD-3494-4239-8C30-65A087C3F676}" type="sibTrans" cxnId="{E11062C6-A28F-4453-BA6F-6671E7151859}">
      <dgm:prSet/>
      <dgm:spPr/>
      <dgm:t>
        <a:bodyPr/>
        <a:lstStyle/>
        <a:p>
          <a:endParaRPr lang="ru-RU"/>
        </a:p>
      </dgm:t>
    </dgm:pt>
    <dgm:pt modelId="{2B85C82A-32C0-41DD-807D-CA16B354B98B}">
      <dgm:prSet/>
      <dgm:spPr/>
      <dgm:t>
        <a:bodyPr/>
        <a:lstStyle/>
        <a:p>
          <a:r>
            <a:rPr lang="ru-RU" dirty="0" err="1"/>
            <a:t>Податкове</a:t>
          </a:r>
          <a:r>
            <a:rPr lang="ru-RU" dirty="0"/>
            <a:t> </a:t>
          </a:r>
          <a:r>
            <a:rPr lang="ru-RU" dirty="0" err="1"/>
            <a:t>законодавство</a:t>
          </a:r>
          <a:endParaRPr lang="ru-RU" dirty="0"/>
        </a:p>
      </dgm:t>
    </dgm:pt>
    <dgm:pt modelId="{BCFE87FE-9E64-4FF3-95D5-7C16FFAB27EF}" type="parTrans" cxnId="{A302E120-DB7E-41A3-8A79-E39337E3D9B0}">
      <dgm:prSet/>
      <dgm:spPr/>
      <dgm:t>
        <a:bodyPr/>
        <a:lstStyle/>
        <a:p>
          <a:endParaRPr lang="ru-RU"/>
        </a:p>
      </dgm:t>
    </dgm:pt>
    <dgm:pt modelId="{1DAEEDC9-027D-4649-8F5B-5A6890A9631E}" type="sibTrans" cxnId="{A302E120-DB7E-41A3-8A79-E39337E3D9B0}">
      <dgm:prSet/>
      <dgm:spPr/>
      <dgm:t>
        <a:bodyPr/>
        <a:lstStyle/>
        <a:p>
          <a:endParaRPr lang="ru-RU"/>
        </a:p>
      </dgm:t>
    </dgm:pt>
    <dgm:pt modelId="{8038D76A-CD08-4666-B013-804D8CBD65E0}">
      <dgm:prSet/>
      <dgm:spPr/>
      <dgm:t>
        <a:bodyPr/>
        <a:lstStyle/>
        <a:p>
          <a:r>
            <a:rPr lang="ru-RU" dirty="0" err="1"/>
            <a:t>собівартість</a:t>
          </a:r>
          <a:r>
            <a:rPr lang="ru-RU" dirty="0"/>
            <a:t> і </a:t>
          </a:r>
          <a:r>
            <a:rPr lang="ru-RU" dirty="0" err="1"/>
            <a:t>ціна</a:t>
          </a:r>
          <a:r>
            <a:rPr lang="ru-RU" dirty="0"/>
            <a:t> </a:t>
          </a:r>
          <a:r>
            <a:rPr lang="ru-RU" dirty="0" err="1"/>
            <a:t>продукції</a:t>
          </a:r>
          <a:endParaRPr lang="ru-RU" dirty="0"/>
        </a:p>
      </dgm:t>
    </dgm:pt>
    <dgm:pt modelId="{95D9A105-C57E-40B3-8E97-B3FEFD731D59}" type="parTrans" cxnId="{3A362FC7-C985-4C8B-9327-1005A6140DB6}">
      <dgm:prSet/>
      <dgm:spPr/>
      <dgm:t>
        <a:bodyPr/>
        <a:lstStyle/>
        <a:p>
          <a:endParaRPr lang="ru-RU"/>
        </a:p>
      </dgm:t>
    </dgm:pt>
    <dgm:pt modelId="{90702C66-A2B7-4456-92B2-7222142D81FD}" type="sibTrans" cxnId="{3A362FC7-C985-4C8B-9327-1005A6140DB6}">
      <dgm:prSet/>
      <dgm:spPr/>
      <dgm:t>
        <a:bodyPr/>
        <a:lstStyle/>
        <a:p>
          <a:endParaRPr lang="ru-RU"/>
        </a:p>
      </dgm:t>
    </dgm:pt>
    <dgm:pt modelId="{88479816-15ED-4812-B33F-108CE96086AE}">
      <dgm:prSet phldrT="[Текст]"/>
      <dgm:spPr/>
      <dgm:t>
        <a:bodyPr/>
        <a:lstStyle/>
        <a:p>
          <a:r>
            <a:rPr lang="ru-RU" dirty="0" err="1"/>
            <a:t>асортимент</a:t>
          </a:r>
          <a:r>
            <a:rPr lang="ru-RU" dirty="0"/>
            <a:t> і </a:t>
          </a:r>
          <a:r>
            <a:rPr lang="ru-RU" dirty="0" err="1"/>
            <a:t>якість</a:t>
          </a:r>
          <a:r>
            <a:rPr lang="ru-RU" dirty="0"/>
            <a:t> </a:t>
          </a:r>
          <a:r>
            <a:rPr lang="ru-RU" dirty="0" err="1"/>
            <a:t>продукції</a:t>
          </a:r>
          <a:endParaRPr lang="ru-RU" dirty="0"/>
        </a:p>
      </dgm:t>
    </dgm:pt>
    <dgm:pt modelId="{D86E1CAF-4D62-4B0A-8390-E2707BD29252}" type="parTrans" cxnId="{A9B3998E-6D1A-409B-95FE-122276D34715}">
      <dgm:prSet/>
      <dgm:spPr/>
      <dgm:t>
        <a:bodyPr/>
        <a:lstStyle/>
        <a:p>
          <a:endParaRPr lang="ru-RU"/>
        </a:p>
      </dgm:t>
    </dgm:pt>
    <dgm:pt modelId="{E37C4F1B-DD3B-4EBF-8A8B-9811C0E32D8C}" type="sibTrans" cxnId="{A9B3998E-6D1A-409B-95FE-122276D34715}">
      <dgm:prSet/>
      <dgm:spPr/>
      <dgm:t>
        <a:bodyPr/>
        <a:lstStyle/>
        <a:p>
          <a:endParaRPr lang="ru-RU"/>
        </a:p>
      </dgm:t>
    </dgm:pt>
    <dgm:pt modelId="{9FCC5577-D430-4E56-ADC9-0344C6A642DB}">
      <dgm:prSet phldrT="[Текст]"/>
      <dgm:spPr/>
      <dgm:t>
        <a:bodyPr/>
        <a:lstStyle/>
        <a:p>
          <a:r>
            <a:rPr lang="ru-RU" dirty="0" err="1"/>
            <a:t>продуктивність</a:t>
          </a:r>
          <a:r>
            <a:rPr lang="ru-RU" dirty="0"/>
            <a:t> </a:t>
          </a:r>
          <a:r>
            <a:rPr lang="ru-RU" dirty="0" err="1"/>
            <a:t>праці</a:t>
          </a:r>
          <a:r>
            <a:rPr lang="ru-RU" dirty="0"/>
            <a:t>;</a:t>
          </a:r>
        </a:p>
      </dgm:t>
    </dgm:pt>
    <dgm:pt modelId="{6F8CBCC2-59ED-4270-AF6C-F19AA6821F65}" type="parTrans" cxnId="{9303E608-F5C6-44CD-8B96-3F038061599E}">
      <dgm:prSet/>
      <dgm:spPr/>
      <dgm:t>
        <a:bodyPr/>
        <a:lstStyle/>
        <a:p>
          <a:endParaRPr lang="ru-RU"/>
        </a:p>
      </dgm:t>
    </dgm:pt>
    <dgm:pt modelId="{07368B15-A6FB-4BD6-B90C-86F7784E1C7D}" type="sibTrans" cxnId="{9303E608-F5C6-44CD-8B96-3F038061599E}">
      <dgm:prSet/>
      <dgm:spPr/>
      <dgm:t>
        <a:bodyPr/>
        <a:lstStyle/>
        <a:p>
          <a:endParaRPr lang="ru-RU"/>
        </a:p>
      </dgm:t>
    </dgm:pt>
    <dgm:pt modelId="{47EA98D7-6212-4471-8301-F0983188E638}" type="pres">
      <dgm:prSet presAssocID="{B1FE4A1C-5EDE-41AD-A77C-D65C21B2A5C0}" presName="Name0" presStyleCnt="0">
        <dgm:presLayoutVars>
          <dgm:dir/>
          <dgm:animLvl val="lvl"/>
          <dgm:resizeHandles val="exact"/>
        </dgm:presLayoutVars>
      </dgm:prSet>
      <dgm:spPr/>
    </dgm:pt>
    <dgm:pt modelId="{2A5E9534-3EB8-42A3-9C69-BEC383B7EDA6}" type="pres">
      <dgm:prSet presAssocID="{DC4B26E1-8B8C-4116-BC44-9795627CAAB2}" presName="composite" presStyleCnt="0"/>
      <dgm:spPr/>
    </dgm:pt>
    <dgm:pt modelId="{4988FC5B-0103-4B57-94E8-9E3BFAFF1170}" type="pres">
      <dgm:prSet presAssocID="{DC4B26E1-8B8C-4116-BC44-9795627CAAB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AEF5808-81C5-49BD-8948-248B92F1C9F5}" type="pres">
      <dgm:prSet presAssocID="{DC4B26E1-8B8C-4116-BC44-9795627CAAB2}" presName="desTx" presStyleLbl="alignAccFollowNode1" presStyleIdx="0" presStyleCnt="2">
        <dgm:presLayoutVars>
          <dgm:bulletEnabled val="1"/>
        </dgm:presLayoutVars>
      </dgm:prSet>
      <dgm:spPr/>
    </dgm:pt>
    <dgm:pt modelId="{B1A2DEE6-A2A6-4A9F-8625-BD1F1A49F582}" type="pres">
      <dgm:prSet presAssocID="{FFECB78F-7AAD-47A2-9AA0-E46F76A88543}" presName="space" presStyleCnt="0"/>
      <dgm:spPr/>
    </dgm:pt>
    <dgm:pt modelId="{D753ED13-93A3-4174-AACA-D1A8261E8A7D}" type="pres">
      <dgm:prSet presAssocID="{FBA80226-63DF-4CF6-B1AB-8679BB9198A6}" presName="composite" presStyleCnt="0"/>
      <dgm:spPr/>
    </dgm:pt>
    <dgm:pt modelId="{8C187D1B-3B63-44AD-BD44-7FE14A041519}" type="pres">
      <dgm:prSet presAssocID="{FBA80226-63DF-4CF6-B1AB-8679BB9198A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AEBF7C1-4CB5-4434-ABCF-0FCBB362BF62}" type="pres">
      <dgm:prSet presAssocID="{FBA80226-63DF-4CF6-B1AB-8679BB9198A6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DC92B06-852D-4FA2-88BB-B026DE767F82}" type="presOf" srcId="{3E26D17F-8829-4130-A24A-9E278B919210}" destId="{9AEF5808-81C5-49BD-8948-248B92F1C9F5}" srcOrd="0" destOrd="0" presId="urn:microsoft.com/office/officeart/2005/8/layout/hList1"/>
    <dgm:cxn modelId="{CF708508-EC2E-4659-9A25-A88470F27150}" type="presOf" srcId="{B1FE4A1C-5EDE-41AD-A77C-D65C21B2A5C0}" destId="{47EA98D7-6212-4471-8301-F0983188E638}" srcOrd="0" destOrd="0" presId="urn:microsoft.com/office/officeart/2005/8/layout/hList1"/>
    <dgm:cxn modelId="{9303E608-F5C6-44CD-8B96-3F038061599E}" srcId="{FBA80226-63DF-4CF6-B1AB-8679BB9198A6}" destId="{9FCC5577-D430-4E56-ADC9-0344C6A642DB}" srcOrd="2" destOrd="0" parTransId="{6F8CBCC2-59ED-4270-AF6C-F19AA6821F65}" sibTransId="{07368B15-A6FB-4BD6-B90C-86F7784E1C7D}"/>
    <dgm:cxn modelId="{EBD7F613-69CE-488D-A123-17CAD940AFBD}" srcId="{B1FE4A1C-5EDE-41AD-A77C-D65C21B2A5C0}" destId="{FBA80226-63DF-4CF6-B1AB-8679BB9198A6}" srcOrd="1" destOrd="0" parTransId="{E88AAFF1-DC97-454A-844D-F77027E30933}" sibTransId="{C571B0CD-8639-4D1C-8BE1-AAA3DC13B324}"/>
    <dgm:cxn modelId="{A302E120-DB7E-41A3-8A79-E39337E3D9B0}" srcId="{DC4B26E1-8B8C-4116-BC44-9795627CAAB2}" destId="{2B85C82A-32C0-41DD-807D-CA16B354B98B}" srcOrd="4" destOrd="0" parTransId="{BCFE87FE-9E64-4FF3-95D5-7C16FFAB27EF}" sibTransId="{1DAEEDC9-027D-4649-8F5B-5A6890A9631E}"/>
    <dgm:cxn modelId="{16CEC321-7D8D-43EC-810C-1EBC3B9EBF9E}" type="presOf" srcId="{9FCC5577-D430-4E56-ADC9-0344C6A642DB}" destId="{4AEBF7C1-4CB5-4434-ABCF-0FCBB362BF62}" srcOrd="0" destOrd="2" presId="urn:microsoft.com/office/officeart/2005/8/layout/hList1"/>
    <dgm:cxn modelId="{BC85332A-B185-440C-AF04-C43E0E5C5F98}" type="presOf" srcId="{88479816-15ED-4812-B33F-108CE96086AE}" destId="{4AEBF7C1-4CB5-4434-ABCF-0FCBB362BF62}" srcOrd="0" destOrd="1" presId="urn:microsoft.com/office/officeart/2005/8/layout/hList1"/>
    <dgm:cxn modelId="{D0A9584B-0876-42BC-BE90-E4383230B4FD}" type="presOf" srcId="{78E51536-7241-4B7D-A605-199609165D4D}" destId="{9AEF5808-81C5-49BD-8948-248B92F1C9F5}" srcOrd="0" destOrd="2" presId="urn:microsoft.com/office/officeart/2005/8/layout/hList1"/>
    <dgm:cxn modelId="{B743DD4C-AA22-4575-8D2E-B5A3EFC9A882}" type="presOf" srcId="{55178291-96B1-462E-8F20-7355C78305F0}" destId="{9AEF5808-81C5-49BD-8948-248B92F1C9F5}" srcOrd="0" destOrd="3" presId="urn:microsoft.com/office/officeart/2005/8/layout/hList1"/>
    <dgm:cxn modelId="{E1FCE67A-20CF-41AB-802F-97913DFAEB2C}" type="presOf" srcId="{DC4B26E1-8B8C-4116-BC44-9795627CAAB2}" destId="{4988FC5B-0103-4B57-94E8-9E3BFAFF1170}" srcOrd="0" destOrd="0" presId="urn:microsoft.com/office/officeart/2005/8/layout/hList1"/>
    <dgm:cxn modelId="{32EC0381-C7F9-4F88-9071-098AE5C02658}" type="presOf" srcId="{FBA80226-63DF-4CF6-B1AB-8679BB9198A6}" destId="{8C187D1B-3B63-44AD-BD44-7FE14A041519}" srcOrd="0" destOrd="0" presId="urn:microsoft.com/office/officeart/2005/8/layout/hList1"/>
    <dgm:cxn modelId="{E08B658E-32CF-4412-92C2-A681FC68ECD8}" type="presOf" srcId="{2B85C82A-32C0-41DD-807D-CA16B354B98B}" destId="{9AEF5808-81C5-49BD-8948-248B92F1C9F5}" srcOrd="0" destOrd="4" presId="urn:microsoft.com/office/officeart/2005/8/layout/hList1"/>
    <dgm:cxn modelId="{A9B3998E-6D1A-409B-95FE-122276D34715}" srcId="{FBA80226-63DF-4CF6-B1AB-8679BB9198A6}" destId="{88479816-15ED-4812-B33F-108CE96086AE}" srcOrd="1" destOrd="0" parTransId="{D86E1CAF-4D62-4B0A-8390-E2707BD29252}" sibTransId="{E37C4F1B-DD3B-4EBF-8A8B-9811C0E32D8C}"/>
    <dgm:cxn modelId="{EB364C93-9CC3-4F8B-B49B-24C4F1F05C95}" srcId="{FBA80226-63DF-4CF6-B1AB-8679BB9198A6}" destId="{E3F666FD-80E3-4A78-9056-9C42A7C81F50}" srcOrd="0" destOrd="0" parTransId="{F4FC59DA-B71C-4B77-82B3-0B4BDE82EF55}" sibTransId="{87A95037-F70E-46F2-941B-5D4C07655054}"/>
    <dgm:cxn modelId="{45B37499-75D2-4E9F-9B58-85B88F08C44D}" srcId="{DC4B26E1-8B8C-4116-BC44-9795627CAAB2}" destId="{D2ABD2F1-D287-4A24-AD86-20377CDD98C1}" srcOrd="1" destOrd="0" parTransId="{21601FC9-AB5E-4228-9145-24A91F839082}" sibTransId="{38B2406F-334B-4ED4-8C30-D95591C59B19}"/>
    <dgm:cxn modelId="{01EA3A9B-BF98-4331-8A13-65278A62390D}" srcId="{DC4B26E1-8B8C-4116-BC44-9795627CAAB2}" destId="{3E26D17F-8829-4130-A24A-9E278B919210}" srcOrd="0" destOrd="0" parTransId="{4D8E57A5-BE3B-4BE8-98F1-FA22EE87BE76}" sibTransId="{58A52235-B4C7-444A-925B-E593DFA2D9E4}"/>
    <dgm:cxn modelId="{CF32BFB4-11BA-4F38-BFBF-F93F4CC7C423}" srcId="{DC4B26E1-8B8C-4116-BC44-9795627CAAB2}" destId="{55178291-96B1-462E-8F20-7355C78305F0}" srcOrd="3" destOrd="0" parTransId="{4FB90757-8134-4E77-9105-F3A2964D6659}" sibTransId="{0439A20E-4994-4818-9C70-5659082A3508}"/>
    <dgm:cxn modelId="{E11062C6-A28F-4453-BA6F-6671E7151859}" srcId="{DC4B26E1-8B8C-4116-BC44-9795627CAAB2}" destId="{78E51536-7241-4B7D-A605-199609165D4D}" srcOrd="2" destOrd="0" parTransId="{08C20449-E4BC-4385-8B8C-02C8E4AA450E}" sibTransId="{2AF87BAD-3494-4239-8C30-65A087C3F676}"/>
    <dgm:cxn modelId="{3A362FC7-C985-4C8B-9327-1005A6140DB6}" srcId="{FBA80226-63DF-4CF6-B1AB-8679BB9198A6}" destId="{8038D76A-CD08-4666-B013-804D8CBD65E0}" srcOrd="3" destOrd="0" parTransId="{95D9A105-C57E-40B3-8E97-B3FEFD731D59}" sibTransId="{90702C66-A2B7-4456-92B2-7222142D81FD}"/>
    <dgm:cxn modelId="{B3DCEAE8-F3AE-40AA-BCE3-B850CD9BA229}" type="presOf" srcId="{8038D76A-CD08-4666-B013-804D8CBD65E0}" destId="{4AEBF7C1-4CB5-4434-ABCF-0FCBB362BF62}" srcOrd="0" destOrd="3" presId="urn:microsoft.com/office/officeart/2005/8/layout/hList1"/>
    <dgm:cxn modelId="{7AB661ED-AA74-4FFA-B978-A331EE89C9B7}" srcId="{B1FE4A1C-5EDE-41AD-A77C-D65C21B2A5C0}" destId="{DC4B26E1-8B8C-4116-BC44-9795627CAAB2}" srcOrd="0" destOrd="0" parTransId="{152F494D-D418-40FD-9502-B9A93D6E4DCD}" sibTransId="{FFECB78F-7AAD-47A2-9AA0-E46F76A88543}"/>
    <dgm:cxn modelId="{4AA858F6-4D3B-4F70-AC38-FAFE1A05EC00}" type="presOf" srcId="{E3F666FD-80E3-4A78-9056-9C42A7C81F50}" destId="{4AEBF7C1-4CB5-4434-ABCF-0FCBB362BF62}" srcOrd="0" destOrd="0" presId="urn:microsoft.com/office/officeart/2005/8/layout/hList1"/>
    <dgm:cxn modelId="{2B381AFD-C6FF-465F-9FB7-8480FB90A4D2}" type="presOf" srcId="{D2ABD2F1-D287-4A24-AD86-20377CDD98C1}" destId="{9AEF5808-81C5-49BD-8948-248B92F1C9F5}" srcOrd="0" destOrd="1" presId="urn:microsoft.com/office/officeart/2005/8/layout/hList1"/>
    <dgm:cxn modelId="{13CECAB1-09D0-4158-9178-9A8E3F28A14F}" type="presParOf" srcId="{47EA98D7-6212-4471-8301-F0983188E638}" destId="{2A5E9534-3EB8-42A3-9C69-BEC383B7EDA6}" srcOrd="0" destOrd="0" presId="urn:microsoft.com/office/officeart/2005/8/layout/hList1"/>
    <dgm:cxn modelId="{DFB700B8-FB8C-45FC-8C1B-23D89B0BE3C0}" type="presParOf" srcId="{2A5E9534-3EB8-42A3-9C69-BEC383B7EDA6}" destId="{4988FC5B-0103-4B57-94E8-9E3BFAFF1170}" srcOrd="0" destOrd="0" presId="urn:microsoft.com/office/officeart/2005/8/layout/hList1"/>
    <dgm:cxn modelId="{C05E0CA0-6D67-4A4F-80CE-E8FD6F2B4535}" type="presParOf" srcId="{2A5E9534-3EB8-42A3-9C69-BEC383B7EDA6}" destId="{9AEF5808-81C5-49BD-8948-248B92F1C9F5}" srcOrd="1" destOrd="0" presId="urn:microsoft.com/office/officeart/2005/8/layout/hList1"/>
    <dgm:cxn modelId="{BB08B1A6-9418-4F42-81A8-0F7E6C92616E}" type="presParOf" srcId="{47EA98D7-6212-4471-8301-F0983188E638}" destId="{B1A2DEE6-A2A6-4A9F-8625-BD1F1A49F582}" srcOrd="1" destOrd="0" presId="urn:microsoft.com/office/officeart/2005/8/layout/hList1"/>
    <dgm:cxn modelId="{1979195B-C71E-4250-BDC2-067CB9F90286}" type="presParOf" srcId="{47EA98D7-6212-4471-8301-F0983188E638}" destId="{D753ED13-93A3-4174-AACA-D1A8261E8A7D}" srcOrd="2" destOrd="0" presId="urn:microsoft.com/office/officeart/2005/8/layout/hList1"/>
    <dgm:cxn modelId="{6ED6E8BF-AFEB-403B-8B59-37B568A800A5}" type="presParOf" srcId="{D753ED13-93A3-4174-AACA-D1A8261E8A7D}" destId="{8C187D1B-3B63-44AD-BD44-7FE14A041519}" srcOrd="0" destOrd="0" presId="urn:microsoft.com/office/officeart/2005/8/layout/hList1"/>
    <dgm:cxn modelId="{B0C885DA-5450-470F-89D2-1802C9408B61}" type="presParOf" srcId="{D753ED13-93A3-4174-AACA-D1A8261E8A7D}" destId="{4AEBF7C1-4CB5-4434-ABCF-0FCBB362BF6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5C2744-54AD-4ACB-A0C3-701CC17742FA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B167D63E-C8F9-459D-BD7E-7206B4E2E0EE}">
      <dgm:prSet/>
      <dgm:spPr/>
      <dgm:t>
        <a:bodyPr/>
        <a:lstStyle/>
        <a:p>
          <a:r>
            <a:rPr lang="ru-RU">
              <a:solidFill>
                <a:schemeClr val="tx1"/>
              </a:solidFill>
            </a:rPr>
            <a:t>Зрозумійте, що ви не можете все</a:t>
          </a:r>
          <a:endParaRPr lang="uk-UA">
            <a:solidFill>
              <a:schemeClr val="tx1"/>
            </a:solidFill>
          </a:endParaRPr>
        </a:p>
      </dgm:t>
    </dgm:pt>
    <dgm:pt modelId="{7789D3DF-0510-4BA0-9693-E0E3119BF85C}" type="parTrans" cxnId="{49E91A5A-33A0-4FE3-BA3B-6FF803812A28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DE5EBADA-EB27-404B-A0BF-A245F297114B}" type="sibTrans" cxnId="{49E91A5A-33A0-4FE3-BA3B-6FF803812A28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42037E35-A4C5-4981-9988-FBCCB34BB28C}">
      <dgm:prSet/>
      <dgm:spPr/>
      <dgm:t>
        <a:bodyPr/>
        <a:lstStyle/>
        <a:p>
          <a:r>
            <a:rPr lang="ru-RU">
              <a:solidFill>
                <a:schemeClr val="tx1"/>
              </a:solidFill>
            </a:rPr>
            <a:t>Знайдіть кращих членів команди для делегування певних завдань</a:t>
          </a:r>
          <a:endParaRPr lang="uk-UA">
            <a:solidFill>
              <a:schemeClr val="tx1"/>
            </a:solidFill>
          </a:endParaRPr>
        </a:p>
      </dgm:t>
    </dgm:pt>
    <dgm:pt modelId="{2FB8683F-103E-44F2-98B8-7AC6BD07380A}" type="parTrans" cxnId="{CB13BF2F-8AFB-483E-9021-A5C9A7829487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C5FBA995-E735-470F-B5E7-5308C8A448E1}" type="sibTrans" cxnId="{CB13BF2F-8AFB-483E-9021-A5C9A7829487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A47717D0-07A0-46B2-B0BD-FEB5031880DF}">
      <dgm:prSet/>
      <dgm:spPr/>
      <dgm:t>
        <a:bodyPr/>
        <a:lstStyle/>
        <a:p>
          <a:r>
            <a:rPr lang="ru-RU">
              <a:solidFill>
                <a:schemeClr val="tx1"/>
              </a:solidFill>
            </a:rPr>
            <a:t>Спілкуйтеся з різноманітною групою підприємців</a:t>
          </a:r>
          <a:endParaRPr lang="uk-UA">
            <a:solidFill>
              <a:schemeClr val="tx1"/>
            </a:solidFill>
          </a:endParaRPr>
        </a:p>
      </dgm:t>
    </dgm:pt>
    <dgm:pt modelId="{F8BC9344-D428-4E75-A853-5FE6122DB536}" type="parTrans" cxnId="{AEF818A7-15E4-4FBB-A4F3-8D67D91C326E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F66CD7B6-4B56-4DC3-9A7A-B6DF6ED4AC0A}" type="sibTrans" cxnId="{AEF818A7-15E4-4FBB-A4F3-8D67D91C326E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20E41450-3EF5-433E-9BC1-0E14AEB7FEA5}">
      <dgm:prSet/>
      <dgm:spPr/>
      <dgm:t>
        <a:bodyPr/>
        <a:lstStyle/>
        <a:p>
          <a:r>
            <a:rPr lang="ru-RU">
              <a:solidFill>
                <a:schemeClr val="tx1"/>
              </a:solidFill>
            </a:rPr>
            <a:t>Інвестуйте час в навчання особистого помічника</a:t>
          </a:r>
          <a:endParaRPr lang="uk-UA">
            <a:solidFill>
              <a:schemeClr val="tx1"/>
            </a:solidFill>
          </a:endParaRPr>
        </a:p>
      </dgm:t>
    </dgm:pt>
    <dgm:pt modelId="{8708C2F5-7520-4993-97E2-A1737490D1FD}" type="parTrans" cxnId="{943526ED-7B94-44E7-A41F-5EC0758A2614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23660B0D-37DC-4FA2-AC69-8FE83CFA8240}" type="sibTrans" cxnId="{943526ED-7B94-44E7-A41F-5EC0758A2614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33A10C22-F889-443D-A17C-980EFE716583}" type="pres">
      <dgm:prSet presAssocID="{8E5C2744-54AD-4ACB-A0C3-701CC17742FA}" presName="outerComposite" presStyleCnt="0">
        <dgm:presLayoutVars>
          <dgm:chMax val="5"/>
          <dgm:dir/>
          <dgm:resizeHandles val="exact"/>
        </dgm:presLayoutVars>
      </dgm:prSet>
      <dgm:spPr/>
    </dgm:pt>
    <dgm:pt modelId="{F85594FC-819A-4384-A238-C00FD0C54B2A}" type="pres">
      <dgm:prSet presAssocID="{8E5C2744-54AD-4ACB-A0C3-701CC17742FA}" presName="dummyMaxCanvas" presStyleCnt="0">
        <dgm:presLayoutVars/>
      </dgm:prSet>
      <dgm:spPr/>
    </dgm:pt>
    <dgm:pt modelId="{90D47875-44B6-434B-AE95-190C94FA5A69}" type="pres">
      <dgm:prSet presAssocID="{8E5C2744-54AD-4ACB-A0C3-701CC17742FA}" presName="FourNodes_1" presStyleLbl="node1" presStyleIdx="0" presStyleCnt="4">
        <dgm:presLayoutVars>
          <dgm:bulletEnabled val="1"/>
        </dgm:presLayoutVars>
      </dgm:prSet>
      <dgm:spPr/>
    </dgm:pt>
    <dgm:pt modelId="{F78ED564-28B3-42E5-A83F-9C325E11548E}" type="pres">
      <dgm:prSet presAssocID="{8E5C2744-54AD-4ACB-A0C3-701CC17742FA}" presName="FourNodes_2" presStyleLbl="node1" presStyleIdx="1" presStyleCnt="4">
        <dgm:presLayoutVars>
          <dgm:bulletEnabled val="1"/>
        </dgm:presLayoutVars>
      </dgm:prSet>
      <dgm:spPr/>
    </dgm:pt>
    <dgm:pt modelId="{743BBDF1-C0D2-48A5-954E-4AB54B9751AC}" type="pres">
      <dgm:prSet presAssocID="{8E5C2744-54AD-4ACB-A0C3-701CC17742FA}" presName="FourNodes_3" presStyleLbl="node1" presStyleIdx="2" presStyleCnt="4">
        <dgm:presLayoutVars>
          <dgm:bulletEnabled val="1"/>
        </dgm:presLayoutVars>
      </dgm:prSet>
      <dgm:spPr/>
    </dgm:pt>
    <dgm:pt modelId="{814A7404-3430-4248-9ADC-61C553D06800}" type="pres">
      <dgm:prSet presAssocID="{8E5C2744-54AD-4ACB-A0C3-701CC17742FA}" presName="FourNodes_4" presStyleLbl="node1" presStyleIdx="3" presStyleCnt="4">
        <dgm:presLayoutVars>
          <dgm:bulletEnabled val="1"/>
        </dgm:presLayoutVars>
      </dgm:prSet>
      <dgm:spPr/>
    </dgm:pt>
    <dgm:pt modelId="{8BD2CA70-28BB-4599-85BB-94E1D8F1EA80}" type="pres">
      <dgm:prSet presAssocID="{8E5C2744-54AD-4ACB-A0C3-701CC17742FA}" presName="FourConn_1-2" presStyleLbl="fgAccFollowNode1" presStyleIdx="0" presStyleCnt="3">
        <dgm:presLayoutVars>
          <dgm:bulletEnabled val="1"/>
        </dgm:presLayoutVars>
      </dgm:prSet>
      <dgm:spPr/>
    </dgm:pt>
    <dgm:pt modelId="{45C1771F-D229-491C-840C-0A06CBE5CE02}" type="pres">
      <dgm:prSet presAssocID="{8E5C2744-54AD-4ACB-A0C3-701CC17742FA}" presName="FourConn_2-3" presStyleLbl="fgAccFollowNode1" presStyleIdx="1" presStyleCnt="3">
        <dgm:presLayoutVars>
          <dgm:bulletEnabled val="1"/>
        </dgm:presLayoutVars>
      </dgm:prSet>
      <dgm:spPr/>
    </dgm:pt>
    <dgm:pt modelId="{B317D97A-60F9-4D74-93F0-9572CA50E916}" type="pres">
      <dgm:prSet presAssocID="{8E5C2744-54AD-4ACB-A0C3-701CC17742FA}" presName="FourConn_3-4" presStyleLbl="fgAccFollowNode1" presStyleIdx="2" presStyleCnt="3">
        <dgm:presLayoutVars>
          <dgm:bulletEnabled val="1"/>
        </dgm:presLayoutVars>
      </dgm:prSet>
      <dgm:spPr/>
    </dgm:pt>
    <dgm:pt modelId="{ACE0B8EF-9922-416F-A7A5-F294D7FA09D4}" type="pres">
      <dgm:prSet presAssocID="{8E5C2744-54AD-4ACB-A0C3-701CC17742FA}" presName="FourNodes_1_text" presStyleLbl="node1" presStyleIdx="3" presStyleCnt="4">
        <dgm:presLayoutVars>
          <dgm:bulletEnabled val="1"/>
        </dgm:presLayoutVars>
      </dgm:prSet>
      <dgm:spPr/>
    </dgm:pt>
    <dgm:pt modelId="{C63FC502-AECF-4B04-A812-9EE09643824C}" type="pres">
      <dgm:prSet presAssocID="{8E5C2744-54AD-4ACB-A0C3-701CC17742FA}" presName="FourNodes_2_text" presStyleLbl="node1" presStyleIdx="3" presStyleCnt="4">
        <dgm:presLayoutVars>
          <dgm:bulletEnabled val="1"/>
        </dgm:presLayoutVars>
      </dgm:prSet>
      <dgm:spPr/>
    </dgm:pt>
    <dgm:pt modelId="{D8C1EF56-00B6-4C3A-9F0A-636E307D5A05}" type="pres">
      <dgm:prSet presAssocID="{8E5C2744-54AD-4ACB-A0C3-701CC17742FA}" presName="FourNodes_3_text" presStyleLbl="node1" presStyleIdx="3" presStyleCnt="4">
        <dgm:presLayoutVars>
          <dgm:bulletEnabled val="1"/>
        </dgm:presLayoutVars>
      </dgm:prSet>
      <dgm:spPr/>
    </dgm:pt>
    <dgm:pt modelId="{69F00F10-1C7F-40F6-A453-DA688B1347E2}" type="pres">
      <dgm:prSet presAssocID="{8E5C2744-54AD-4ACB-A0C3-701CC17742F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F315C0D-9EA3-461B-9A52-9EED5E3C131B}" type="presOf" srcId="{20E41450-3EF5-433E-9BC1-0E14AEB7FEA5}" destId="{69F00F10-1C7F-40F6-A453-DA688B1347E2}" srcOrd="1" destOrd="0" presId="urn:microsoft.com/office/officeart/2005/8/layout/vProcess5"/>
    <dgm:cxn modelId="{97C9720E-8AF2-41A5-BBFD-9F0C74CBE524}" type="presOf" srcId="{B167D63E-C8F9-459D-BD7E-7206B4E2E0EE}" destId="{ACE0B8EF-9922-416F-A7A5-F294D7FA09D4}" srcOrd="1" destOrd="0" presId="urn:microsoft.com/office/officeart/2005/8/layout/vProcess5"/>
    <dgm:cxn modelId="{559C4B19-59BD-4A7D-AEE6-78792793D86A}" type="presOf" srcId="{F66CD7B6-4B56-4DC3-9A7A-B6DF6ED4AC0A}" destId="{B317D97A-60F9-4D74-93F0-9572CA50E916}" srcOrd="0" destOrd="0" presId="urn:microsoft.com/office/officeart/2005/8/layout/vProcess5"/>
    <dgm:cxn modelId="{086FBC1E-50EC-4783-8845-34E7386ABECB}" type="presOf" srcId="{8E5C2744-54AD-4ACB-A0C3-701CC17742FA}" destId="{33A10C22-F889-443D-A17C-980EFE716583}" srcOrd="0" destOrd="0" presId="urn:microsoft.com/office/officeart/2005/8/layout/vProcess5"/>
    <dgm:cxn modelId="{CB13BF2F-8AFB-483E-9021-A5C9A7829487}" srcId="{8E5C2744-54AD-4ACB-A0C3-701CC17742FA}" destId="{42037E35-A4C5-4981-9988-FBCCB34BB28C}" srcOrd="1" destOrd="0" parTransId="{2FB8683F-103E-44F2-98B8-7AC6BD07380A}" sibTransId="{C5FBA995-E735-470F-B5E7-5308C8A448E1}"/>
    <dgm:cxn modelId="{832BBA61-3844-4262-AAD6-20B218A8D3A5}" type="presOf" srcId="{B167D63E-C8F9-459D-BD7E-7206B4E2E0EE}" destId="{90D47875-44B6-434B-AE95-190C94FA5A69}" srcOrd="0" destOrd="0" presId="urn:microsoft.com/office/officeart/2005/8/layout/vProcess5"/>
    <dgm:cxn modelId="{318FB467-337C-44CD-AF12-BB8928F89FFB}" type="presOf" srcId="{A47717D0-07A0-46B2-B0BD-FEB5031880DF}" destId="{D8C1EF56-00B6-4C3A-9F0A-636E307D5A05}" srcOrd="1" destOrd="0" presId="urn:microsoft.com/office/officeart/2005/8/layout/vProcess5"/>
    <dgm:cxn modelId="{1C8AA376-DC17-47D9-800A-F6B33ED35731}" type="presOf" srcId="{DE5EBADA-EB27-404B-A0BF-A245F297114B}" destId="{8BD2CA70-28BB-4599-85BB-94E1D8F1EA80}" srcOrd="0" destOrd="0" presId="urn:microsoft.com/office/officeart/2005/8/layout/vProcess5"/>
    <dgm:cxn modelId="{49E91A5A-33A0-4FE3-BA3B-6FF803812A28}" srcId="{8E5C2744-54AD-4ACB-A0C3-701CC17742FA}" destId="{B167D63E-C8F9-459D-BD7E-7206B4E2E0EE}" srcOrd="0" destOrd="0" parTransId="{7789D3DF-0510-4BA0-9693-E0E3119BF85C}" sibTransId="{DE5EBADA-EB27-404B-A0BF-A245F297114B}"/>
    <dgm:cxn modelId="{AEF818A7-15E4-4FBB-A4F3-8D67D91C326E}" srcId="{8E5C2744-54AD-4ACB-A0C3-701CC17742FA}" destId="{A47717D0-07A0-46B2-B0BD-FEB5031880DF}" srcOrd="2" destOrd="0" parTransId="{F8BC9344-D428-4E75-A853-5FE6122DB536}" sibTransId="{F66CD7B6-4B56-4DC3-9A7A-B6DF6ED4AC0A}"/>
    <dgm:cxn modelId="{6E9ED9AD-8528-40B5-B4DE-6F6674F28E9D}" type="presOf" srcId="{42037E35-A4C5-4981-9988-FBCCB34BB28C}" destId="{C63FC502-AECF-4B04-A812-9EE09643824C}" srcOrd="1" destOrd="0" presId="urn:microsoft.com/office/officeart/2005/8/layout/vProcess5"/>
    <dgm:cxn modelId="{CE8E5BC1-6DD2-4B6A-B01F-32A9C119BCF0}" type="presOf" srcId="{C5FBA995-E735-470F-B5E7-5308C8A448E1}" destId="{45C1771F-D229-491C-840C-0A06CBE5CE02}" srcOrd="0" destOrd="0" presId="urn:microsoft.com/office/officeart/2005/8/layout/vProcess5"/>
    <dgm:cxn modelId="{4EFAAFCD-AF70-4470-88ED-7E3EC745B393}" type="presOf" srcId="{20E41450-3EF5-433E-9BC1-0E14AEB7FEA5}" destId="{814A7404-3430-4248-9ADC-61C553D06800}" srcOrd="0" destOrd="0" presId="urn:microsoft.com/office/officeart/2005/8/layout/vProcess5"/>
    <dgm:cxn modelId="{102A6AE1-826B-46CA-BA87-D4FF6CE93435}" type="presOf" srcId="{A47717D0-07A0-46B2-B0BD-FEB5031880DF}" destId="{743BBDF1-C0D2-48A5-954E-4AB54B9751AC}" srcOrd="0" destOrd="0" presId="urn:microsoft.com/office/officeart/2005/8/layout/vProcess5"/>
    <dgm:cxn modelId="{7F887DE5-B947-4D36-9D5C-37EAFA5D85F8}" type="presOf" srcId="{42037E35-A4C5-4981-9988-FBCCB34BB28C}" destId="{F78ED564-28B3-42E5-A83F-9C325E11548E}" srcOrd="0" destOrd="0" presId="urn:microsoft.com/office/officeart/2005/8/layout/vProcess5"/>
    <dgm:cxn modelId="{943526ED-7B94-44E7-A41F-5EC0758A2614}" srcId="{8E5C2744-54AD-4ACB-A0C3-701CC17742FA}" destId="{20E41450-3EF5-433E-9BC1-0E14AEB7FEA5}" srcOrd="3" destOrd="0" parTransId="{8708C2F5-7520-4993-97E2-A1737490D1FD}" sibTransId="{23660B0D-37DC-4FA2-AC69-8FE83CFA8240}"/>
    <dgm:cxn modelId="{229A9ABA-D743-41D5-AC88-622B558C9F80}" type="presParOf" srcId="{33A10C22-F889-443D-A17C-980EFE716583}" destId="{F85594FC-819A-4384-A238-C00FD0C54B2A}" srcOrd="0" destOrd="0" presId="urn:microsoft.com/office/officeart/2005/8/layout/vProcess5"/>
    <dgm:cxn modelId="{47D69B23-3103-4F29-8F7F-4ABF22754B36}" type="presParOf" srcId="{33A10C22-F889-443D-A17C-980EFE716583}" destId="{90D47875-44B6-434B-AE95-190C94FA5A69}" srcOrd="1" destOrd="0" presId="urn:microsoft.com/office/officeart/2005/8/layout/vProcess5"/>
    <dgm:cxn modelId="{70ED8CBA-9C9C-4078-92EE-7674D95EEFE4}" type="presParOf" srcId="{33A10C22-F889-443D-A17C-980EFE716583}" destId="{F78ED564-28B3-42E5-A83F-9C325E11548E}" srcOrd="2" destOrd="0" presId="urn:microsoft.com/office/officeart/2005/8/layout/vProcess5"/>
    <dgm:cxn modelId="{D74A157B-ED23-4809-AD46-F7309DF43FFB}" type="presParOf" srcId="{33A10C22-F889-443D-A17C-980EFE716583}" destId="{743BBDF1-C0D2-48A5-954E-4AB54B9751AC}" srcOrd="3" destOrd="0" presId="urn:microsoft.com/office/officeart/2005/8/layout/vProcess5"/>
    <dgm:cxn modelId="{2C23D86F-9A74-43B0-8592-7FC23FF411C8}" type="presParOf" srcId="{33A10C22-F889-443D-A17C-980EFE716583}" destId="{814A7404-3430-4248-9ADC-61C553D06800}" srcOrd="4" destOrd="0" presId="urn:microsoft.com/office/officeart/2005/8/layout/vProcess5"/>
    <dgm:cxn modelId="{55F1F53C-0785-4874-81F1-5D2089604894}" type="presParOf" srcId="{33A10C22-F889-443D-A17C-980EFE716583}" destId="{8BD2CA70-28BB-4599-85BB-94E1D8F1EA80}" srcOrd="5" destOrd="0" presId="urn:microsoft.com/office/officeart/2005/8/layout/vProcess5"/>
    <dgm:cxn modelId="{0B07EE4F-4513-41D5-8BA5-DA3783FD690A}" type="presParOf" srcId="{33A10C22-F889-443D-A17C-980EFE716583}" destId="{45C1771F-D229-491C-840C-0A06CBE5CE02}" srcOrd="6" destOrd="0" presId="urn:microsoft.com/office/officeart/2005/8/layout/vProcess5"/>
    <dgm:cxn modelId="{F44EC153-4667-43A0-8D7A-B1AFCF308F9F}" type="presParOf" srcId="{33A10C22-F889-443D-A17C-980EFE716583}" destId="{B317D97A-60F9-4D74-93F0-9572CA50E916}" srcOrd="7" destOrd="0" presId="urn:microsoft.com/office/officeart/2005/8/layout/vProcess5"/>
    <dgm:cxn modelId="{C2E80D66-0839-481A-9C4F-041237DC69F8}" type="presParOf" srcId="{33A10C22-F889-443D-A17C-980EFE716583}" destId="{ACE0B8EF-9922-416F-A7A5-F294D7FA09D4}" srcOrd="8" destOrd="0" presId="urn:microsoft.com/office/officeart/2005/8/layout/vProcess5"/>
    <dgm:cxn modelId="{A919372C-DF33-429B-B65D-BBEAF16290D0}" type="presParOf" srcId="{33A10C22-F889-443D-A17C-980EFE716583}" destId="{C63FC502-AECF-4B04-A812-9EE09643824C}" srcOrd="9" destOrd="0" presId="urn:microsoft.com/office/officeart/2005/8/layout/vProcess5"/>
    <dgm:cxn modelId="{84871438-E5F5-454B-BA74-6C8E68414C57}" type="presParOf" srcId="{33A10C22-F889-443D-A17C-980EFE716583}" destId="{D8C1EF56-00B6-4C3A-9F0A-636E307D5A05}" srcOrd="10" destOrd="0" presId="urn:microsoft.com/office/officeart/2005/8/layout/vProcess5"/>
    <dgm:cxn modelId="{4713B749-EFD1-4153-8F45-2876E1380FA9}" type="presParOf" srcId="{33A10C22-F889-443D-A17C-980EFE716583}" destId="{69F00F10-1C7F-40F6-A453-DA688B1347E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A813A-CEB9-45FE-B19D-F1E0329BB462}">
      <dsp:nvSpPr>
        <dsp:cNvPr id="0" name=""/>
        <dsp:cNvSpPr/>
      </dsp:nvSpPr>
      <dsp:spPr>
        <a:xfrm>
          <a:off x="1205" y="609263"/>
          <a:ext cx="4700120" cy="2820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100" kern="1200" dirty="0"/>
            <a:t>Натуральні одиниці </a:t>
          </a:r>
        </a:p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100" kern="1200" dirty="0"/>
            <a:t>(</a:t>
          </a:r>
          <a:r>
            <a:rPr lang="uk-UA" sz="5100" kern="1200" dirty="0" err="1"/>
            <a:t>шт</a:t>
          </a:r>
          <a:r>
            <a:rPr lang="uk-UA" sz="5100" kern="1200" dirty="0"/>
            <a:t>, кг)</a:t>
          </a:r>
        </a:p>
      </dsp:txBody>
      <dsp:txXfrm>
        <a:off x="1205" y="609263"/>
        <a:ext cx="4700120" cy="2820072"/>
      </dsp:txXfrm>
    </dsp:sp>
    <dsp:sp modelId="{8A15EF94-D412-47FA-BE52-E88C916F121A}">
      <dsp:nvSpPr>
        <dsp:cNvPr id="0" name=""/>
        <dsp:cNvSpPr/>
      </dsp:nvSpPr>
      <dsp:spPr>
        <a:xfrm>
          <a:off x="5171337" y="609263"/>
          <a:ext cx="4700120" cy="2820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100" kern="1200" dirty="0"/>
            <a:t>Грошові одиниці</a:t>
          </a:r>
        </a:p>
      </dsp:txBody>
      <dsp:txXfrm>
        <a:off x="5171337" y="609263"/>
        <a:ext cx="4700120" cy="2820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8FC5B-0103-4B57-94E8-9E3BFAFF1170}">
      <dsp:nvSpPr>
        <dsp:cNvPr id="0" name=""/>
        <dsp:cNvSpPr/>
      </dsp:nvSpPr>
      <dsp:spPr>
        <a:xfrm>
          <a:off x="48" y="107344"/>
          <a:ext cx="4626229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Зовнішні</a:t>
          </a:r>
          <a:endParaRPr lang="ru-RU" sz="2600" kern="1200" dirty="0"/>
        </a:p>
      </dsp:txBody>
      <dsp:txXfrm>
        <a:off x="48" y="107344"/>
        <a:ext cx="4626229" cy="748800"/>
      </dsp:txXfrm>
    </dsp:sp>
    <dsp:sp modelId="{9AEF5808-81C5-49BD-8948-248B92F1C9F5}">
      <dsp:nvSpPr>
        <dsp:cNvPr id="0" name=""/>
        <dsp:cNvSpPr/>
      </dsp:nvSpPr>
      <dsp:spPr>
        <a:xfrm>
          <a:off x="48" y="856144"/>
          <a:ext cx="4626229" cy="27299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 err="1"/>
            <a:t>природні</a:t>
          </a:r>
          <a:r>
            <a:rPr lang="ru-RU" sz="2600" kern="1200" dirty="0"/>
            <a:t> </a:t>
          </a:r>
          <a:r>
            <a:rPr lang="ru-RU" sz="2600" kern="1200" dirty="0" err="1"/>
            <a:t>умови</a:t>
          </a:r>
          <a:r>
            <a:rPr lang="ru-RU" sz="2600" kern="1200" dirty="0"/>
            <a:t>;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 err="1"/>
            <a:t>Транспортне</a:t>
          </a:r>
          <a:r>
            <a:rPr lang="ru-RU" sz="2600" kern="1200" dirty="0"/>
            <a:t> </a:t>
          </a:r>
          <a:r>
            <a:rPr lang="ru-RU" sz="2600" kern="1200" dirty="0" err="1"/>
            <a:t>сполучення</a:t>
          </a:r>
          <a:r>
            <a:rPr lang="ru-RU" sz="2600" kern="1200" dirty="0"/>
            <a:t>;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 err="1"/>
            <a:t>конкуренція</a:t>
          </a:r>
          <a:r>
            <a:rPr lang="ru-RU" sz="2600" kern="1200" dirty="0"/>
            <a:t>,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 err="1"/>
            <a:t>інфляція</a:t>
          </a:r>
          <a:r>
            <a:rPr lang="ru-RU" sz="2600" kern="1200" dirty="0"/>
            <a:t>,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 err="1"/>
            <a:t>Податкове</a:t>
          </a:r>
          <a:r>
            <a:rPr lang="ru-RU" sz="2600" kern="1200" dirty="0"/>
            <a:t> </a:t>
          </a:r>
          <a:r>
            <a:rPr lang="ru-RU" sz="2600" kern="1200" dirty="0" err="1"/>
            <a:t>законодавство</a:t>
          </a:r>
          <a:endParaRPr lang="ru-RU" sz="2600" kern="1200" dirty="0"/>
        </a:p>
      </dsp:txBody>
      <dsp:txXfrm>
        <a:off x="48" y="856144"/>
        <a:ext cx="4626229" cy="2729902"/>
      </dsp:txXfrm>
    </dsp:sp>
    <dsp:sp modelId="{8C187D1B-3B63-44AD-BD44-7FE14A041519}">
      <dsp:nvSpPr>
        <dsp:cNvPr id="0" name=""/>
        <dsp:cNvSpPr/>
      </dsp:nvSpPr>
      <dsp:spPr>
        <a:xfrm>
          <a:off x="5273949" y="107344"/>
          <a:ext cx="4626229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Внутрішні</a:t>
          </a:r>
          <a:endParaRPr lang="ru-RU" sz="2600" kern="1200" dirty="0"/>
        </a:p>
      </dsp:txBody>
      <dsp:txXfrm>
        <a:off x="5273949" y="107344"/>
        <a:ext cx="4626229" cy="748800"/>
      </dsp:txXfrm>
    </dsp:sp>
    <dsp:sp modelId="{4AEBF7C1-4CB5-4434-ABCF-0FCBB362BF62}">
      <dsp:nvSpPr>
        <dsp:cNvPr id="0" name=""/>
        <dsp:cNvSpPr/>
      </dsp:nvSpPr>
      <dsp:spPr>
        <a:xfrm>
          <a:off x="5273949" y="856144"/>
          <a:ext cx="4626229" cy="27299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 err="1"/>
            <a:t>обсяг</a:t>
          </a:r>
          <a:r>
            <a:rPr lang="ru-RU" sz="2600" kern="1200" dirty="0"/>
            <a:t> </a:t>
          </a:r>
          <a:r>
            <a:rPr lang="ru-RU" sz="2600" kern="1200" dirty="0" err="1"/>
            <a:t>виробництва</a:t>
          </a:r>
          <a:r>
            <a:rPr lang="ru-RU" sz="2600" kern="1200" dirty="0"/>
            <a:t> і </a:t>
          </a:r>
          <a:r>
            <a:rPr lang="ru-RU" sz="2600" kern="1200" dirty="0" err="1"/>
            <a:t>реалізації</a:t>
          </a:r>
          <a:r>
            <a:rPr lang="ru-RU" sz="2600" kern="1200" dirty="0"/>
            <a:t> </a:t>
          </a:r>
          <a:r>
            <a:rPr lang="ru-RU" sz="2600" kern="1200" dirty="0" err="1"/>
            <a:t>продукції</a:t>
          </a:r>
          <a:r>
            <a:rPr lang="ru-RU" sz="2600" kern="1200" dirty="0"/>
            <a:t>;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 err="1"/>
            <a:t>асортимент</a:t>
          </a:r>
          <a:r>
            <a:rPr lang="ru-RU" sz="2600" kern="1200" dirty="0"/>
            <a:t> і </a:t>
          </a:r>
          <a:r>
            <a:rPr lang="ru-RU" sz="2600" kern="1200" dirty="0" err="1"/>
            <a:t>якість</a:t>
          </a:r>
          <a:r>
            <a:rPr lang="ru-RU" sz="2600" kern="1200" dirty="0"/>
            <a:t> </a:t>
          </a:r>
          <a:r>
            <a:rPr lang="ru-RU" sz="2600" kern="1200" dirty="0" err="1"/>
            <a:t>продукції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 err="1"/>
            <a:t>продуктивність</a:t>
          </a:r>
          <a:r>
            <a:rPr lang="ru-RU" sz="2600" kern="1200" dirty="0"/>
            <a:t> </a:t>
          </a:r>
          <a:r>
            <a:rPr lang="ru-RU" sz="2600" kern="1200" dirty="0" err="1"/>
            <a:t>праці</a:t>
          </a:r>
          <a:r>
            <a:rPr lang="ru-RU" sz="2600" kern="1200" dirty="0"/>
            <a:t>;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 err="1"/>
            <a:t>собівартість</a:t>
          </a:r>
          <a:r>
            <a:rPr lang="ru-RU" sz="2600" kern="1200" dirty="0"/>
            <a:t> і </a:t>
          </a:r>
          <a:r>
            <a:rPr lang="ru-RU" sz="2600" kern="1200" dirty="0" err="1"/>
            <a:t>ціна</a:t>
          </a:r>
          <a:r>
            <a:rPr lang="ru-RU" sz="2600" kern="1200" dirty="0"/>
            <a:t> </a:t>
          </a:r>
          <a:r>
            <a:rPr lang="ru-RU" sz="2600" kern="1200" dirty="0" err="1"/>
            <a:t>продукції</a:t>
          </a:r>
          <a:endParaRPr lang="ru-RU" sz="2600" kern="1200" dirty="0"/>
        </a:p>
      </dsp:txBody>
      <dsp:txXfrm>
        <a:off x="5273949" y="856144"/>
        <a:ext cx="4626229" cy="27299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47875-44B6-434B-AE95-190C94FA5A69}">
      <dsp:nvSpPr>
        <dsp:cNvPr id="0" name=""/>
        <dsp:cNvSpPr/>
      </dsp:nvSpPr>
      <dsp:spPr>
        <a:xfrm>
          <a:off x="0" y="0"/>
          <a:ext cx="7898296" cy="8884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>
              <a:solidFill>
                <a:schemeClr val="tx1"/>
              </a:solidFill>
            </a:rPr>
            <a:t>Зрозумійте, що ви не можете все</a:t>
          </a:r>
          <a:endParaRPr lang="uk-UA" sz="2300" kern="1200">
            <a:solidFill>
              <a:schemeClr val="tx1"/>
            </a:solidFill>
          </a:endParaRPr>
        </a:p>
      </dsp:txBody>
      <dsp:txXfrm>
        <a:off x="26023" y="26023"/>
        <a:ext cx="6864467" cy="836446"/>
      </dsp:txXfrm>
    </dsp:sp>
    <dsp:sp modelId="{F78ED564-28B3-42E5-A83F-9C325E11548E}">
      <dsp:nvSpPr>
        <dsp:cNvPr id="0" name=""/>
        <dsp:cNvSpPr/>
      </dsp:nvSpPr>
      <dsp:spPr>
        <a:xfrm>
          <a:off x="661482" y="1050036"/>
          <a:ext cx="7898296" cy="8884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>
              <a:solidFill>
                <a:schemeClr val="tx1"/>
              </a:solidFill>
            </a:rPr>
            <a:t>Знайдіть кращих членів команди для делегування певних завдань</a:t>
          </a:r>
          <a:endParaRPr lang="uk-UA" sz="2300" kern="1200">
            <a:solidFill>
              <a:schemeClr val="tx1"/>
            </a:solidFill>
          </a:endParaRPr>
        </a:p>
      </dsp:txBody>
      <dsp:txXfrm>
        <a:off x="687505" y="1076059"/>
        <a:ext cx="6607248" cy="836446"/>
      </dsp:txXfrm>
    </dsp:sp>
    <dsp:sp modelId="{743BBDF1-C0D2-48A5-954E-4AB54B9751AC}">
      <dsp:nvSpPr>
        <dsp:cNvPr id="0" name=""/>
        <dsp:cNvSpPr/>
      </dsp:nvSpPr>
      <dsp:spPr>
        <a:xfrm>
          <a:off x="1313091" y="2100072"/>
          <a:ext cx="7898296" cy="8884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>
              <a:solidFill>
                <a:schemeClr val="tx1"/>
              </a:solidFill>
            </a:rPr>
            <a:t>Спілкуйтеся з різноманітною групою підприємців</a:t>
          </a:r>
          <a:endParaRPr lang="uk-UA" sz="2300" kern="1200">
            <a:solidFill>
              <a:schemeClr val="tx1"/>
            </a:solidFill>
          </a:endParaRPr>
        </a:p>
      </dsp:txBody>
      <dsp:txXfrm>
        <a:off x="1339114" y="2126095"/>
        <a:ext cx="6617121" cy="836445"/>
      </dsp:txXfrm>
    </dsp:sp>
    <dsp:sp modelId="{814A7404-3430-4248-9ADC-61C553D06800}">
      <dsp:nvSpPr>
        <dsp:cNvPr id="0" name=""/>
        <dsp:cNvSpPr/>
      </dsp:nvSpPr>
      <dsp:spPr>
        <a:xfrm>
          <a:off x="1974574" y="3150108"/>
          <a:ext cx="7898296" cy="8884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>
              <a:solidFill>
                <a:schemeClr val="tx1"/>
              </a:solidFill>
            </a:rPr>
            <a:t>Інвестуйте час в навчання особистого помічника</a:t>
          </a:r>
          <a:endParaRPr lang="uk-UA" sz="2300" kern="1200">
            <a:solidFill>
              <a:schemeClr val="tx1"/>
            </a:solidFill>
          </a:endParaRPr>
        </a:p>
      </dsp:txBody>
      <dsp:txXfrm>
        <a:off x="2000597" y="3176131"/>
        <a:ext cx="6607248" cy="836446"/>
      </dsp:txXfrm>
    </dsp:sp>
    <dsp:sp modelId="{8BD2CA70-28BB-4599-85BB-94E1D8F1EA80}">
      <dsp:nvSpPr>
        <dsp:cNvPr id="0" name=""/>
        <dsp:cNvSpPr/>
      </dsp:nvSpPr>
      <dsp:spPr>
        <a:xfrm>
          <a:off x="7320777" y="680504"/>
          <a:ext cx="577519" cy="5775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600" kern="1200">
            <a:solidFill>
              <a:schemeClr val="tx1"/>
            </a:solidFill>
          </a:endParaRPr>
        </a:p>
      </dsp:txBody>
      <dsp:txXfrm>
        <a:off x="7450719" y="680504"/>
        <a:ext cx="317635" cy="434583"/>
      </dsp:txXfrm>
    </dsp:sp>
    <dsp:sp modelId="{45C1771F-D229-491C-840C-0A06CBE5CE02}">
      <dsp:nvSpPr>
        <dsp:cNvPr id="0" name=""/>
        <dsp:cNvSpPr/>
      </dsp:nvSpPr>
      <dsp:spPr>
        <a:xfrm>
          <a:off x="7982259" y="1730540"/>
          <a:ext cx="577519" cy="5775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600" kern="1200">
            <a:solidFill>
              <a:schemeClr val="tx1"/>
            </a:solidFill>
          </a:endParaRPr>
        </a:p>
      </dsp:txBody>
      <dsp:txXfrm>
        <a:off x="8112201" y="1730540"/>
        <a:ext cx="317635" cy="434583"/>
      </dsp:txXfrm>
    </dsp:sp>
    <dsp:sp modelId="{B317D97A-60F9-4D74-93F0-9572CA50E916}">
      <dsp:nvSpPr>
        <dsp:cNvPr id="0" name=""/>
        <dsp:cNvSpPr/>
      </dsp:nvSpPr>
      <dsp:spPr>
        <a:xfrm>
          <a:off x="8633868" y="2780576"/>
          <a:ext cx="577519" cy="5775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600" kern="1200">
            <a:solidFill>
              <a:schemeClr val="tx1"/>
            </a:solidFill>
          </a:endParaRPr>
        </a:p>
      </dsp:txBody>
      <dsp:txXfrm>
        <a:off x="8763810" y="2780576"/>
        <a:ext cx="317635" cy="434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C14BAF-BF0F-4AC2-9028-2967F77250AB}" type="datetimeFigureOut">
              <a:rPr lang="uk-UA" smtClean="0"/>
              <a:t>20.11.2022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E22877-1B80-406E-85AB-5E9212C19F05}" type="slidenum">
              <a:rPr lang="uk-UA" smtClean="0"/>
              <a:t>‹№›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54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4BAF-BF0F-4AC2-9028-2967F77250AB}" type="datetimeFigureOut">
              <a:rPr lang="uk-UA" smtClean="0"/>
              <a:t>20.11.2022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2877-1B80-406E-85AB-5E9212C19F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3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4BAF-BF0F-4AC2-9028-2967F77250AB}" type="datetimeFigureOut">
              <a:rPr lang="uk-UA" smtClean="0"/>
              <a:t>20.11.2022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2877-1B80-406E-85AB-5E9212C19F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8593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CF94-B875-4B34-AD7B-704F71A726CC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BDC8-E211-4F4F-982D-B2C4F9E84B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21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4BAF-BF0F-4AC2-9028-2967F77250AB}" type="datetimeFigureOut">
              <a:rPr lang="uk-UA" smtClean="0"/>
              <a:t>20.11.2022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2877-1B80-406E-85AB-5E9212C19F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306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4BAF-BF0F-4AC2-9028-2967F77250AB}" type="datetimeFigureOut">
              <a:rPr lang="uk-UA" smtClean="0"/>
              <a:t>20.11.2022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2877-1B80-406E-85AB-5E9212C19F05}" type="slidenum">
              <a:rPr lang="uk-UA" smtClean="0"/>
              <a:t>‹№›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64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4BAF-BF0F-4AC2-9028-2967F77250AB}" type="datetimeFigureOut">
              <a:rPr lang="uk-UA" smtClean="0"/>
              <a:t>20.11.2022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2877-1B80-406E-85AB-5E9212C19F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308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4BAF-BF0F-4AC2-9028-2967F77250AB}" type="datetimeFigureOut">
              <a:rPr lang="uk-UA" smtClean="0"/>
              <a:t>20.11.2022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2877-1B80-406E-85AB-5E9212C19F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630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4BAF-BF0F-4AC2-9028-2967F77250AB}" type="datetimeFigureOut">
              <a:rPr lang="uk-UA" smtClean="0"/>
              <a:t>20.11.2022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2877-1B80-406E-85AB-5E9212C19F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1562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4BAF-BF0F-4AC2-9028-2967F77250AB}" type="datetimeFigureOut">
              <a:rPr lang="uk-UA" smtClean="0"/>
              <a:t>20.11.2022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2877-1B80-406E-85AB-5E9212C19F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9692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4BAF-BF0F-4AC2-9028-2967F77250AB}" type="datetimeFigureOut">
              <a:rPr lang="uk-UA" smtClean="0"/>
              <a:t>20.11.2022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2877-1B80-406E-85AB-5E9212C19F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681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4BAF-BF0F-4AC2-9028-2967F77250AB}" type="datetimeFigureOut">
              <a:rPr lang="uk-UA" smtClean="0"/>
              <a:t>20.11.2022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2877-1B80-406E-85AB-5E9212C19F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623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2C14BAF-BF0F-4AC2-9028-2967F77250AB}" type="datetimeFigureOut">
              <a:rPr lang="uk-UA" smtClean="0"/>
              <a:t>20.11.2022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0E22877-1B80-406E-85AB-5E9212C19F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194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0E01C-1B51-460C-A2D6-8A84F1A6A8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Ефективність бізнесу</a:t>
            </a:r>
          </a:p>
        </p:txBody>
      </p:sp>
    </p:spTree>
    <p:extLst>
      <p:ext uri="{BB962C8B-B14F-4D97-AF65-F5344CB8AC3E}">
        <p14:creationId xmlns:p14="http://schemas.microsoft.com/office/powerpoint/2010/main" val="3575054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329D02C-9E01-42EE-9EF2-7E6172C17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Точка </a:t>
            </a:r>
            <a:r>
              <a:rPr lang="ru-RU" sz="2400" b="1" dirty="0" err="1">
                <a:solidFill>
                  <a:schemeClr val="bg1"/>
                </a:solidFill>
              </a:rPr>
              <a:t>беззбитковості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– </a:t>
            </a:r>
            <a:r>
              <a:rPr lang="ru-RU" sz="2400" dirty="0" err="1">
                <a:solidFill>
                  <a:schemeClr val="bg1"/>
                </a:solidFill>
              </a:rPr>
              <a:t>відповідає</a:t>
            </a:r>
            <a:r>
              <a:rPr lang="ru-RU" sz="2400" dirty="0">
                <a:solidFill>
                  <a:schemeClr val="bg1"/>
                </a:solidFill>
              </a:rPr>
              <a:t> такому </a:t>
            </a:r>
            <a:r>
              <a:rPr lang="ru-RU" sz="2400" dirty="0" err="1">
                <a:solidFill>
                  <a:schemeClr val="bg1"/>
                </a:solidFill>
              </a:rPr>
              <a:t>обсягу</a:t>
            </a:r>
            <a:r>
              <a:rPr lang="ru-RU" sz="2400" dirty="0">
                <a:solidFill>
                  <a:schemeClr val="bg1"/>
                </a:solidFill>
              </a:rPr>
              <a:t> продаж, за </a:t>
            </a:r>
            <a:r>
              <a:rPr lang="ru-RU" sz="2400" dirty="0" err="1">
                <a:solidFill>
                  <a:schemeClr val="bg1"/>
                </a:solidFill>
              </a:rPr>
              <a:t>якого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надходження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реалізації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продукції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відповідають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витратам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її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виробництво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реалізацію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тобто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ця</a:t>
            </a:r>
            <a:r>
              <a:rPr lang="ru-RU" sz="2400" dirty="0">
                <a:solidFill>
                  <a:schemeClr val="bg1"/>
                </a:solidFill>
              </a:rPr>
              <a:t> точка </a:t>
            </a:r>
            <a:r>
              <a:rPr lang="ru-RU" sz="2400" dirty="0" err="1">
                <a:solidFill>
                  <a:schemeClr val="bg1"/>
                </a:solidFill>
              </a:rPr>
              <a:t>характеризує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мінімальний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обсяг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продукції</a:t>
            </a:r>
            <a:r>
              <a:rPr lang="ru-RU" sz="2400" dirty="0">
                <a:solidFill>
                  <a:schemeClr val="bg1"/>
                </a:solidFill>
              </a:rPr>
              <a:t>, яку </a:t>
            </a:r>
            <a:r>
              <a:rPr lang="ru-RU" sz="2400" dirty="0" err="1">
                <a:solidFill>
                  <a:schemeClr val="bg1"/>
                </a:solidFill>
              </a:rPr>
              <a:t>підприємству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необхідно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реалізувати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щоб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забезпечити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беззбиткову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операційну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діяльність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257651F-088C-45AF-929E-0A75E3A6A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51710" y="5122717"/>
            <a:ext cx="2731246" cy="997857"/>
          </a:xfrm>
        </p:spPr>
        <p:txBody>
          <a:bodyPr/>
          <a:lstStyle/>
          <a:p>
            <a:r>
              <a:rPr lang="ru-RU" sz="1800" b="0" i="1" u="none" strike="noStrike" baseline="0" dirty="0" err="1">
                <a:solidFill>
                  <a:schemeClr val="tx1"/>
                </a:solidFill>
                <a:latin typeface="TimesNewRomanPS-ItalicMT"/>
              </a:rPr>
              <a:t>ОПі</a:t>
            </a:r>
            <a:r>
              <a:rPr lang="ru-RU" sz="1800" b="0" i="1" u="none" strike="noStrike" baseline="0" dirty="0">
                <a:solidFill>
                  <a:schemeClr val="tx1"/>
                </a:solidFill>
                <a:latin typeface="TimesNewRomanPS-ItalicMT"/>
              </a:rPr>
              <a:t> = </a:t>
            </a:r>
            <a:r>
              <a:rPr lang="ru-RU" sz="1800" b="0" i="1" u="none" strike="noStrike" baseline="0" dirty="0" err="1">
                <a:solidFill>
                  <a:schemeClr val="tx1"/>
                </a:solidFill>
                <a:latin typeface="TimesNewRomanPS-ItalicMT"/>
              </a:rPr>
              <a:t>Вп</a:t>
            </a:r>
            <a:r>
              <a:rPr lang="ru-RU" sz="1800" b="0" i="1" u="none" strike="noStrike" baseline="0" dirty="0">
                <a:solidFill>
                  <a:schemeClr val="tx1"/>
                </a:solidFill>
                <a:latin typeface="TimesNewRomanPS-ItalicMT"/>
              </a:rPr>
              <a:t> : (</a:t>
            </a:r>
            <a:r>
              <a:rPr lang="ru-RU" sz="1800" b="0" i="1" u="none" strike="noStrike" baseline="0" dirty="0" err="1">
                <a:solidFill>
                  <a:schemeClr val="tx1"/>
                </a:solidFill>
                <a:latin typeface="TimesNewRomanPS-ItalicMT"/>
              </a:rPr>
              <a:t>Ці</a:t>
            </a:r>
            <a:r>
              <a:rPr lang="ru-RU" sz="1800" b="0" i="1" u="none" strike="noStrike" baseline="0" dirty="0">
                <a:solidFill>
                  <a:schemeClr val="tx1"/>
                </a:solidFill>
                <a:latin typeface="TimesNewRomanPS-ItalicMT"/>
              </a:rPr>
              <a:t> – </a:t>
            </a:r>
            <a:r>
              <a:rPr lang="ru-RU" sz="1800" b="0" i="1" u="none" strike="noStrike" baseline="0" dirty="0" err="1">
                <a:solidFill>
                  <a:schemeClr val="tx1"/>
                </a:solidFill>
                <a:latin typeface="TimesNewRomanPS-ItalicMT"/>
              </a:rPr>
              <a:t>Взі</a:t>
            </a:r>
            <a:r>
              <a:rPr lang="ru-RU" sz="1800" b="0" i="1" u="none" strike="noStrike" baseline="0" dirty="0">
                <a:solidFill>
                  <a:schemeClr val="tx1"/>
                </a:solidFill>
                <a:latin typeface="TimesNewRomanPS-ItalicMT"/>
              </a:rPr>
              <a:t>).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Місце для тексту 4">
            <a:extLst>
              <a:ext uri="{FF2B5EF4-FFF2-40B4-BE49-F238E27FC236}">
                <a16:creationId xmlns:a16="http://schemas.microsoft.com/office/drawing/2014/main" id="{5B9CF3B8-940C-4C2C-9153-A5F2022AC494}"/>
              </a:ext>
            </a:extLst>
          </p:cNvPr>
          <p:cNvSpPr txBox="1">
            <a:spLocks/>
          </p:cNvSpPr>
          <p:nvPr/>
        </p:nvSpPr>
        <p:spPr>
          <a:xfrm>
            <a:off x="4800599" y="5015343"/>
            <a:ext cx="5839691" cy="1603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0" i="1" u="none" strike="noStrike" baseline="0" dirty="0" err="1">
                <a:solidFill>
                  <a:schemeClr val="tx1"/>
                </a:solidFill>
              </a:rPr>
              <a:t>ОПі</a:t>
            </a:r>
            <a:r>
              <a:rPr lang="ru-RU" sz="1600" b="0" i="1" u="none" strike="noStrike" baseline="0" dirty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baseline="0" dirty="0">
                <a:solidFill>
                  <a:schemeClr val="tx1"/>
                </a:solidFill>
              </a:rPr>
              <a:t>– </a:t>
            </a:r>
            <a:r>
              <a:rPr lang="ru-RU" sz="1600" b="0" i="0" u="none" strike="noStrike" baseline="0" dirty="0" err="1">
                <a:solidFill>
                  <a:schemeClr val="tx1"/>
                </a:solidFill>
              </a:rPr>
              <a:t>обсяг</a:t>
            </a:r>
            <a:r>
              <a:rPr lang="ru-RU" sz="1600" b="0" i="0" u="none" strike="noStrike" baseline="0" dirty="0">
                <a:solidFill>
                  <a:schemeClr val="tx1"/>
                </a:solidFill>
              </a:rPr>
              <a:t> продажу в </a:t>
            </a:r>
            <a:r>
              <a:rPr lang="ru-RU" sz="1600" b="0" i="0" u="none" strike="noStrike" baseline="0" dirty="0" err="1">
                <a:solidFill>
                  <a:schemeClr val="tx1"/>
                </a:solidFill>
              </a:rPr>
              <a:t>натуральних</a:t>
            </a:r>
            <a:r>
              <a:rPr lang="ru-RU" sz="1600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baseline="0" dirty="0" err="1">
                <a:solidFill>
                  <a:schemeClr val="tx1"/>
                </a:solidFill>
              </a:rPr>
              <a:t>одиницях</a:t>
            </a:r>
            <a:endParaRPr lang="ru-RU" sz="1600" b="0" i="0" u="none" strike="noStrike" baseline="0" dirty="0">
              <a:solidFill>
                <a:schemeClr val="tx1"/>
              </a:solidFill>
            </a:endParaRPr>
          </a:p>
          <a:p>
            <a:r>
              <a:rPr lang="ru-RU" sz="1600" dirty="0" err="1">
                <a:solidFill>
                  <a:schemeClr val="tx1"/>
                </a:solidFill>
              </a:rPr>
              <a:t>Вп</a:t>
            </a:r>
            <a:r>
              <a:rPr lang="ru-RU" sz="1600" dirty="0">
                <a:solidFill>
                  <a:schemeClr val="tx1"/>
                </a:solidFill>
              </a:rPr>
              <a:t> – </a:t>
            </a:r>
            <a:r>
              <a:rPr lang="ru-RU" sz="1600" dirty="0" err="1">
                <a:solidFill>
                  <a:schemeClr val="tx1"/>
                </a:solidFill>
              </a:rPr>
              <a:t>постійні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витрати</a:t>
            </a:r>
            <a:r>
              <a:rPr lang="ru-RU" sz="1600" dirty="0">
                <a:solidFill>
                  <a:schemeClr val="tx1"/>
                </a:solidFill>
              </a:rPr>
              <a:t>;</a:t>
            </a:r>
          </a:p>
          <a:p>
            <a:r>
              <a:rPr lang="ru-RU" sz="1600" dirty="0" err="1">
                <a:solidFill>
                  <a:schemeClr val="tx1"/>
                </a:solidFill>
              </a:rPr>
              <a:t>Вз</a:t>
            </a:r>
            <a:r>
              <a:rPr lang="ru-RU" sz="1600" dirty="0">
                <a:solidFill>
                  <a:schemeClr val="tx1"/>
                </a:solidFill>
              </a:rPr>
              <a:t> – </a:t>
            </a:r>
            <a:r>
              <a:rPr lang="ru-RU" sz="1600" dirty="0" err="1">
                <a:solidFill>
                  <a:schemeClr val="tx1"/>
                </a:solidFill>
              </a:rPr>
              <a:t>змінні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витрати</a:t>
            </a:r>
            <a:r>
              <a:rPr lang="ru-RU" sz="1600" dirty="0">
                <a:solidFill>
                  <a:schemeClr val="tx1"/>
                </a:solidFill>
              </a:rPr>
              <a:t>;</a:t>
            </a:r>
          </a:p>
          <a:p>
            <a:r>
              <a:rPr lang="ru-RU" sz="1600" dirty="0" err="1">
                <a:solidFill>
                  <a:schemeClr val="tx1"/>
                </a:solidFill>
              </a:rPr>
              <a:t>Взі</a:t>
            </a:r>
            <a:r>
              <a:rPr lang="ru-RU" sz="1600" dirty="0">
                <a:solidFill>
                  <a:schemeClr val="tx1"/>
                </a:solidFill>
              </a:rPr>
              <a:t> – </a:t>
            </a:r>
            <a:r>
              <a:rPr lang="ru-RU" sz="1600" dirty="0" err="1">
                <a:solidFill>
                  <a:schemeClr val="tx1"/>
                </a:solidFill>
              </a:rPr>
              <a:t>змінні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витрати</a:t>
            </a:r>
            <a:r>
              <a:rPr lang="ru-RU" sz="1600" dirty="0">
                <a:solidFill>
                  <a:schemeClr val="tx1"/>
                </a:solidFill>
              </a:rPr>
              <a:t> на </a:t>
            </a:r>
            <a:r>
              <a:rPr lang="ru-RU" sz="1600" dirty="0" err="1">
                <a:solidFill>
                  <a:schemeClr val="tx1"/>
                </a:solidFill>
              </a:rPr>
              <a:t>одиницю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продукції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 err="1">
                <a:solidFill>
                  <a:schemeClr val="tx1"/>
                </a:solidFill>
              </a:rPr>
              <a:t>Ці</a:t>
            </a:r>
            <a:r>
              <a:rPr lang="ru-RU" sz="1600" dirty="0">
                <a:solidFill>
                  <a:schemeClr val="tx1"/>
                </a:solidFill>
              </a:rPr>
              <a:t> – </a:t>
            </a:r>
            <a:r>
              <a:rPr lang="ru-RU" sz="1600" dirty="0" err="1">
                <a:solidFill>
                  <a:schemeClr val="tx1"/>
                </a:solidFill>
              </a:rPr>
              <a:t>ціна</a:t>
            </a:r>
            <a:r>
              <a:rPr lang="ru-RU" sz="1600" dirty="0">
                <a:solidFill>
                  <a:schemeClr val="tx1"/>
                </a:solidFill>
              </a:rPr>
              <a:t> за </a:t>
            </a:r>
            <a:r>
              <a:rPr lang="ru-RU" sz="1600" dirty="0" err="1">
                <a:solidFill>
                  <a:schemeClr val="tx1"/>
                </a:solidFill>
              </a:rPr>
              <a:t>одиницю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продукції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23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914A7F2-57E7-4322-A0CF-F498F7EE3DC7}"/>
              </a:ext>
            </a:extLst>
          </p:cNvPr>
          <p:cNvSpPr txBox="1"/>
          <p:nvPr/>
        </p:nvSpPr>
        <p:spPr>
          <a:xfrm>
            <a:off x="467590" y="353486"/>
            <a:ext cx="1023504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u="sng" dirty="0"/>
              <a:t>Приклад 1.</a:t>
            </a:r>
          </a:p>
          <a:p>
            <a:r>
              <a:rPr lang="ru-RU" dirty="0" err="1"/>
              <a:t>Обсяг</a:t>
            </a:r>
            <a:r>
              <a:rPr lang="ru-RU" dirty="0"/>
              <a:t> продажу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100 од. за </a:t>
            </a:r>
            <a:r>
              <a:rPr lang="ru-RU" dirty="0" err="1"/>
              <a:t>ціною</a:t>
            </a:r>
            <a:r>
              <a:rPr lang="ru-RU" dirty="0"/>
              <a:t> 250 грн. За </a:t>
            </a:r>
            <a:r>
              <a:rPr lang="ru-RU" dirty="0" err="1"/>
              <a:t>одиницю</a:t>
            </a:r>
            <a:r>
              <a:rPr lang="ru-RU" dirty="0"/>
              <a:t>. </a:t>
            </a:r>
            <a:r>
              <a:rPr lang="ru-RU" dirty="0" err="1"/>
              <a:t>Змінні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одиницю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150 грн., </a:t>
            </a:r>
            <a:r>
              <a:rPr lang="ru-RU" dirty="0" err="1"/>
              <a:t>постійні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підприємстві</a:t>
            </a:r>
            <a:r>
              <a:rPr lang="ru-RU" dirty="0"/>
              <a:t> – 5000 грн. </a:t>
            </a:r>
            <a:r>
              <a:rPr lang="ru-RU" dirty="0" err="1"/>
              <a:t>Визначте</a:t>
            </a:r>
            <a:r>
              <a:rPr lang="ru-RU" dirty="0"/>
              <a:t>, як </a:t>
            </a:r>
            <a:r>
              <a:rPr lang="ru-RU" dirty="0" err="1"/>
              <a:t>зміниться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:</a:t>
            </a:r>
          </a:p>
          <a:p>
            <a:r>
              <a:rPr lang="ru-RU" dirty="0"/>
              <a:t>– </a:t>
            </a:r>
            <a:r>
              <a:rPr lang="ru-RU" dirty="0" err="1"/>
              <a:t>обсяг</a:t>
            </a:r>
            <a:r>
              <a:rPr lang="ru-RU" dirty="0"/>
              <a:t> продажу </a:t>
            </a:r>
            <a:r>
              <a:rPr lang="ru-RU" dirty="0" err="1"/>
              <a:t>зростає</a:t>
            </a:r>
            <a:r>
              <a:rPr lang="ru-RU" dirty="0"/>
              <a:t> на 20%;</a:t>
            </a:r>
          </a:p>
          <a:p>
            <a:r>
              <a:rPr lang="ru-RU" dirty="0"/>
              <a:t>– </a:t>
            </a:r>
            <a:r>
              <a:rPr lang="ru-RU" dirty="0" err="1"/>
              <a:t>ціна</a:t>
            </a:r>
            <a:r>
              <a:rPr lang="ru-RU" dirty="0"/>
              <a:t> </a:t>
            </a:r>
            <a:r>
              <a:rPr lang="ru-RU" dirty="0" err="1"/>
              <a:t>підвищується</a:t>
            </a:r>
            <a:r>
              <a:rPr lang="ru-RU" dirty="0"/>
              <a:t> на 20%.</a:t>
            </a:r>
          </a:p>
          <a:p>
            <a:r>
              <a:rPr lang="ru-RU" dirty="0" err="1"/>
              <a:t>Розрахуйте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точки </a:t>
            </a:r>
            <a:r>
              <a:rPr lang="ru-RU" dirty="0" err="1"/>
              <a:t>беззбитковості</a:t>
            </a:r>
            <a:r>
              <a:rPr lang="ru-RU" dirty="0"/>
              <a:t> за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варіантами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на </a:t>
            </a:r>
            <a:r>
              <a:rPr lang="ru-RU" dirty="0" err="1"/>
              <a:t>одиницю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. </a:t>
            </a:r>
            <a:r>
              <a:rPr lang="ru-RU" dirty="0" err="1"/>
              <a:t>Зробіть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b="1" i="1" dirty="0" err="1"/>
              <a:t>Прибуток</a:t>
            </a:r>
            <a:r>
              <a:rPr lang="ru-RU" b="1" i="1" dirty="0"/>
              <a:t> </a:t>
            </a:r>
            <a:r>
              <a:rPr lang="ru-RU" b="1" i="1" dirty="0" err="1"/>
              <a:t>від</a:t>
            </a:r>
            <a:r>
              <a:rPr lang="ru-RU" b="1" i="1" dirty="0"/>
              <a:t> </a:t>
            </a:r>
            <a:r>
              <a:rPr lang="ru-RU" b="1" i="1" dirty="0" err="1"/>
              <a:t>реалізації</a:t>
            </a:r>
            <a:r>
              <a:rPr lang="ru-RU" b="1" i="1" dirty="0"/>
              <a:t> </a:t>
            </a:r>
            <a:r>
              <a:rPr lang="ru-RU" b="1" i="1" dirty="0" err="1"/>
              <a:t>дорівнює</a:t>
            </a:r>
            <a:r>
              <a:rPr lang="ru-RU" b="1" i="1" dirty="0"/>
              <a:t>:</a:t>
            </a:r>
          </a:p>
          <a:p>
            <a:r>
              <a:rPr lang="ru-RU" dirty="0"/>
              <a:t>П1 = 100 ×(250 – 150) – 5000 = 5000 грн.</a:t>
            </a:r>
          </a:p>
          <a:p>
            <a:r>
              <a:rPr lang="ru-RU" dirty="0"/>
              <a:t>При </a:t>
            </a:r>
            <a:r>
              <a:rPr lang="ru-RU" dirty="0" err="1"/>
              <a:t>збільшенні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продажу на 20%, </a:t>
            </a:r>
            <a:r>
              <a:rPr lang="ru-RU" dirty="0" err="1"/>
              <a:t>тобто</a:t>
            </a:r>
            <a:r>
              <a:rPr lang="ru-RU" dirty="0"/>
              <a:t> до 120 од., </a:t>
            </a:r>
            <a:r>
              <a:rPr lang="ru-RU" dirty="0" err="1"/>
              <a:t>прибуток</a:t>
            </a:r>
            <a:r>
              <a:rPr lang="ru-RU" dirty="0"/>
              <a:t> становить:</a:t>
            </a:r>
          </a:p>
          <a:p>
            <a:r>
              <a:rPr lang="ru-RU" dirty="0"/>
              <a:t>П2 = 120 × (250 – 150) – 5000 = 7000 грн.</a:t>
            </a:r>
          </a:p>
          <a:p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продажу на 20%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 на 140%.</a:t>
            </a:r>
          </a:p>
          <a:p>
            <a:r>
              <a:rPr lang="ru-RU" b="1" i="1" dirty="0" err="1"/>
              <a:t>Визначимо</a:t>
            </a:r>
            <a:r>
              <a:rPr lang="ru-RU" b="1" i="1" dirty="0"/>
              <a:t> точку </a:t>
            </a:r>
            <a:r>
              <a:rPr lang="ru-RU" b="1" i="1" dirty="0" err="1"/>
              <a:t>беззбитковості</a:t>
            </a:r>
            <a:r>
              <a:rPr lang="ru-RU" b="1" i="1" dirty="0"/>
              <a:t> ОП</a:t>
            </a:r>
            <a:r>
              <a:rPr lang="ru-RU" sz="1000" b="1" i="1" dirty="0"/>
              <a:t>б1</a:t>
            </a:r>
            <a:r>
              <a:rPr lang="ru-RU" b="1" i="1" dirty="0"/>
              <a:t> </a:t>
            </a:r>
            <a:r>
              <a:rPr lang="ru-RU" dirty="0"/>
              <a:t>за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ціна</a:t>
            </a:r>
            <a:r>
              <a:rPr lang="ru-RU" dirty="0"/>
              <a:t> становить 250 грн. за </a:t>
            </a:r>
            <a:r>
              <a:rPr lang="ru-RU" dirty="0" err="1"/>
              <a:t>одиницю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.</a:t>
            </a:r>
          </a:p>
          <a:p>
            <a:r>
              <a:rPr lang="ru-RU" dirty="0"/>
              <a:t>ОП</a:t>
            </a:r>
            <a:r>
              <a:rPr lang="ru-RU" sz="1200" dirty="0"/>
              <a:t>б1</a:t>
            </a:r>
            <a:r>
              <a:rPr lang="ru-RU" dirty="0"/>
              <a:t> = 5000 : (250 – 150) = 50 од.</a:t>
            </a:r>
          </a:p>
          <a:p>
            <a:r>
              <a:rPr lang="ru-RU" dirty="0"/>
              <a:t>При </a:t>
            </a:r>
            <a:r>
              <a:rPr lang="ru-RU" dirty="0" err="1"/>
              <a:t>збільшенні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на 20%, </a:t>
            </a:r>
            <a:r>
              <a:rPr lang="ru-RU" dirty="0" err="1"/>
              <a:t>тобто</a:t>
            </a:r>
            <a:r>
              <a:rPr lang="ru-RU" dirty="0"/>
              <a:t> до 300 грн. за </a:t>
            </a:r>
            <a:r>
              <a:rPr lang="ru-RU" dirty="0" err="1"/>
              <a:t>одиницю</a:t>
            </a:r>
            <a:r>
              <a:rPr lang="ru-RU" dirty="0"/>
              <a:t>, </a:t>
            </a:r>
            <a:r>
              <a:rPr lang="ru-RU" dirty="0" err="1"/>
              <a:t>прибуток</a:t>
            </a:r>
            <a:r>
              <a:rPr lang="ru-RU" dirty="0"/>
              <a:t> становить</a:t>
            </a:r>
          </a:p>
          <a:p>
            <a:r>
              <a:rPr lang="ru-RU" dirty="0"/>
              <a:t>П3 = 100 × (300 – 150) – 5000 = 10000 грн.</a:t>
            </a:r>
          </a:p>
          <a:p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на 20% </a:t>
            </a:r>
            <a:r>
              <a:rPr lang="ru-RU" dirty="0" err="1"/>
              <a:t>прибуток</a:t>
            </a:r>
            <a:r>
              <a:rPr lang="ru-RU" dirty="0"/>
              <a:t> </a:t>
            </a:r>
            <a:r>
              <a:rPr lang="ru-RU" dirty="0" err="1"/>
              <a:t>збільшиться</a:t>
            </a:r>
            <a:r>
              <a:rPr lang="ru-RU" dirty="0"/>
              <a:t> у 2 рази.</a:t>
            </a:r>
          </a:p>
          <a:p>
            <a:r>
              <a:rPr lang="ru-RU" dirty="0"/>
              <a:t>Точка </a:t>
            </a:r>
            <a:r>
              <a:rPr lang="ru-RU" dirty="0" err="1"/>
              <a:t>беззбитковості</a:t>
            </a:r>
            <a:r>
              <a:rPr lang="ru-RU" dirty="0"/>
              <a:t> ОПб2, за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ціна</a:t>
            </a:r>
            <a:r>
              <a:rPr lang="ru-RU" dirty="0"/>
              <a:t> </a:t>
            </a:r>
            <a:r>
              <a:rPr lang="ru-RU" dirty="0" err="1"/>
              <a:t>збільшилася</a:t>
            </a:r>
            <a:r>
              <a:rPr lang="ru-RU" dirty="0"/>
              <a:t> на 20%, становить:</a:t>
            </a:r>
          </a:p>
          <a:p>
            <a:r>
              <a:rPr lang="ru-RU" dirty="0"/>
              <a:t>ОПб2 = 5000 : (300 – 150) = 33 од.</a:t>
            </a:r>
          </a:p>
        </p:txBody>
      </p:sp>
    </p:spTree>
    <p:extLst>
      <p:ext uri="{BB962C8B-B14F-4D97-AF65-F5344CB8AC3E}">
        <p14:creationId xmlns:p14="http://schemas.microsoft.com/office/powerpoint/2010/main" val="2041145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998B74D-8099-46C6-89A1-481FF9AC8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Розподіл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прибутку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підприємства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FDBF696B-897F-4365-97B4-466BB2A13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107" y="3293918"/>
            <a:ext cx="4719348" cy="150668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Перший </a:t>
            </a:r>
            <a:r>
              <a:rPr lang="ru-RU" sz="3200" dirty="0" err="1">
                <a:solidFill>
                  <a:schemeClr val="tx1"/>
                </a:solidFill>
              </a:rPr>
              <a:t>етап</a:t>
            </a:r>
            <a:r>
              <a:rPr lang="ru-RU" sz="3200" dirty="0">
                <a:solidFill>
                  <a:schemeClr val="tx1"/>
                </a:solidFill>
              </a:rPr>
              <a:t> – </a:t>
            </a:r>
            <a:r>
              <a:rPr lang="ru-RU" sz="3200" b="0" dirty="0" err="1">
                <a:solidFill>
                  <a:schemeClr val="tx1"/>
                </a:solidFill>
              </a:rPr>
              <a:t>це</a:t>
            </a:r>
            <a:r>
              <a:rPr lang="ru-RU" sz="3200" b="0" dirty="0">
                <a:solidFill>
                  <a:schemeClr val="tx1"/>
                </a:solidFill>
              </a:rPr>
              <a:t> </a:t>
            </a:r>
            <a:r>
              <a:rPr lang="ru-RU" sz="3200" b="0" dirty="0" err="1">
                <a:solidFill>
                  <a:schemeClr val="tx1"/>
                </a:solidFill>
              </a:rPr>
              <a:t>розподіл</a:t>
            </a:r>
            <a:r>
              <a:rPr lang="ru-RU" sz="3200" b="0" dirty="0">
                <a:solidFill>
                  <a:schemeClr val="tx1"/>
                </a:solidFill>
              </a:rPr>
              <a:t> </a:t>
            </a:r>
            <a:r>
              <a:rPr lang="ru-RU" sz="3200" b="0" dirty="0" err="1">
                <a:solidFill>
                  <a:schemeClr val="tx1"/>
                </a:solidFill>
              </a:rPr>
              <a:t>загального</a:t>
            </a:r>
            <a:r>
              <a:rPr lang="ru-RU" sz="3200" b="0" dirty="0">
                <a:solidFill>
                  <a:schemeClr val="tx1"/>
                </a:solidFill>
              </a:rPr>
              <a:t> </a:t>
            </a:r>
            <a:r>
              <a:rPr lang="ru-RU" sz="3200" b="0" dirty="0" err="1">
                <a:solidFill>
                  <a:schemeClr val="tx1"/>
                </a:solidFill>
              </a:rPr>
              <a:t>прибутку</a:t>
            </a:r>
            <a:r>
              <a:rPr lang="ru-RU" sz="3200" b="0" dirty="0">
                <a:solidFill>
                  <a:schemeClr val="tx1"/>
                </a:solidFill>
              </a:rPr>
              <a:t> з метою </a:t>
            </a:r>
            <a:r>
              <a:rPr lang="ru-RU" sz="3200" b="0" dirty="0" err="1">
                <a:solidFill>
                  <a:schemeClr val="tx1"/>
                </a:solidFill>
              </a:rPr>
              <a:t>визначення</a:t>
            </a:r>
            <a:r>
              <a:rPr lang="ru-RU" sz="3200" b="0" dirty="0">
                <a:solidFill>
                  <a:schemeClr val="tx1"/>
                </a:solidFill>
              </a:rPr>
              <a:t> </a:t>
            </a:r>
            <a:r>
              <a:rPr lang="ru-RU" sz="3200" b="0" dirty="0" err="1">
                <a:solidFill>
                  <a:schemeClr val="tx1"/>
                </a:solidFill>
              </a:rPr>
              <a:t>кінцевого</a:t>
            </a:r>
            <a:r>
              <a:rPr lang="ru-RU" sz="3200" b="0" dirty="0">
                <a:solidFill>
                  <a:schemeClr val="tx1"/>
                </a:solidFill>
              </a:rPr>
              <a:t> </a:t>
            </a:r>
            <a:r>
              <a:rPr lang="ru-RU" sz="3200" b="0" dirty="0" err="1">
                <a:solidFill>
                  <a:schemeClr val="tx1"/>
                </a:solidFill>
              </a:rPr>
              <a:t>фінансового</a:t>
            </a:r>
            <a:r>
              <a:rPr lang="ru-RU" sz="3200" b="0" dirty="0">
                <a:solidFill>
                  <a:schemeClr val="tx1"/>
                </a:solidFill>
              </a:rPr>
              <a:t> результату.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73C127D-85C5-4987-A48B-B1622D145B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22" t="47273" r="41534" b="33636"/>
          <a:stretch/>
        </p:blipFill>
        <p:spPr>
          <a:xfrm>
            <a:off x="5974773" y="2930236"/>
            <a:ext cx="5741120" cy="277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37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7F4E3-9D2D-4C20-B836-D4FB74C8A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Розподіл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прибутку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підприємства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D992003-9A07-4BB1-9B17-7D77CFB08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326" y="2867891"/>
            <a:ext cx="4825157" cy="2712027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chemeClr val="tx1"/>
                </a:solidFill>
              </a:rPr>
              <a:t>Другий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етап</a:t>
            </a:r>
            <a:r>
              <a:rPr lang="ru-RU" sz="2800" dirty="0">
                <a:solidFill>
                  <a:schemeClr val="tx1"/>
                </a:solidFill>
              </a:rPr>
              <a:t> – </a:t>
            </a:r>
            <a:r>
              <a:rPr lang="ru-RU" sz="2800" b="0" dirty="0" err="1">
                <a:solidFill>
                  <a:schemeClr val="tx1"/>
                </a:solidFill>
              </a:rPr>
              <a:t>це</a:t>
            </a:r>
            <a:r>
              <a:rPr lang="ru-RU" sz="2800" b="0" dirty="0">
                <a:solidFill>
                  <a:schemeClr val="tx1"/>
                </a:solidFill>
              </a:rPr>
              <a:t> </a:t>
            </a:r>
            <a:r>
              <a:rPr lang="ru-RU" sz="2800" b="0" dirty="0" err="1">
                <a:solidFill>
                  <a:schemeClr val="tx1"/>
                </a:solidFill>
              </a:rPr>
              <a:t>розподіл</a:t>
            </a:r>
            <a:r>
              <a:rPr lang="ru-RU" sz="2800" b="0" dirty="0">
                <a:solidFill>
                  <a:schemeClr val="tx1"/>
                </a:solidFill>
              </a:rPr>
              <a:t> чистого </a:t>
            </a:r>
            <a:r>
              <a:rPr lang="ru-RU" sz="2800" b="0" dirty="0" err="1">
                <a:solidFill>
                  <a:schemeClr val="tx1"/>
                </a:solidFill>
              </a:rPr>
              <a:t>прибутку</a:t>
            </a:r>
            <a:r>
              <a:rPr lang="ru-RU" sz="2800" b="0" dirty="0">
                <a:solidFill>
                  <a:schemeClr val="tx1"/>
                </a:solidFill>
              </a:rPr>
              <a:t>, </a:t>
            </a:r>
            <a:r>
              <a:rPr lang="ru-RU" sz="2800" b="0" dirty="0" err="1">
                <a:solidFill>
                  <a:schemeClr val="tx1"/>
                </a:solidFill>
              </a:rPr>
              <a:t>що</a:t>
            </a:r>
            <a:r>
              <a:rPr lang="ru-RU" sz="2800" b="0" dirty="0">
                <a:solidFill>
                  <a:schemeClr val="tx1"/>
                </a:solidFill>
              </a:rPr>
              <a:t> </a:t>
            </a:r>
            <a:r>
              <a:rPr lang="ru-RU" sz="2800" b="0" dirty="0" err="1">
                <a:solidFill>
                  <a:schemeClr val="tx1"/>
                </a:solidFill>
              </a:rPr>
              <a:t>залишився</a:t>
            </a:r>
            <a:r>
              <a:rPr lang="ru-RU" sz="2800" b="0" dirty="0">
                <a:solidFill>
                  <a:schemeClr val="tx1"/>
                </a:solidFill>
              </a:rPr>
              <a:t> в </a:t>
            </a:r>
            <a:r>
              <a:rPr lang="ru-RU" sz="2800" b="0" dirty="0" err="1">
                <a:solidFill>
                  <a:schemeClr val="tx1"/>
                </a:solidFill>
              </a:rPr>
              <a:t>розпорядженні</a:t>
            </a:r>
            <a:r>
              <a:rPr lang="ru-RU" sz="2800" b="0" dirty="0">
                <a:solidFill>
                  <a:schemeClr val="tx1"/>
                </a:solidFill>
              </a:rPr>
              <a:t> </a:t>
            </a:r>
            <a:r>
              <a:rPr lang="ru-RU" sz="2800" b="0" dirty="0" err="1">
                <a:solidFill>
                  <a:schemeClr val="tx1"/>
                </a:solidFill>
              </a:rPr>
              <a:t>підприємства</a:t>
            </a:r>
            <a:r>
              <a:rPr lang="ru-RU" sz="2800" b="0" dirty="0">
                <a:solidFill>
                  <a:schemeClr val="tx1"/>
                </a:solidFill>
              </a:rPr>
              <a:t> </a:t>
            </a:r>
            <a:r>
              <a:rPr lang="ru-RU" sz="2800" b="0" dirty="0" err="1">
                <a:solidFill>
                  <a:schemeClr val="tx1"/>
                </a:solidFill>
              </a:rPr>
              <a:t>після</a:t>
            </a:r>
            <a:r>
              <a:rPr lang="ru-RU" sz="2800" b="0" dirty="0">
                <a:solidFill>
                  <a:schemeClr val="tx1"/>
                </a:solidFill>
              </a:rPr>
              <a:t> </a:t>
            </a:r>
            <a:r>
              <a:rPr lang="ru-RU" sz="2800" b="0" dirty="0" err="1">
                <a:solidFill>
                  <a:schemeClr val="tx1"/>
                </a:solidFill>
              </a:rPr>
              <a:t>сплати</a:t>
            </a:r>
            <a:r>
              <a:rPr lang="ru-RU" sz="2800" b="0" dirty="0">
                <a:solidFill>
                  <a:schemeClr val="tx1"/>
                </a:solidFill>
              </a:rPr>
              <a:t> </a:t>
            </a:r>
            <a:r>
              <a:rPr lang="ru-RU" sz="2800" b="0" dirty="0" err="1">
                <a:solidFill>
                  <a:schemeClr val="tx1"/>
                </a:solidFill>
              </a:rPr>
              <a:t>платежів</a:t>
            </a:r>
            <a:r>
              <a:rPr lang="ru-RU" sz="2800" b="0" dirty="0">
                <a:solidFill>
                  <a:schemeClr val="tx1"/>
                </a:solidFill>
              </a:rPr>
              <a:t> (</a:t>
            </a:r>
            <a:r>
              <a:rPr lang="ru-RU" sz="2800" b="0" dirty="0" err="1">
                <a:solidFill>
                  <a:schemeClr val="tx1"/>
                </a:solidFill>
              </a:rPr>
              <a:t>податків</a:t>
            </a:r>
            <a:r>
              <a:rPr lang="ru-RU" sz="2800" b="0" dirty="0">
                <a:solidFill>
                  <a:schemeClr val="tx1"/>
                </a:solidFill>
              </a:rPr>
              <a:t>) до бюджету на </a:t>
            </a:r>
            <a:r>
              <a:rPr lang="ru-RU" sz="2800" b="0" dirty="0" err="1">
                <a:solidFill>
                  <a:schemeClr val="tx1"/>
                </a:solidFill>
              </a:rPr>
              <a:t>капіталізовану</a:t>
            </a:r>
            <a:r>
              <a:rPr lang="ru-RU" sz="2800" b="0" dirty="0">
                <a:solidFill>
                  <a:schemeClr val="tx1"/>
                </a:solidFill>
              </a:rPr>
              <a:t> та </a:t>
            </a:r>
            <a:r>
              <a:rPr lang="ru-RU" sz="2800" b="0" dirty="0" err="1">
                <a:solidFill>
                  <a:schemeClr val="tx1"/>
                </a:solidFill>
              </a:rPr>
              <a:t>спожиту</a:t>
            </a:r>
            <a:r>
              <a:rPr lang="ru-RU" sz="2800" b="0" dirty="0">
                <a:solidFill>
                  <a:schemeClr val="tx1"/>
                </a:solidFill>
              </a:rPr>
              <a:t> </a:t>
            </a:r>
            <a:r>
              <a:rPr lang="ru-RU" sz="2800" b="0" dirty="0" err="1">
                <a:solidFill>
                  <a:schemeClr val="tx1"/>
                </a:solidFill>
              </a:rPr>
              <a:t>частини</a:t>
            </a:r>
            <a:endParaRPr lang="ru-RU" sz="2800" b="0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142BD5-C176-415A-B1EC-784BE9F48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61" t="51515" r="40512" b="17273"/>
          <a:stretch/>
        </p:blipFill>
        <p:spPr>
          <a:xfrm>
            <a:off x="5735781" y="2095523"/>
            <a:ext cx="5559137" cy="386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09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DDAA6337-9730-4FEF-909A-4B0E84ACF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274" y="503613"/>
            <a:ext cx="9875520" cy="1356360"/>
          </a:xfrm>
        </p:spPr>
        <p:txBody>
          <a:bodyPr>
            <a:normAutofit/>
          </a:bodyPr>
          <a:lstStyle/>
          <a:p>
            <a:r>
              <a:rPr lang="uk-UA" sz="1800" b="1" dirty="0">
                <a:solidFill>
                  <a:schemeClr val="tx1"/>
                </a:solidFill>
              </a:rPr>
              <a:t>Приклад 2.</a:t>
            </a:r>
            <a:r>
              <a:rPr lang="uk-UA" sz="1800" dirty="0">
                <a:solidFill>
                  <a:schemeClr val="tx1"/>
                </a:solidFill>
              </a:rPr>
              <a:t> Сукупні доходи підприємства складають 300 тис. грн., сукупні витрати – 125 тис. грн. Активи підприємства становлять 630 тис. грн., власний капітал – 480 тис. грн., сума виплат на дивіденди – 50 тис. грн. Відрахування до резервного фонду – 7% від чистого прибутку. Розрахувати суму чистого прибутку, відрахування до резервного фонду, суму нерозподіленого прибутку та всі можливі показники ефективності. Зробити висновки.</a:t>
            </a:r>
          </a:p>
        </p:txBody>
      </p:sp>
      <p:sp>
        <p:nvSpPr>
          <p:cNvPr id="13" name="Місце для вмісту 12">
            <a:extLst>
              <a:ext uri="{FF2B5EF4-FFF2-40B4-BE49-F238E27FC236}">
                <a16:creationId xmlns:a16="http://schemas.microsoft.com/office/drawing/2014/main" id="{9245010A-1C92-4A27-AABA-8D94668F1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457700"/>
          </a:xfrm>
        </p:spPr>
        <p:txBody>
          <a:bodyPr>
            <a:normAutofit fontScale="70000" lnSpcReduction="20000"/>
          </a:bodyPr>
          <a:lstStyle/>
          <a:p>
            <a:pPr marL="45720" indent="0" algn="ctr">
              <a:buNone/>
            </a:pPr>
            <a:r>
              <a:rPr lang="uk-UA" b="1" u="sng" dirty="0">
                <a:solidFill>
                  <a:schemeClr val="tx1"/>
                </a:solidFill>
              </a:rPr>
              <a:t>Розв'язок:</a:t>
            </a:r>
          </a:p>
          <a:p>
            <a:r>
              <a:rPr lang="uk-UA" dirty="0">
                <a:solidFill>
                  <a:schemeClr val="tx1"/>
                </a:solidFill>
              </a:rPr>
              <a:t>1. Прибуток являє собою різницю між сукупними доходами та витратами, тому:</a:t>
            </a:r>
          </a:p>
          <a:p>
            <a:pPr algn="ctr"/>
            <a:r>
              <a:rPr lang="uk-UA" dirty="0">
                <a:solidFill>
                  <a:schemeClr val="tx1"/>
                </a:solidFill>
              </a:rPr>
              <a:t>ПР до </a:t>
            </a:r>
            <a:r>
              <a:rPr lang="uk-UA" dirty="0" err="1">
                <a:solidFill>
                  <a:schemeClr val="tx1"/>
                </a:solidFill>
              </a:rPr>
              <a:t>опод</a:t>
            </a:r>
            <a:r>
              <a:rPr lang="uk-UA" dirty="0">
                <a:solidFill>
                  <a:schemeClr val="tx1"/>
                </a:solidFill>
              </a:rPr>
              <a:t>. = 300 – 125 = 175 (</a:t>
            </a:r>
            <a:r>
              <a:rPr lang="uk-UA" dirty="0" err="1">
                <a:solidFill>
                  <a:schemeClr val="tx1"/>
                </a:solidFill>
              </a:rPr>
              <a:t>тис.грн</a:t>
            </a:r>
            <a:r>
              <a:rPr lang="uk-UA" dirty="0">
                <a:solidFill>
                  <a:schemeClr val="tx1"/>
                </a:solidFill>
              </a:rPr>
              <a:t>.)</a:t>
            </a:r>
          </a:p>
          <a:p>
            <a:pPr algn="just"/>
            <a:r>
              <a:rPr lang="uk-UA" dirty="0">
                <a:solidFill>
                  <a:schemeClr val="tx1"/>
                </a:solidFill>
              </a:rPr>
              <a:t>2. Знайдемо суму чистого прибутку (ставка податку на прибуток – 18%):</a:t>
            </a:r>
          </a:p>
          <a:p>
            <a:pPr algn="ctr"/>
            <a:r>
              <a:rPr lang="uk-UA" dirty="0">
                <a:solidFill>
                  <a:schemeClr val="tx1"/>
                </a:solidFill>
              </a:rPr>
              <a:t>ЧП = ПР до </a:t>
            </a:r>
            <a:r>
              <a:rPr lang="uk-UA" dirty="0" err="1">
                <a:solidFill>
                  <a:schemeClr val="tx1"/>
                </a:solidFill>
              </a:rPr>
              <a:t>опод</a:t>
            </a:r>
            <a:r>
              <a:rPr lang="uk-UA" dirty="0">
                <a:solidFill>
                  <a:schemeClr val="tx1"/>
                </a:solidFill>
              </a:rPr>
              <a:t>. – ПП = 175 – 175 * 0,18 = 143,5 (</a:t>
            </a:r>
            <a:r>
              <a:rPr lang="uk-UA" dirty="0" err="1">
                <a:solidFill>
                  <a:schemeClr val="tx1"/>
                </a:solidFill>
              </a:rPr>
              <a:t>тис.грн</a:t>
            </a:r>
            <a:r>
              <a:rPr lang="uk-UA" dirty="0">
                <a:solidFill>
                  <a:schemeClr val="tx1"/>
                </a:solidFill>
              </a:rPr>
              <a:t>.)</a:t>
            </a:r>
          </a:p>
          <a:p>
            <a:pPr algn="just"/>
            <a:r>
              <a:rPr lang="uk-UA" dirty="0">
                <a:solidFill>
                  <a:schemeClr val="tx1"/>
                </a:solidFill>
              </a:rPr>
              <a:t>3. Знайдемо відрахування до резервного фонду:</a:t>
            </a:r>
          </a:p>
          <a:p>
            <a:pPr algn="ctr"/>
            <a:r>
              <a:rPr lang="uk-UA" dirty="0">
                <a:solidFill>
                  <a:schemeClr val="tx1"/>
                </a:solidFill>
              </a:rPr>
              <a:t>РФ = ЧП * 0,07 = 143,5 * 0,07 = 10,05 (тис. грн.)</a:t>
            </a:r>
          </a:p>
          <a:p>
            <a:pPr algn="just"/>
            <a:r>
              <a:rPr lang="uk-UA" dirty="0">
                <a:solidFill>
                  <a:schemeClr val="tx1"/>
                </a:solidFill>
              </a:rPr>
              <a:t>4. Розрахуємо суму нерозподіленого прибутку:</a:t>
            </a:r>
          </a:p>
          <a:p>
            <a:pPr algn="ctr"/>
            <a:r>
              <a:rPr lang="uk-UA" dirty="0">
                <a:solidFill>
                  <a:schemeClr val="tx1"/>
                </a:solidFill>
              </a:rPr>
              <a:t>НРП = ЧП – РФ – дивіденди = 143,5 – 10,05 – 50 =83,45 (</a:t>
            </a:r>
            <a:r>
              <a:rPr lang="uk-UA" dirty="0" err="1">
                <a:solidFill>
                  <a:schemeClr val="tx1"/>
                </a:solidFill>
              </a:rPr>
              <a:t>тис.грн</a:t>
            </a:r>
            <a:r>
              <a:rPr lang="uk-UA" dirty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uk-UA" dirty="0">
                <a:solidFill>
                  <a:schemeClr val="tx1"/>
                </a:solidFill>
              </a:rPr>
              <a:t>5. </a:t>
            </a:r>
            <a:r>
              <a:rPr lang="ru-RU" dirty="0" err="1">
                <a:solidFill>
                  <a:schemeClr val="tx1"/>
                </a:solidFill>
              </a:rPr>
              <a:t>Рентабельності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активів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dirty="0" err="1">
                <a:solidFill>
                  <a:schemeClr val="tx1"/>
                </a:solidFill>
              </a:rPr>
              <a:t>Rакт</a:t>
            </a:r>
            <a:r>
              <a:rPr lang="ru-RU" dirty="0">
                <a:solidFill>
                  <a:schemeClr val="tx1"/>
                </a:solidFill>
              </a:rPr>
              <a:t>. = 143,5 * 100 / 630 = 22,8%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6. </a:t>
            </a:r>
            <a:r>
              <a:rPr lang="ru-RU" dirty="0" err="1">
                <a:solidFill>
                  <a:schemeClr val="tx1"/>
                </a:solidFill>
              </a:rPr>
              <a:t>Рентабельності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власного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капіталу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dirty="0" err="1">
                <a:solidFill>
                  <a:schemeClr val="tx1"/>
                </a:solidFill>
              </a:rPr>
              <a:t>Rвк</a:t>
            </a:r>
            <a:r>
              <a:rPr lang="ru-RU" dirty="0">
                <a:solidFill>
                  <a:schemeClr val="tx1"/>
                </a:solidFill>
              </a:rPr>
              <a:t> = 143,5 * 100 / 480 = 29,9%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endParaRPr lang="uk-UA" dirty="0">
              <a:solidFill>
                <a:schemeClr val="tx1"/>
              </a:solidFill>
            </a:endParaRPr>
          </a:p>
          <a:p>
            <a:pPr algn="just"/>
            <a:endParaRPr lang="uk-UA" dirty="0">
              <a:solidFill>
                <a:schemeClr val="tx1"/>
              </a:solidFill>
            </a:endParaRPr>
          </a:p>
          <a:p>
            <a:pPr algn="just"/>
            <a:endParaRPr lang="uk-UA" dirty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33732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D5917-87F2-4879-89C8-3CE51960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Ефективність бізнесу в онлайн: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97A61A9-E1C4-4EF3-B46B-1275B66A5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1. </a:t>
            </a:r>
            <a:r>
              <a:rPr lang="en-US" b="1" dirty="0">
                <a:solidFill>
                  <a:schemeClr val="tx1"/>
                </a:solidFill>
              </a:rPr>
              <a:t>CAC (Customer Acquisition Costs)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uk-UA" dirty="0">
                <a:solidFill>
                  <a:schemeClr val="tx1"/>
                </a:solidFill>
              </a:rPr>
              <a:t>вартість залучення клієнта. Цей показник дає відповідь щодо видатків із рекламного бюджету на залучення одного клієнта. </a:t>
            </a:r>
          </a:p>
          <a:p>
            <a:r>
              <a:rPr lang="en-US" dirty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ROAS (Return on Advertising Spent)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uk-UA" dirty="0">
                <a:solidFill>
                  <a:schemeClr val="tx1"/>
                </a:solidFill>
              </a:rPr>
              <a:t>рентабельність інвестицій у рекламу. </a:t>
            </a:r>
          </a:p>
          <a:p>
            <a:r>
              <a:rPr lang="en-US" dirty="0">
                <a:solidFill>
                  <a:schemeClr val="tx1"/>
                </a:solidFill>
              </a:rPr>
              <a:t>3. </a:t>
            </a:r>
            <a:r>
              <a:rPr lang="en-US" b="1" dirty="0">
                <a:solidFill>
                  <a:schemeClr val="tx1"/>
                </a:solidFill>
              </a:rPr>
              <a:t>LTV (lifetime value)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uk-UA" dirty="0">
                <a:solidFill>
                  <a:schemeClr val="tx1"/>
                </a:solidFill>
              </a:rPr>
              <a:t>цінність життєвого циклу клієнта. Це виторг, який можна отримати через одного клієнта впродовж певного періоду. </a:t>
            </a:r>
          </a:p>
          <a:p>
            <a:r>
              <a:rPr lang="uk-UA" dirty="0">
                <a:solidFill>
                  <a:schemeClr val="tx1"/>
                </a:solidFill>
              </a:rPr>
              <a:t>4. </a:t>
            </a:r>
            <a:r>
              <a:rPr lang="uk-UA" b="1" dirty="0">
                <a:solidFill>
                  <a:schemeClr val="tx1"/>
                </a:solidFill>
              </a:rPr>
              <a:t>Конверсія сайту </a:t>
            </a:r>
            <a:r>
              <a:rPr lang="uk-UA" dirty="0">
                <a:solidFill>
                  <a:schemeClr val="tx1"/>
                </a:solidFill>
              </a:rPr>
              <a:t>визначає, наскільки ефективно ваш онлайн-майданчик перетворює відвідувачів на клієнтів</a:t>
            </a:r>
          </a:p>
          <a:p>
            <a:r>
              <a:rPr lang="uk-UA" b="1" dirty="0">
                <a:solidFill>
                  <a:schemeClr val="tx1"/>
                </a:solidFill>
              </a:rPr>
              <a:t>5. Маржинальний дохід </a:t>
            </a:r>
            <a:r>
              <a:rPr lang="uk-UA" dirty="0">
                <a:solidFill>
                  <a:schemeClr val="tx1"/>
                </a:solidFill>
              </a:rPr>
              <a:t>– найбільш зрозумілий для керівників та власників бізнесу показник, який демонструє дохід за вирахуванням собівартості продукції.</a:t>
            </a:r>
          </a:p>
        </p:txBody>
      </p:sp>
    </p:spTree>
    <p:extLst>
      <p:ext uri="{BB962C8B-B14F-4D97-AF65-F5344CB8AC3E}">
        <p14:creationId xmlns:p14="http://schemas.microsoft.com/office/powerpoint/2010/main" val="1658701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460A16-AFF7-4E74-AF09-8AEBB9348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4 </a:t>
            </a:r>
            <a:r>
              <a:rPr lang="ru-RU" dirty="0" err="1">
                <a:solidFill>
                  <a:schemeClr val="tx1"/>
                </a:solidFill>
              </a:rPr>
              <a:t>способи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підвищити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ефективність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бізнесу</a:t>
            </a:r>
            <a:endParaRPr lang="uk-UA" dirty="0">
              <a:solidFill>
                <a:schemeClr val="tx1"/>
              </a:solidFill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CDC46A86-3ACE-4480-A774-07D25836BE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946494"/>
              </p:ext>
            </p:extLst>
          </p:nvPr>
        </p:nvGraphicFramePr>
        <p:xfrm>
          <a:off x="1143000" y="2057400"/>
          <a:ext cx="9872871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7579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3C03382-767A-4A75-98E3-22AD01C57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Найбагатіші</a:t>
            </a:r>
            <a:r>
              <a:rPr lang="uk-UA" dirty="0"/>
              <a:t> люди світу (відео)</a:t>
            </a:r>
          </a:p>
        </p:txBody>
      </p:sp>
    </p:spTree>
    <p:extLst>
      <p:ext uri="{BB962C8B-B14F-4D97-AF65-F5344CB8AC3E}">
        <p14:creationId xmlns:p14="http://schemas.microsoft.com/office/powerpoint/2010/main" val="3330515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0108D02-326B-4095-8430-A5F406FBF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Ілон Рів </a:t>
            </a:r>
            <a:r>
              <a:rPr lang="uk-UA" dirty="0" err="1">
                <a:solidFill>
                  <a:schemeClr val="tx1"/>
                </a:solidFill>
              </a:rPr>
              <a:t>Маск</a:t>
            </a:r>
            <a:r>
              <a:rPr lang="uk-UA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0D517F6D-F15F-41A2-AAD6-05FBCC445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7793182" cy="403860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американський підприємець, інженер та мільярдер. Він є засновником, генеральним директором та головним інженером компанії </a:t>
            </a:r>
            <a:r>
              <a:rPr lang="en-US" dirty="0">
                <a:solidFill>
                  <a:schemeClr val="tx1"/>
                </a:solidFill>
              </a:rPr>
              <a:t>SpaceX; </a:t>
            </a:r>
            <a:r>
              <a:rPr lang="uk-UA" dirty="0">
                <a:solidFill>
                  <a:schemeClr val="tx1"/>
                </a:solidFill>
              </a:rPr>
              <a:t>інвестором, генеральним директором та архітектором продукту компанії </a:t>
            </a:r>
            <a:r>
              <a:rPr lang="en-US" dirty="0">
                <a:solidFill>
                  <a:schemeClr val="tx1"/>
                </a:solidFill>
              </a:rPr>
              <a:t>Tesla; </a:t>
            </a:r>
            <a:r>
              <a:rPr lang="uk-UA" dirty="0">
                <a:solidFill>
                  <a:schemeClr val="tx1"/>
                </a:solidFill>
              </a:rPr>
              <a:t>засновником </a:t>
            </a:r>
            <a:r>
              <a:rPr lang="en-US" dirty="0">
                <a:solidFill>
                  <a:schemeClr val="tx1"/>
                </a:solidFill>
              </a:rPr>
              <a:t>The Boring Company; </a:t>
            </a:r>
            <a:r>
              <a:rPr lang="uk-UA" dirty="0">
                <a:solidFill>
                  <a:schemeClr val="tx1"/>
                </a:solidFill>
              </a:rPr>
              <a:t>співзасновником </a:t>
            </a:r>
            <a:r>
              <a:rPr lang="en-US" dirty="0" err="1">
                <a:solidFill>
                  <a:schemeClr val="tx1"/>
                </a:solidFill>
              </a:rPr>
              <a:t>Neuralink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та </a:t>
            </a:r>
            <a:r>
              <a:rPr lang="en-US" dirty="0" err="1">
                <a:solidFill>
                  <a:schemeClr val="tx1"/>
                </a:solidFill>
              </a:rPr>
              <a:t>OpenAI</a:t>
            </a:r>
            <a:r>
              <a:rPr lang="en-US" dirty="0">
                <a:solidFill>
                  <a:schemeClr val="tx1"/>
                </a:solidFill>
              </a:rPr>
              <a:t>; </a:t>
            </a:r>
            <a:r>
              <a:rPr lang="uk-UA" dirty="0">
                <a:solidFill>
                  <a:schemeClr val="tx1"/>
                </a:solidFill>
              </a:rPr>
              <a:t>власником </a:t>
            </a:r>
            <a:r>
              <a:rPr lang="en-US" dirty="0">
                <a:solidFill>
                  <a:schemeClr val="tx1"/>
                </a:solidFill>
              </a:rPr>
              <a:t>Twitter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Вік – 51 рік</a:t>
            </a:r>
          </a:p>
          <a:p>
            <a:r>
              <a:rPr lang="uk-UA" dirty="0">
                <a:solidFill>
                  <a:schemeClr val="tx1"/>
                </a:solidFill>
              </a:rPr>
              <a:t>Власний капітал - </a:t>
            </a:r>
            <a:r>
              <a:rPr lang="ru-RU" dirty="0">
                <a:solidFill>
                  <a:schemeClr val="tx1"/>
                </a:solidFill>
              </a:rPr>
              <a:t>189,4 млрд. USD (2022 г.)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1D863F-4AE0-4BB9-87C7-D7619C539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158" y="405244"/>
            <a:ext cx="2624678" cy="347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30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84B11D-972E-45DE-8AF1-EC3C28C3A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>
                <a:solidFill>
                  <a:schemeClr val="tx1"/>
                </a:solidFill>
              </a:rPr>
              <a:t>Бернар</a:t>
            </a:r>
            <a:r>
              <a:rPr lang="uk-UA" dirty="0">
                <a:solidFill>
                  <a:schemeClr val="tx1"/>
                </a:solidFill>
              </a:rPr>
              <a:t> Арно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1CBA719-C9F5-4B63-BC76-FDC20F2C3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7325591" cy="403860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французький бізнесмен-мільярдер, президент групи компаній </a:t>
            </a:r>
            <a:r>
              <a:rPr lang="en-US" dirty="0">
                <a:solidFill>
                  <a:schemeClr val="tx1"/>
                </a:solidFill>
              </a:rPr>
              <a:t>Louis Vuitton Moët Hennessy. </a:t>
            </a:r>
            <a:r>
              <a:rPr lang="uk-UA" dirty="0">
                <a:solidFill>
                  <a:schemeClr val="tx1"/>
                </a:solidFill>
              </a:rPr>
              <a:t>У квітні 2018 року визнаний найбагатшою людиною Європи. 18 січня 2020 року Арно став найбагатшою людиною у світі</a:t>
            </a:r>
          </a:p>
          <a:p>
            <a:r>
              <a:rPr lang="uk-UA" dirty="0">
                <a:solidFill>
                  <a:schemeClr val="tx1"/>
                </a:solidFill>
              </a:rPr>
              <a:t>Вік – 73 роки</a:t>
            </a:r>
          </a:p>
          <a:p>
            <a:r>
              <a:rPr lang="uk-UA" dirty="0">
                <a:solidFill>
                  <a:schemeClr val="tx1"/>
                </a:solidFill>
              </a:rPr>
              <a:t>Власний капітал – 174,7 млрд. </a:t>
            </a:r>
            <a:r>
              <a:rPr lang="ru-RU" dirty="0">
                <a:solidFill>
                  <a:schemeClr val="tx1"/>
                </a:solidFill>
              </a:rPr>
              <a:t>USD (2022 р.)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916E55-0673-42D4-B944-565D41372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709" y="315191"/>
            <a:ext cx="3131128" cy="313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63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1F5F69-87A4-490A-808E-52DD4F4B9331}"/>
              </a:ext>
            </a:extLst>
          </p:cNvPr>
          <p:cNvSpPr txBox="1"/>
          <p:nvPr/>
        </p:nvSpPr>
        <p:spPr>
          <a:xfrm>
            <a:off x="1353416" y="1235608"/>
            <a:ext cx="60942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/>
              <a:t>Економічна ефективність </a:t>
            </a:r>
            <a:r>
              <a:rPr lang="uk-UA" sz="2400" dirty="0"/>
              <a:t>є загальною для будь-якого виду підприємницької діяльності економічною категорією. Вона визначається  зіставленням економічного результату (</a:t>
            </a:r>
            <a:r>
              <a:rPr lang="uk-UA" sz="2400" dirty="0" err="1"/>
              <a:t>вигод</a:t>
            </a:r>
            <a:r>
              <a:rPr lang="uk-UA" sz="2400" dirty="0"/>
              <a:t> від бізнесу) до витрат на досягнення цього результату.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C2CEA8-7784-4744-A144-E8937B8781EB}"/>
                  </a:ext>
                </a:extLst>
              </p:cNvPr>
              <p:cNvSpPr txBox="1"/>
              <p:nvPr/>
            </p:nvSpPr>
            <p:spPr>
              <a:xfrm>
                <a:off x="4665518" y="3710188"/>
                <a:ext cx="6554066" cy="24709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400" dirty="0"/>
                  <a:t>е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b="0" i="1" smtClean="0">
                            <a:latin typeface="Cambria Math" panose="02040503050406030204" pitchFamily="18" charset="0"/>
                          </a:rPr>
                          <m:t>Е</m:t>
                        </m:r>
                        <m:r>
                          <a:rPr lang="uk-U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den>
                    </m:f>
                  </m:oMath>
                </a14:m>
                <a:endParaRPr lang="ru-RU" sz="2400" dirty="0"/>
              </a:p>
              <a:p>
                <a:endParaRPr lang="ru-RU" sz="2400" dirty="0"/>
              </a:p>
              <a:p>
                <a:r>
                  <a:rPr lang="ru-RU" sz="2400" dirty="0"/>
                  <a:t>де е – </a:t>
                </a:r>
                <a:r>
                  <a:rPr lang="ru-RU" sz="2400" dirty="0" err="1"/>
                  <a:t>критерій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економічної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ефективності</a:t>
                </a:r>
                <a:r>
                  <a:rPr lang="ru-RU" sz="2400" dirty="0"/>
                  <a:t>; </a:t>
                </a:r>
              </a:p>
              <a:p>
                <a:r>
                  <a:rPr lang="ru-RU" sz="2400" dirty="0"/>
                  <a:t>Е – </a:t>
                </a:r>
                <a:r>
                  <a:rPr lang="ru-RU" sz="2400" dirty="0" err="1"/>
                  <a:t>економічний</a:t>
                </a:r>
                <a:r>
                  <a:rPr lang="ru-RU" sz="2400" dirty="0"/>
                  <a:t> результат (</a:t>
                </a:r>
                <a:r>
                  <a:rPr lang="ru-RU" sz="2400" dirty="0" err="1"/>
                  <a:t>вигода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або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ефект</a:t>
                </a:r>
                <a:r>
                  <a:rPr lang="ru-RU" sz="2400" dirty="0"/>
                  <a:t>); </a:t>
                </a:r>
              </a:p>
              <a:p>
                <a:r>
                  <a:rPr lang="ru-RU" sz="2400" dirty="0"/>
                  <a:t>В – </a:t>
                </a:r>
                <a:r>
                  <a:rPr lang="ru-RU" sz="2400" dirty="0" err="1"/>
                  <a:t>витрат</a:t>
                </a:r>
                <a:r>
                  <a:rPr lang="ru-RU" sz="2400" dirty="0"/>
                  <a:t> на </a:t>
                </a:r>
                <a:r>
                  <a:rPr lang="ru-RU" sz="2400" dirty="0" err="1"/>
                  <a:t>досягнення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економічного</a:t>
                </a:r>
                <a:r>
                  <a:rPr lang="ru-RU" sz="2400" dirty="0"/>
                  <a:t> результату</a:t>
                </a:r>
                <a:endParaRPr lang="uk-UA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C2CEA8-7784-4744-A144-E8937B878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518" y="3710188"/>
                <a:ext cx="6554066" cy="2470933"/>
              </a:xfrm>
              <a:prstGeom prst="rect">
                <a:avLst/>
              </a:prstGeom>
              <a:blipFill>
                <a:blip r:embed="rId2"/>
                <a:stretch>
                  <a:fillRect l="-1395" b="-469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0475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14068-9B77-431F-B11B-AFB0414A9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>
                <a:solidFill>
                  <a:schemeClr val="tx1"/>
                </a:solidFill>
              </a:rPr>
              <a:t>Гаутама</a:t>
            </a:r>
            <a:r>
              <a:rPr lang="uk-UA" dirty="0">
                <a:solidFill>
                  <a:schemeClr val="tx1"/>
                </a:solidFill>
              </a:rPr>
              <a:t> Адани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3EE8E6-80DB-408B-9B1E-F99EFA0B6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8073736" cy="403860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Індійський мільярдер, заснував </a:t>
            </a:r>
            <a:r>
              <a:rPr lang="en-US" dirty="0">
                <a:solidFill>
                  <a:schemeClr val="tx1"/>
                </a:solidFill>
              </a:rPr>
              <a:t>Adani Group </a:t>
            </a:r>
            <a:r>
              <a:rPr lang="uk-UA" dirty="0">
                <a:solidFill>
                  <a:schemeClr val="tx1"/>
                </a:solidFill>
              </a:rPr>
              <a:t>у 1988 році та диверсифікував свій бізнес у ресурси, логістику, енергетику, сільське господарство, оборону та аерокосмічну промисловість</a:t>
            </a:r>
          </a:p>
          <a:p>
            <a:r>
              <a:rPr lang="uk-UA" dirty="0">
                <a:solidFill>
                  <a:schemeClr val="tx1"/>
                </a:solidFill>
              </a:rPr>
              <a:t>Вік – 60 років</a:t>
            </a:r>
          </a:p>
          <a:p>
            <a:r>
              <a:rPr lang="uk-UA" dirty="0">
                <a:solidFill>
                  <a:schemeClr val="tx1"/>
                </a:solidFill>
              </a:rPr>
              <a:t>Власний капітал – 140,7 млрд.</a:t>
            </a:r>
            <a:r>
              <a:rPr lang="en-US" dirty="0">
                <a:solidFill>
                  <a:schemeClr val="tx1"/>
                </a:solidFill>
              </a:rPr>
              <a:t> USD (2022 </a:t>
            </a:r>
            <a:r>
              <a:rPr lang="uk-UA" dirty="0">
                <a:solidFill>
                  <a:schemeClr val="tx1"/>
                </a:solidFill>
              </a:rPr>
              <a:t>р.)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9D56F8-A6AB-4F84-8906-45CB5187F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900" y="336406"/>
            <a:ext cx="2309137" cy="309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5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FC8F46-150C-4BE9-A130-47C295828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Вимірювання ефективності</a:t>
            </a: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F2BDF6C8-51E6-4F91-8A9D-A5105AB664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868643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6424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0E5E52-9931-482A-B21C-89E07395F9E4}"/>
              </a:ext>
            </a:extLst>
          </p:cNvPr>
          <p:cNvSpPr txBox="1"/>
          <p:nvPr/>
        </p:nvSpPr>
        <p:spPr>
          <a:xfrm>
            <a:off x="1155988" y="872066"/>
            <a:ext cx="700087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/>
              <a:t>Продуктивність</a:t>
            </a:r>
            <a:r>
              <a:rPr lang="uk-UA" sz="2800" dirty="0"/>
              <a:t> – це кількість продукції (товарів і послуг), виробленої на одиницю витрачених виробничих ресурсів. Зростання продуктивності означає виробництво більшої кількості товарів і послуг з незмінної кількості ресурсів, або виробництво тієї ж кількості товарів і по-</a:t>
            </a:r>
          </a:p>
          <a:p>
            <a:r>
              <a:rPr lang="uk-UA" sz="2800" dirty="0"/>
              <a:t>слуг з меншої кількості ресурсів, або комбінацію цих двох можливостей.</a:t>
            </a:r>
          </a:p>
        </p:txBody>
      </p:sp>
    </p:spTree>
    <p:extLst>
      <p:ext uri="{BB962C8B-B14F-4D97-AF65-F5344CB8AC3E}">
        <p14:creationId xmlns:p14="http://schemas.microsoft.com/office/powerpoint/2010/main" val="1416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E772B-2F8C-495E-8DB8-4740775B2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Прибуток</a:t>
            </a:r>
            <a:r>
              <a:rPr lang="ru-RU" dirty="0">
                <a:solidFill>
                  <a:schemeClr val="tx1"/>
                </a:solidFill>
              </a:rPr>
              <a:t> як </a:t>
            </a:r>
            <a:r>
              <a:rPr lang="ru-RU" dirty="0" err="1">
                <a:solidFill>
                  <a:schemeClr val="tx1"/>
                </a:solidFill>
              </a:rPr>
              <a:t>багатоаспектне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поняття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E70A8F28-6878-4943-A172-4CD84803D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063" t="35866" r="30769" b="28708"/>
          <a:stretch/>
        </p:blipFill>
        <p:spPr>
          <a:xfrm>
            <a:off x="1901536" y="1965960"/>
            <a:ext cx="7682322" cy="3908552"/>
          </a:xfrm>
        </p:spPr>
      </p:pic>
    </p:spTree>
    <p:extLst>
      <p:ext uri="{BB962C8B-B14F-4D97-AF65-F5344CB8AC3E}">
        <p14:creationId xmlns:p14="http://schemas.microsoft.com/office/powerpoint/2010/main" val="87962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CEAFB-88BE-422A-9D7E-49182D21C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309" y="630768"/>
            <a:ext cx="9137049" cy="706964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Класифікація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прибутку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підприємства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F7555A41-A3F8-4DDA-BA6C-2E7D9E44D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97" t="22035" r="33553" b="16526"/>
          <a:stretch/>
        </p:blipFill>
        <p:spPr>
          <a:xfrm>
            <a:off x="3449783" y="1648542"/>
            <a:ext cx="5091546" cy="4471703"/>
          </a:xfrm>
        </p:spPr>
      </p:pic>
    </p:spTree>
    <p:extLst>
      <p:ext uri="{BB962C8B-B14F-4D97-AF65-F5344CB8AC3E}">
        <p14:creationId xmlns:p14="http://schemas.microsoft.com/office/powerpoint/2010/main" val="3595588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5D54C-587B-4AB6-8363-76946DD11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Чинники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впливу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розмір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прибутку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підприємства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BCCACEEF-4D58-4A7C-A63A-52BE5B5090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55700" y="2603499"/>
          <a:ext cx="9900227" cy="3693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9919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905A670-BB6B-4704-926F-5245CBAF7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6" y="3175461"/>
            <a:ext cx="3931920" cy="1737360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</a:rPr>
              <a:t>Доходи</a:t>
            </a:r>
            <a:r>
              <a:rPr lang="ru-RU" sz="2800" dirty="0">
                <a:solidFill>
                  <a:schemeClr val="tx1"/>
                </a:solidFill>
              </a:rPr>
              <a:t> – </a:t>
            </a:r>
            <a:r>
              <a:rPr lang="ru-RU" sz="2800" dirty="0" err="1">
                <a:solidFill>
                  <a:schemeClr val="tx1"/>
                </a:solidFill>
              </a:rPr>
              <a:t>це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загальна</a:t>
            </a:r>
            <a:r>
              <a:rPr lang="ru-RU" sz="2800" dirty="0">
                <a:solidFill>
                  <a:schemeClr val="tx1"/>
                </a:solidFill>
              </a:rPr>
              <a:t> сума </a:t>
            </a:r>
            <a:r>
              <a:rPr lang="ru-RU" sz="2800" dirty="0" err="1">
                <a:solidFill>
                  <a:schemeClr val="tx1"/>
                </a:solidFill>
              </a:rPr>
              <a:t>надходжень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отриманих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від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операційної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інвестиційної</a:t>
            </a:r>
            <a:r>
              <a:rPr lang="ru-RU" sz="2800" dirty="0">
                <a:solidFill>
                  <a:schemeClr val="tx1"/>
                </a:solidFill>
              </a:rPr>
              <a:t> та </a:t>
            </a:r>
            <a:r>
              <a:rPr lang="ru-RU" sz="2800" dirty="0" err="1">
                <a:solidFill>
                  <a:schemeClr val="tx1"/>
                </a:solidFill>
              </a:rPr>
              <a:t>фінансової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видів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діяльності</a:t>
            </a:r>
            <a:r>
              <a:rPr lang="ru-RU" sz="2800" dirty="0">
                <a:solidFill>
                  <a:schemeClr val="tx1"/>
                </a:solidFill>
              </a:rPr>
              <a:t> у </a:t>
            </a:r>
            <a:r>
              <a:rPr lang="ru-RU" sz="2800" dirty="0" err="1">
                <a:solidFill>
                  <a:schemeClr val="tx1"/>
                </a:solidFill>
              </a:rPr>
              <a:t>грошовій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матеріальній</a:t>
            </a:r>
            <a:r>
              <a:rPr lang="ru-RU" sz="2800" dirty="0">
                <a:solidFill>
                  <a:schemeClr val="tx1"/>
                </a:solidFill>
              </a:rPr>
              <a:t> і </a:t>
            </a:r>
            <a:r>
              <a:rPr lang="ru-RU" sz="2800" dirty="0" err="1">
                <a:solidFill>
                  <a:schemeClr val="tx1"/>
                </a:solidFill>
              </a:rPr>
              <a:t>нематеріальній</a:t>
            </a:r>
            <a:r>
              <a:rPr lang="ru-RU" sz="2800" dirty="0">
                <a:solidFill>
                  <a:schemeClr val="tx1"/>
                </a:solidFill>
              </a:rPr>
              <a:t> формах.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CE77A2-CC1A-48D5-A584-35E64540E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34" t="43333" r="36846" b="23365"/>
          <a:stretch/>
        </p:blipFill>
        <p:spPr>
          <a:xfrm>
            <a:off x="4773303" y="1332359"/>
            <a:ext cx="6899151" cy="419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90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7B7B2-FC41-4DAC-B50B-88289C44B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537855"/>
            <a:ext cx="3931920" cy="2876204"/>
          </a:xfrm>
        </p:spPr>
        <p:txBody>
          <a:bodyPr/>
          <a:lstStyle/>
          <a:p>
            <a:r>
              <a:rPr lang="ru-RU" sz="2800" b="1" dirty="0" err="1">
                <a:solidFill>
                  <a:schemeClr val="tx1"/>
                </a:solidFill>
              </a:rPr>
              <a:t>Витрати</a:t>
            </a:r>
            <a:r>
              <a:rPr lang="ru-RU" sz="2800" dirty="0">
                <a:solidFill>
                  <a:schemeClr val="tx1"/>
                </a:solidFill>
              </a:rPr>
              <a:t> - </a:t>
            </a:r>
            <a:r>
              <a:rPr lang="ru-RU" sz="2800" dirty="0" err="1">
                <a:solidFill>
                  <a:schemeClr val="tx1"/>
                </a:solidFill>
              </a:rPr>
              <a:t>зменшення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економічних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вигод</a:t>
            </a:r>
            <a:r>
              <a:rPr lang="ru-RU" sz="2800" dirty="0">
                <a:solidFill>
                  <a:schemeClr val="tx1"/>
                </a:solidFill>
              </a:rPr>
              <a:t> у </a:t>
            </a:r>
            <a:r>
              <a:rPr lang="ru-RU" sz="2800" dirty="0" err="1">
                <a:solidFill>
                  <a:schemeClr val="tx1"/>
                </a:solidFill>
              </a:rPr>
              <a:t>вигляді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вибуття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активів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чи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збільшення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зобов’язань</a:t>
            </a:r>
            <a:r>
              <a:rPr lang="ru-RU" sz="2800" dirty="0">
                <a:solidFill>
                  <a:schemeClr val="tx1"/>
                </a:solidFill>
              </a:rPr>
              <a:t>, яке </a:t>
            </a:r>
            <a:r>
              <a:rPr lang="ru-RU" sz="2800" dirty="0" err="1">
                <a:solidFill>
                  <a:schemeClr val="tx1"/>
                </a:solidFill>
              </a:rPr>
              <a:t>зумовлює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скорочення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власного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капіталу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E4469E-18DD-4CDD-9AE7-AE14159DD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20" t="17121" r="35824" b="13334"/>
          <a:stretch/>
        </p:blipFill>
        <p:spPr>
          <a:xfrm>
            <a:off x="6276109" y="356862"/>
            <a:ext cx="4752108" cy="614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63509"/>
      </p:ext>
    </p:extLst>
  </p:cSld>
  <p:clrMapOvr>
    <a:masterClrMapping/>
  </p:clrMapOvr>
</p:sld>
</file>

<file path=ppt/theme/theme1.xml><?xml version="1.0" encoding="utf-8"?>
<a:theme xmlns:a="http://schemas.openxmlformats.org/drawingml/2006/main" name="Основа">
  <a:themeElements>
    <a:clrScheme name="Папір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снова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нова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573</TotalTime>
  <Words>1095</Words>
  <Application>Microsoft Office PowerPoint</Application>
  <PresentationFormat>Широкий екран</PresentationFormat>
  <Paragraphs>101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6" baseType="lpstr">
      <vt:lpstr>Arial</vt:lpstr>
      <vt:lpstr>Cambria Math</vt:lpstr>
      <vt:lpstr>Corbel</vt:lpstr>
      <vt:lpstr>TimesNewRomanPS-ItalicMT</vt:lpstr>
      <vt:lpstr>Wingdings 3</vt:lpstr>
      <vt:lpstr>Основа</vt:lpstr>
      <vt:lpstr>Ефективність бізнесу</vt:lpstr>
      <vt:lpstr>Презентація PowerPoint</vt:lpstr>
      <vt:lpstr>Вимірювання ефективності</vt:lpstr>
      <vt:lpstr>Презентація PowerPoint</vt:lpstr>
      <vt:lpstr>Прибуток як багатоаспектне поняття</vt:lpstr>
      <vt:lpstr>Класифікація прибутку підприємства</vt:lpstr>
      <vt:lpstr>Чинники впливу на розмір прибутку підприємства</vt:lpstr>
      <vt:lpstr>Доходи – це загальна сума надходжень, отриманих від операційної, інвестиційної та фінансової видів діяльності у грошовій, матеріальній і нематеріальній формах.</vt:lpstr>
      <vt:lpstr>Витрати - зменшення економічних вигод у вигляді вибуття активів чи збільшення зобов’язань, яке зумовлює скорочення власного капіталу</vt:lpstr>
      <vt:lpstr>Точка беззбитковості – відповідає такому обсягу продаж, за якого надходження від реалізації продукції відповідають витратам на її виробництво і реалізацію, тобто ця точка характеризує мінімальний обсяг продукції, яку підприємству необхідно реалізувати, щоб забезпечити беззбиткову операційну діяльність.</vt:lpstr>
      <vt:lpstr>Презентація PowerPoint</vt:lpstr>
      <vt:lpstr>Розподіл прибутку підприємства</vt:lpstr>
      <vt:lpstr>Розподіл прибутку підприємства</vt:lpstr>
      <vt:lpstr>Приклад 2. Сукупні доходи підприємства складають 300 тис. грн., сукупні витрати – 125 тис. грн. Активи підприємства становлять 630 тис. грн., власний капітал – 480 тис. грн., сума виплат на дивіденди – 50 тис. грн. Відрахування до резервного фонду – 7% від чистого прибутку. Розрахувати суму чистого прибутку, відрахування до резервного фонду, суму нерозподіленого прибутку та всі можливі показники ефективності. Зробити висновки.</vt:lpstr>
      <vt:lpstr>Ефективність бізнесу в онлайн:</vt:lpstr>
      <vt:lpstr>4 способи підвищити ефективність бізнесу</vt:lpstr>
      <vt:lpstr>Найбагатіші люди світу (відео)</vt:lpstr>
      <vt:lpstr>Ілон Рів Маск </vt:lpstr>
      <vt:lpstr>Бернар Арно</vt:lpstr>
      <vt:lpstr>Гаутама Адани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Ефективність бізнесу</dc:title>
  <dc:creator>Олена Олена</dc:creator>
  <cp:lastModifiedBy>Олена Олена</cp:lastModifiedBy>
  <cp:revision>12</cp:revision>
  <dcterms:created xsi:type="dcterms:W3CDTF">2022-11-19T12:41:33Z</dcterms:created>
  <dcterms:modified xsi:type="dcterms:W3CDTF">2022-11-20T21:20:41Z</dcterms:modified>
</cp:coreProperties>
</file>