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4111-BEBE-40F0-A29B-4C8B580C4D03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9CFE-249C-42D5-9BFE-5C57D262D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8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10D9-FB3D-4B67-9707-83AAEF794B3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6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8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2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3B1-3604-49D9-AAE4-76586B997F02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3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0828-1D5A-4B1D-B474-9A6914480477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3090-96F6-4CC6-A420-1D0A581F76F9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81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A60-E1D9-49AA-B0C3-0DAE51D01E61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27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9F3-E23A-49CA-A3D0-C7356F7ACE15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2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B82F-E9EB-4BA3-9DB8-6CE813384E50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38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06D-6810-4AC3-B29C-529243727492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13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50A7-FA9B-4789-A2F7-58780665A45F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7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1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DA5-6785-485C-8A73-E480409AF521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72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41F-F639-4AA4-8467-51878E8F78FB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03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65D-B706-4E4D-9DF1-0BBE9B00466F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1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9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2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8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4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7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8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38336">
              <a:schemeClr val="accent1">
                <a:lumMod val="40000"/>
                <a:lumOff val="60000"/>
              </a:schemeClr>
            </a:gs>
            <a:gs pos="100000">
              <a:srgbClr val="BAB9B3"/>
            </a:gs>
            <a:gs pos="100000">
              <a:schemeClr val="accent4">
                <a:lumMod val="60000"/>
                <a:lumOff val="40000"/>
              </a:schemeClr>
            </a:gs>
            <a:gs pos="64000">
              <a:schemeClr val="accent3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19779-8ED1-40A2-BD87-64DB83357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47DB-54E6-466E-929A-D96EBB5508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2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77E8F6-48E0-41B0-B3CC-415FDE01AA07}" type="slidenum">
              <a:rPr lang="en-U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30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8336">
              <a:schemeClr val="accent1">
                <a:lumMod val="40000"/>
                <a:lumOff val="60000"/>
              </a:schemeClr>
            </a:gs>
            <a:gs pos="100000">
              <a:srgbClr val="BAB9B3"/>
            </a:gs>
            <a:gs pos="100000">
              <a:schemeClr val="accent4">
                <a:lumMod val="60000"/>
                <a:lumOff val="40000"/>
              </a:schemeClr>
            </a:gs>
            <a:gs pos="64000">
              <a:schemeClr val="accent3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lygonmedical.com/wpimages/9ebeb33ba85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5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8803" y="1828803"/>
            <a:ext cx="68579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005352"/>
            <a:ext cx="7533456" cy="28473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МОЛЕКУЛЯРНА МІКРОБІОЛОГІЯ</a:t>
            </a:r>
            <a:endParaRPr lang="en-US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19536" y="116632"/>
            <a:ext cx="8568952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ЛІТЕРАТУРА</a:t>
            </a:r>
          </a:p>
          <a:p>
            <a:pPr marL="0" indent="0" algn="just">
              <a:buNone/>
            </a:pPr>
            <a:r>
              <a:rPr lang="en-GB" b="1" dirty="0" smtClean="0">
                <a:solidFill>
                  <a:schemeClr val="bg1"/>
                </a:solidFill>
              </a:rPr>
              <a:t>Jeremy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W.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Dale,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Simon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F.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Park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Molecular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Genetics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Wiley-Blackwell.-2003 (2010)</a:t>
            </a:r>
          </a:p>
          <a:p>
            <a:pPr marL="0" indent="0" algn="just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lygonmedical.com/wpimages/9ebeb33ba85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00" b="754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8903" y="2171700"/>
            <a:ext cx="6857999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План заняття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Особливості спадкового матеріалу бактерій.</a:t>
            </a: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Будова і функції нуклеїнових кислот. ДНК і РНК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Реплікація ДНК. Ферментативний апарат процесу.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ДНК-полімерази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Транскрипція.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РНК-полімерази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332656"/>
            <a:ext cx="7931224" cy="836712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Основн</a:t>
            </a:r>
            <a:r>
              <a:rPr lang="uk-UA" dirty="0" smtClean="0">
                <a:solidFill>
                  <a:srgbClr val="7030A0"/>
                </a:solidFill>
              </a:rPr>
              <a:t>і поняття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1484786"/>
            <a:ext cx="8075240" cy="4641379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Спадковість і мінливість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Генотип і фенотип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Ген, геном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Мінливість: </a:t>
            </a:r>
            <a:r>
              <a:rPr lang="uk-UA" dirty="0" err="1" smtClean="0">
                <a:solidFill>
                  <a:srgbClr val="002060"/>
                </a:solidFill>
              </a:rPr>
              <a:t>неспадкова</a:t>
            </a:r>
            <a:r>
              <a:rPr lang="uk-UA" dirty="0" smtClean="0">
                <a:solidFill>
                  <a:srgbClr val="002060"/>
                </a:solidFill>
              </a:rPr>
              <a:t> (модифікаційна) і спадкова (мутаційна, рекомбінаційна)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Репарація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lygonmedical.com/wpimages/9ebeb33ba85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00" b="754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8903" y="2171700"/>
            <a:ext cx="6857999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Click to add title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Click to add text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4" y="498477"/>
            <a:ext cx="8967787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9224" y="9927"/>
            <a:ext cx="3898776" cy="562074"/>
          </a:xfrm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Поняття </a:t>
            </a:r>
            <a:r>
              <a:rPr lang="uk-UA" sz="2800" b="1" i="1" dirty="0" err="1">
                <a:solidFill>
                  <a:schemeClr val="bg1"/>
                </a:solidFill>
              </a:rPr>
              <a:t>оперону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692697"/>
            <a:ext cx="8856984" cy="6165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Оперон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bg1"/>
                </a:solidFill>
              </a:rPr>
              <a:t>– </a:t>
            </a:r>
            <a:r>
              <a:rPr lang="ru-RU" sz="2800" dirty="0" err="1">
                <a:solidFill>
                  <a:schemeClr val="bg1"/>
                </a:solidFill>
              </a:rPr>
              <a:t>функціональна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одиниця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організації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генетичного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матеріалу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прокаріотів</a:t>
            </a:r>
            <a:r>
              <a:rPr lang="ru-RU" sz="2800" dirty="0">
                <a:solidFill>
                  <a:schemeClr val="bg1"/>
                </a:solidFill>
              </a:rPr>
              <a:t>, в </a:t>
            </a:r>
            <a:r>
              <a:rPr lang="ru-RU" sz="2800" dirty="0" err="1">
                <a:solidFill>
                  <a:schemeClr val="bg1"/>
                </a:solidFill>
              </a:rPr>
              <a:t>якій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кодують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білки</a:t>
            </a:r>
            <a:r>
              <a:rPr lang="ru-RU" sz="2800" dirty="0">
                <a:solidFill>
                  <a:schemeClr val="bg1"/>
                </a:solidFill>
              </a:rPr>
              <a:t> одного </a:t>
            </a:r>
            <a:r>
              <a:rPr lang="ru-RU" sz="2800" dirty="0" err="1">
                <a:solidFill>
                  <a:schemeClr val="bg1"/>
                </a:solidFill>
              </a:rPr>
              <a:t>метаболічного</a:t>
            </a:r>
            <a:r>
              <a:rPr lang="ru-RU" sz="2800" dirty="0">
                <a:solidFill>
                  <a:schemeClr val="bg1"/>
                </a:solidFill>
              </a:rPr>
              <a:t> шляху, </a:t>
            </a:r>
            <a:r>
              <a:rPr lang="ru-RU" sz="2800" dirty="0" err="1">
                <a:solidFill>
                  <a:schemeClr val="bg1"/>
                </a:solidFill>
              </a:rPr>
              <a:t>об'єднуються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під</a:t>
            </a:r>
            <a:r>
              <a:rPr lang="ru-RU" sz="2800" dirty="0">
                <a:solidFill>
                  <a:schemeClr val="bg1"/>
                </a:solidFill>
              </a:rPr>
              <a:t> одним </a:t>
            </a:r>
            <a:r>
              <a:rPr lang="ru-RU" sz="2800" dirty="0">
                <a:solidFill>
                  <a:schemeClr val="bg1"/>
                </a:solidFill>
              </a:rPr>
              <a:t>промотором. 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uk-UA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uk-UA" sz="2800" dirty="0">
                <a:solidFill>
                  <a:schemeClr val="bg1"/>
                </a:solidFill>
              </a:rPr>
              <a:t>Транскрипція генів </a:t>
            </a:r>
            <a:r>
              <a:rPr lang="uk-UA" sz="2800" dirty="0" err="1">
                <a:solidFill>
                  <a:schemeClr val="bg1"/>
                </a:solidFill>
              </a:rPr>
              <a:t>оперону</a:t>
            </a:r>
            <a:r>
              <a:rPr lang="uk-UA" sz="2800" dirty="0">
                <a:solidFill>
                  <a:schemeClr val="bg1"/>
                </a:solidFill>
              </a:rPr>
              <a:t> здійснюється зі спільного промотору і регулюється спільним сигналом.</a:t>
            </a:r>
          </a:p>
          <a:p>
            <a:pPr marL="0" indent="0" algn="r">
              <a:buNone/>
            </a:pPr>
            <a:r>
              <a:rPr lang="ru-RU" sz="2800" dirty="0">
                <a:solidFill>
                  <a:schemeClr val="bg1"/>
                </a:solidFill>
              </a:rPr>
              <a:t>                                                      </a:t>
            </a:r>
          </a:p>
          <a:p>
            <a:pPr marL="0" indent="0" algn="r"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1965 р. – </a:t>
            </a:r>
            <a:r>
              <a:rPr lang="ru-RU" sz="2400" dirty="0" err="1">
                <a:solidFill>
                  <a:schemeClr val="bg1"/>
                </a:solidFill>
              </a:rPr>
              <a:t>Нобелівська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премія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sz="2400" dirty="0" err="1">
                <a:solidFill>
                  <a:schemeClr val="bg1"/>
                </a:solidFill>
              </a:rPr>
              <a:t>Ф.Жакоб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>
                <a:solidFill>
                  <a:schemeClr val="bg1"/>
                </a:solidFill>
              </a:rPr>
              <a:t>Ж. Моно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2400" dirty="0" err="1">
                <a:solidFill>
                  <a:schemeClr val="bg1"/>
                </a:solidFill>
              </a:rPr>
              <a:t>спільно</a:t>
            </a:r>
            <a:r>
              <a:rPr lang="ru-RU" sz="2400" dirty="0">
                <a:solidFill>
                  <a:schemeClr val="bg1"/>
                </a:solidFill>
              </a:rPr>
              <a:t> з 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Львовим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7" y="4149082"/>
            <a:ext cx="2217239" cy="17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7" y="4779444"/>
            <a:ext cx="1272196" cy="170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476672"/>
            <a:ext cx="8640960" cy="61206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•</a:t>
            </a:r>
            <a:r>
              <a:rPr lang="ru-RU" sz="2400" b="1" i="1" dirty="0" err="1">
                <a:solidFill>
                  <a:schemeClr val="bg1"/>
                </a:solidFill>
              </a:rPr>
              <a:t>Група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зчеплених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структурних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генів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кодують</a:t>
            </a:r>
            <a:r>
              <a:rPr lang="ru-RU" sz="2400" dirty="0">
                <a:solidFill>
                  <a:schemeClr val="bg1"/>
                </a:solidFill>
              </a:rPr>
              <a:t> синтез </a:t>
            </a:r>
            <a:r>
              <a:rPr lang="ru-RU" sz="2400" dirty="0" err="1">
                <a:solidFill>
                  <a:schemeClr val="bg1"/>
                </a:solidFill>
              </a:rPr>
              <a:t>ферментів</a:t>
            </a:r>
            <a:r>
              <a:rPr lang="ru-RU" sz="2400" dirty="0">
                <a:solidFill>
                  <a:schemeClr val="bg1"/>
                </a:solidFill>
              </a:rPr>
              <a:t> одного й того ж </a:t>
            </a:r>
            <a:r>
              <a:rPr lang="ru-RU" sz="2400" dirty="0" err="1">
                <a:solidFill>
                  <a:schemeClr val="bg1"/>
                </a:solidFill>
              </a:rPr>
              <a:t>метаболічного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процесу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•</a:t>
            </a:r>
            <a:r>
              <a:rPr lang="ru-RU" sz="2400" b="1" i="1" dirty="0" err="1">
                <a:solidFill>
                  <a:schemeClr val="bg1"/>
                </a:solidFill>
              </a:rPr>
              <a:t>Регуляторні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ділянки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ru-RU" sz="2400" u="sng" dirty="0">
                <a:solidFill>
                  <a:schemeClr val="bg1"/>
                </a:solidFill>
              </a:rPr>
              <a:t>ген-регулятор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контролює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утворення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білка-репресора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ru-RU" sz="2400" u="sng" dirty="0">
                <a:solidFill>
                  <a:schemeClr val="bg1"/>
                </a:solidFill>
              </a:rPr>
              <a:t>промотор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ділянка</a:t>
            </a:r>
            <a:r>
              <a:rPr lang="ru-RU" sz="2400" dirty="0">
                <a:solidFill>
                  <a:schemeClr val="bg1"/>
                </a:solidFill>
              </a:rPr>
              <a:t> ДНК, до </a:t>
            </a:r>
            <a:r>
              <a:rPr lang="ru-RU" sz="2400" dirty="0" err="1">
                <a:solidFill>
                  <a:schemeClr val="bg1"/>
                </a:solidFill>
              </a:rPr>
              <a:t>якої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приєднується</a:t>
            </a:r>
            <a:r>
              <a:rPr lang="ru-RU" sz="2400" dirty="0">
                <a:solidFill>
                  <a:schemeClr val="bg1"/>
                </a:solidFill>
              </a:rPr>
              <a:t> РНК-</a:t>
            </a:r>
            <a:r>
              <a:rPr lang="ru-RU" sz="2400" dirty="0" err="1">
                <a:solidFill>
                  <a:schemeClr val="bg1"/>
                </a:solidFill>
              </a:rPr>
              <a:t>полімераза</a:t>
            </a:r>
            <a:r>
              <a:rPr lang="ru-RU" sz="2400" dirty="0">
                <a:solidFill>
                  <a:schemeClr val="bg1"/>
                </a:solidFill>
              </a:rPr>
              <a:t> і з </a:t>
            </a:r>
            <a:r>
              <a:rPr lang="ru-RU" sz="2400" dirty="0" err="1">
                <a:solidFill>
                  <a:schemeClr val="bg1"/>
                </a:solidFill>
              </a:rPr>
              <a:t>якої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розпочинається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транскрипція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ru-RU" sz="2400" u="sng" dirty="0">
                <a:solidFill>
                  <a:schemeClr val="bg1"/>
                </a:solidFill>
              </a:rPr>
              <a:t>о</a:t>
            </a:r>
            <a:r>
              <a:rPr lang="ru-RU" sz="2400" u="sng" dirty="0">
                <a:solidFill>
                  <a:schemeClr val="bg1"/>
                </a:solidFill>
              </a:rPr>
              <a:t>ператор</a:t>
            </a:r>
            <a:r>
              <a:rPr lang="ru-RU" sz="2400" dirty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ділянка</a:t>
            </a:r>
            <a:r>
              <a:rPr lang="ru-RU" sz="2400" dirty="0">
                <a:solidFill>
                  <a:schemeClr val="bg1"/>
                </a:solidFill>
              </a:rPr>
              <a:t> промотора, </a:t>
            </a:r>
            <a:r>
              <a:rPr lang="ru-RU" sz="2400" dirty="0">
                <a:solidFill>
                  <a:schemeClr val="bg1"/>
                </a:solidFill>
              </a:rPr>
              <a:t>яку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зв'язувати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репресор</a:t>
            </a:r>
            <a:r>
              <a:rPr lang="ru-RU" sz="2400" dirty="0">
                <a:solidFill>
                  <a:schemeClr val="bg1"/>
                </a:solidFill>
              </a:rPr>
              <a:t>; 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ru-RU" sz="2400" u="sng" dirty="0" err="1">
                <a:solidFill>
                  <a:schemeClr val="bg1"/>
                </a:solidFill>
              </a:rPr>
              <a:t>т</a:t>
            </a:r>
            <a:r>
              <a:rPr lang="ru-RU" sz="2400" u="sng" dirty="0" err="1">
                <a:solidFill>
                  <a:schemeClr val="bg1"/>
                </a:solidFill>
              </a:rPr>
              <a:t>ермінатор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термінаторна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ділянка</a:t>
            </a:r>
            <a:r>
              <a:rPr lang="ru-RU" sz="2400" dirty="0">
                <a:solidFill>
                  <a:schemeClr val="bg1"/>
                </a:solidFill>
              </a:rPr>
              <a:t> ДНК, яка </a:t>
            </a:r>
            <a:r>
              <a:rPr lang="ru-RU" sz="2400" dirty="0" err="1">
                <a:solidFill>
                  <a:schemeClr val="bg1"/>
                </a:solidFill>
              </a:rPr>
              <a:t>несе</a:t>
            </a:r>
            <a:r>
              <a:rPr lang="ru-RU" sz="2400" dirty="0">
                <a:solidFill>
                  <a:schemeClr val="bg1"/>
                </a:solidFill>
              </a:rPr>
              <a:t> сигнал про </a:t>
            </a:r>
            <a:r>
              <a:rPr lang="ru-RU" sz="2400" dirty="0" err="1">
                <a:solidFill>
                  <a:schemeClr val="bg1"/>
                </a:solidFill>
              </a:rPr>
              <a:t>зупинку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транскрипції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2151063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21903" y="107340"/>
            <a:ext cx="3022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БУДОВА ОПЕРОНУ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116632"/>
            <a:ext cx="7499176" cy="868958"/>
          </a:xfrm>
        </p:spPr>
        <p:txBody>
          <a:bodyPr/>
          <a:lstStyle/>
          <a:p>
            <a:r>
              <a:rPr lang="uk-UA" sz="2800" b="1" dirty="0">
                <a:solidFill>
                  <a:schemeClr val="bg1"/>
                </a:solidFill>
              </a:rPr>
              <a:t>СТРУКТУРА ЛАКТОЗНОГО ОПЕРОНУ </a:t>
            </a:r>
            <a:r>
              <a:rPr lang="en-US" sz="2800" b="1" i="1" dirty="0">
                <a:solidFill>
                  <a:schemeClr val="bg1"/>
                </a:solidFill>
              </a:rPr>
              <a:t>E.COLI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9" y="1340769"/>
            <a:ext cx="815021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0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Гени, що перекриваються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052736"/>
            <a:ext cx="8748464" cy="4320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chemeClr val="bg1"/>
                </a:solidFill>
              </a:rPr>
              <a:t>Бактеріофаг </a:t>
            </a:r>
            <a:r>
              <a:rPr lang="en-GB" sz="2800" dirty="0">
                <a:solidFill>
                  <a:schemeClr val="bg1"/>
                </a:solidFill>
              </a:rPr>
              <a:t>fX174</a:t>
            </a:r>
            <a:endParaRPr lang="uk-UA" sz="2800" dirty="0">
              <a:solidFill>
                <a:schemeClr val="bg1"/>
              </a:solidFill>
            </a:endParaRP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Гени </a:t>
            </a:r>
            <a:r>
              <a:rPr lang="uk-UA" sz="2800" b="1" i="1" dirty="0">
                <a:solidFill>
                  <a:schemeClr val="bg1"/>
                </a:solidFill>
              </a:rPr>
              <a:t>В</a:t>
            </a:r>
            <a:r>
              <a:rPr lang="uk-UA" sz="2800" b="1" dirty="0">
                <a:solidFill>
                  <a:schemeClr val="bg1"/>
                </a:solidFill>
              </a:rPr>
              <a:t> і </a:t>
            </a:r>
            <a:r>
              <a:rPr lang="uk-UA" sz="2800" b="1" i="1" dirty="0">
                <a:solidFill>
                  <a:schemeClr val="bg1"/>
                </a:solidFill>
              </a:rPr>
              <a:t>Е</a:t>
            </a:r>
            <a:r>
              <a:rPr lang="uk-UA" sz="2800" b="1" dirty="0">
                <a:solidFill>
                  <a:schemeClr val="bg1"/>
                </a:solidFill>
              </a:rPr>
              <a:t> розташовані у </a:t>
            </a:r>
            <a:r>
              <a:rPr lang="uk-UA" sz="2800" b="1" dirty="0" err="1">
                <a:solidFill>
                  <a:schemeClr val="bg1"/>
                </a:solidFill>
              </a:rPr>
              <a:t>кодуючих</a:t>
            </a:r>
            <a:r>
              <a:rPr lang="uk-UA" sz="2800" b="1" dirty="0">
                <a:solidFill>
                  <a:schemeClr val="bg1"/>
                </a:solidFill>
              </a:rPr>
              <a:t> послідовностях генів </a:t>
            </a:r>
            <a:r>
              <a:rPr lang="uk-UA" sz="2800" b="1" i="1" dirty="0">
                <a:solidFill>
                  <a:schemeClr val="bg1"/>
                </a:solidFill>
              </a:rPr>
              <a:t>А</a:t>
            </a:r>
            <a:r>
              <a:rPr lang="uk-UA" sz="2800" b="1" dirty="0">
                <a:solidFill>
                  <a:schemeClr val="bg1"/>
                </a:solidFill>
              </a:rPr>
              <a:t> і </a:t>
            </a:r>
            <a:r>
              <a:rPr lang="en-US" sz="2800" b="1" i="1" dirty="0">
                <a:solidFill>
                  <a:schemeClr val="bg1"/>
                </a:solidFill>
              </a:rPr>
              <a:t>D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Рамка зчитування (триплет, з якого починається трансляція) зсунута на одну пару </a:t>
            </a:r>
            <a:r>
              <a:rPr lang="uk-UA" sz="2800" b="1" dirty="0" err="1">
                <a:solidFill>
                  <a:schemeClr val="bg1"/>
                </a:solidFill>
              </a:rPr>
              <a:t>нуклеотидів</a:t>
            </a:r>
            <a:endParaRPr lang="uk-UA" sz="2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70C0"/>
                </a:solidFill>
              </a:rPr>
              <a:t>GTT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TAT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GGT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ACG</a:t>
            </a:r>
            <a:r>
              <a:rPr lang="en-US" sz="2800" b="1" dirty="0"/>
              <a:t> </a:t>
            </a:r>
            <a:r>
              <a:rPr lang="ru-RU" sz="2800" b="1" dirty="0"/>
              <a:t> 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chemeClr val="bg1"/>
                </a:solidFill>
              </a:rPr>
              <a:t>- ген </a:t>
            </a:r>
            <a:r>
              <a:rPr lang="en-US" sz="2800" b="1" i="1" dirty="0">
                <a:solidFill>
                  <a:schemeClr val="bg1"/>
                </a:solidFill>
              </a:rPr>
              <a:t>D</a:t>
            </a:r>
          </a:p>
          <a:p>
            <a:pPr marL="0" indent="0" algn="just">
              <a:buNone/>
            </a:pPr>
            <a:r>
              <a:rPr lang="en-US" sz="2800" b="1" i="1" dirty="0"/>
              <a:t> </a:t>
            </a:r>
            <a:r>
              <a:rPr lang="en-US" sz="2800" b="1" i="1" dirty="0"/>
              <a:t>  	</a:t>
            </a:r>
            <a:r>
              <a:rPr lang="en-US" sz="2800" b="1" dirty="0">
                <a:solidFill>
                  <a:srgbClr val="FF0000"/>
                </a:solidFill>
              </a:rPr>
              <a:t>ATG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GTA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CG   </a:t>
            </a:r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ru-RU" sz="2800" b="1" dirty="0">
                <a:solidFill>
                  <a:schemeClr val="bg1"/>
                </a:solidFill>
              </a:rPr>
              <a:t>ген </a:t>
            </a:r>
            <a:r>
              <a:rPr lang="en-US" sz="2800" b="1" i="1" dirty="0">
                <a:solidFill>
                  <a:schemeClr val="bg1"/>
                </a:solidFill>
              </a:rPr>
              <a:t>E</a:t>
            </a:r>
          </a:p>
          <a:p>
            <a:pPr marL="0" indent="0" algn="just">
              <a:buNone/>
            </a:pPr>
            <a:endParaRPr lang="en-US" sz="2800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800" i="1" dirty="0">
                <a:solidFill>
                  <a:schemeClr val="bg1"/>
                </a:solidFill>
              </a:rPr>
              <a:t>MS2, SV40</a:t>
            </a:r>
            <a:endParaRPr lang="uk-UA" sz="2800" dirty="0">
              <a:solidFill>
                <a:schemeClr val="bg1"/>
              </a:solidFill>
            </a:endParaRP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tics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Широкий екран</PresentationFormat>
  <Paragraphs>41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Genetics_1</vt:lpstr>
      <vt:lpstr>1_Тема Office</vt:lpstr>
      <vt:lpstr>МОЛЕКУЛЯРНА МІКРОБІОЛОГІЯ</vt:lpstr>
      <vt:lpstr>Презентація PowerPoint</vt:lpstr>
      <vt:lpstr>План заняття</vt:lpstr>
      <vt:lpstr>Основні поняття</vt:lpstr>
      <vt:lpstr>Click to add title</vt:lpstr>
      <vt:lpstr>Поняття оперону</vt:lpstr>
      <vt:lpstr>Презентація PowerPoint</vt:lpstr>
      <vt:lpstr>СТРУКТУРА ЛАКТОЗНОГО ОПЕРОНУ E.COLI</vt:lpstr>
      <vt:lpstr>Гени, що перекриваються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МОЛЕКУЛЯРНА МІКРОБІОЛОГІЯ</dc:title>
  <dc:creator>Анонім</dc:creator>
  <cp:lastModifiedBy>Анонім</cp:lastModifiedBy>
  <cp:revision>1</cp:revision>
  <dcterms:created xsi:type="dcterms:W3CDTF">2024-03-04T10:27:51Z</dcterms:created>
  <dcterms:modified xsi:type="dcterms:W3CDTF">2024-03-04T10:28:30Z</dcterms:modified>
</cp:coreProperties>
</file>