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876101" y="251052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Тема: Особливості ділового етикету в різних країнах </a:t>
            </a:r>
            <a:endParaRPr lang="ru-RU" sz="40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5861" y="2100376"/>
            <a:ext cx="4097638" cy="1465784"/>
          </a:xfrm>
        </p:spPr>
        <p:txBody>
          <a:bodyPr>
            <a:noAutofit/>
          </a:bodyPr>
          <a:lstStyle/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5A69A-DD0C-4BBA-9B37-DB94DFF6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5264"/>
          </a:xfrm>
        </p:spPr>
        <p:txBody>
          <a:bodyPr/>
          <a:lstStyle/>
          <a:p>
            <a:pPr algn="ctr"/>
            <a:r>
              <a:rPr lang="uk-UA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Ділова культура Сходу </a:t>
            </a:r>
          </a:p>
        </p:txBody>
      </p:sp>
      <p:pic>
        <p:nvPicPr>
          <p:cNvPr id="8194" name="Picture 2" descr="Япония картинки, стоковые фото Япония | Depositphotos">
            <a:extLst>
              <a:ext uri="{FF2B5EF4-FFF2-40B4-BE49-F238E27FC236}">
                <a16:creationId xmlns:a16="http://schemas.microsoft.com/office/drawing/2014/main" id="{F64B7AB2-76FE-468C-98F8-67DE5C439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2" y="1441952"/>
            <a:ext cx="78867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7CBC8-937C-4BAE-A422-F3EE65591ADB}"/>
              </a:ext>
            </a:extLst>
          </p:cNvPr>
          <p:cNvSpPr txBox="1"/>
          <p:nvPr/>
        </p:nvSpPr>
        <p:spPr>
          <a:xfrm>
            <a:off x="897622" y="1543573"/>
            <a:ext cx="633368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</a:p>
          <a:p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Японську ділову культуру визначає, насамперед, колективізм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проявляється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однаковому робочому одязі співробітників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спільному проведенні дозвілля. Майже всі фірми мають моральні кодекси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 вимоги добросовісно виконуються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 уникають суперечностей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прагнуть до компромісів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 вирішують за допомогою переговорів,  прагнучи досягти згоди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діловій етиці цінуються працьовитість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старанність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  надзвичайно пунктуальні й ніколи не запізнюються на зустрічі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 для них  є увага до громадської думки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 та обов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язковість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ЯПОНИЯ | Энциклопедия Кругосвет">
            <a:extLst>
              <a:ext uri="{FF2B5EF4-FFF2-40B4-BE49-F238E27FC236}">
                <a16:creationId xmlns:a16="http://schemas.microsoft.com/office/drawing/2014/main" id="{8DE2F5AC-CF5A-4DC1-B882-08429369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" y="5091455"/>
            <a:ext cx="1467943" cy="160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2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Языковые программы для взрослых. (Япония) – образовательное агентство  «Старт Плюс»">
            <a:extLst>
              <a:ext uri="{FF2B5EF4-FFF2-40B4-BE49-F238E27FC236}">
                <a16:creationId xmlns:a16="http://schemas.microsoft.com/office/drawing/2014/main" id="{560BC9BC-9BBE-4CAA-9EBD-8C6CBF3F0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" y="151002"/>
            <a:ext cx="5459861" cy="388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6C6B3-EAB8-4B48-8DB0-C463302ACFF5}"/>
              </a:ext>
            </a:extLst>
          </p:cNvPr>
          <p:cNvSpPr txBox="1"/>
          <p:nvPr/>
        </p:nvSpPr>
        <p:spPr>
          <a:xfrm rot="10800000" flipV="1">
            <a:off x="687896" y="4079125"/>
            <a:ext cx="7390701" cy="253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Рукостискання  при знайомстві в Японії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прийняте.</a:t>
            </a:r>
            <a:endParaRPr lang="ru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9062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проведенні переговорів велику увагу  приділяють розвитку особистих стосунків з партнерами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неофіційних зустрічей вони намагаються докладніше обговорити проблему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 часто демонструють увагу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слухаючи співрозмовника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 «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вживати слово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значенні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вас слухають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людину, яка про це не знає, може ввести в оману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Знайомий з японським етикетом іноземець побачить відмову в словах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важко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у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посиланні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погане самопочуття і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т.п., а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згоду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 словах «Я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розумію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Японці  надзвичайно делікатно й відповідально ставляться до прийнятих зобов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язань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 descr="Города Японии - Япония. Города. Основные достопримечательности">
            <a:extLst>
              <a:ext uri="{FF2B5EF4-FFF2-40B4-BE49-F238E27FC236}">
                <a16:creationId xmlns:a16="http://schemas.microsoft.com/office/drawing/2014/main" id="{6B3B46C5-72DB-4B3B-AAA5-04544A7A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13" y="645953"/>
            <a:ext cx="4269647" cy="243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лимат Японии, погода в Японии">
            <a:extLst>
              <a:ext uri="{FF2B5EF4-FFF2-40B4-BE49-F238E27FC236}">
                <a16:creationId xmlns:a16="http://schemas.microsoft.com/office/drawing/2014/main" id="{411933A7-9276-447F-A52C-32E89FA0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5388" cy="147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8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раница с Китаем будет временно закрыта">
            <a:extLst>
              <a:ext uri="{FF2B5EF4-FFF2-40B4-BE49-F238E27FC236}">
                <a16:creationId xmlns:a16="http://schemas.microsoft.com/office/drawing/2014/main" id="{372C1D90-4070-4DBC-96E3-58579E74E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0" y="161488"/>
            <a:ext cx="8911660" cy="653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CD423-5CFB-4680-8AE4-972413DA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6052"/>
          </a:xfrm>
        </p:spPr>
        <p:txBody>
          <a:bodyPr/>
          <a:lstStyle/>
          <a:p>
            <a:r>
              <a:rPr lang="uk-UA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Китай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69295-7CC7-4D0E-B737-CDC74307E8CB}"/>
              </a:ext>
            </a:extLst>
          </p:cNvPr>
          <p:cNvSpPr txBox="1"/>
          <p:nvPr/>
        </p:nvSpPr>
        <p:spPr>
          <a:xfrm>
            <a:off x="285226" y="1921079"/>
            <a:ext cx="83134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Китайці  чітко розмежовують окремі етапи переговорного процесу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початкове уточнення позицій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обговорення, заключний етап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початковому етапі велику увагу приділяють зовнішньому вигляду партнерів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манері їх поведінки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основі цих даних робляться спроби визначити статус кожного з учасників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значною мірою орієнтуються на людей з більш високим статусом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офіційним, так і неофіційним.</a:t>
            </a:r>
          </a:p>
          <a:p>
            <a:pPr algn="ctr"/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Кінцеві рішення приймаються китайською стороною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правило,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 столом переговорів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Китайці роблять поступки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правило, у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кінці переговорів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того оцінювання можливостей іншої сторони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цьому помилки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допущені па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ртнером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переговорів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уміло використовуються</a:t>
            </a:r>
            <a:r>
              <a:rPr lang="ru-RU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 значення китайська сторона надає виконанню досягнутих угод.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98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1977-8100-4949-8BAB-350A9ED2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Арабський світ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1266" name="Picture 2" descr="Культурна взаємодія арабів та завойованих ними народів: Умови формування  арабської культури">
            <a:extLst>
              <a:ext uri="{FF2B5EF4-FFF2-40B4-BE49-F238E27FC236}">
                <a16:creationId xmlns:a16="http://schemas.microsoft.com/office/drawing/2014/main" id="{ABEF2F4F-A2D1-4528-ACED-CAD4767F4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09" y="811555"/>
            <a:ext cx="3699545" cy="194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ABAE3-05BC-49EB-9A46-5E0BE84CE56C}"/>
              </a:ext>
            </a:extLst>
          </p:cNvPr>
          <p:cNvSpPr txBox="1"/>
          <p:nvPr/>
        </p:nvSpPr>
        <p:spPr>
          <a:xfrm>
            <a:off x="628649" y="3567117"/>
            <a:ext cx="78866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1800" dirty="0"/>
          </a:p>
          <a:p>
            <a:pPr algn="ctr"/>
            <a:endParaRPr lang="uk-UA" dirty="0"/>
          </a:p>
          <a:p>
            <a:pPr algn="ctr"/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арабів одним з важливих елементів на переговорах є встановлення довіри між партнерами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надають перевагу попередньому опрацюванню деталей питань, які  будуть обговорюватися на переговорах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«торг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за столом 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переговорів. Завжди намагаються залишити за собою можливість продовжити контакти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на цей раз згоди досягнути не вдалося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(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цьому відмова від угоди супроводжується похвалами 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адрес</a:t>
            </a:r>
            <a:r>
              <a:rPr lang="uk-UA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партнера й відхиленої пропозиції</a:t>
            </a:r>
            <a:r>
              <a:rPr lang="ru-RU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uk-UA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Ділове спілкування (66 фото): що це таке, особливості етикету, функції та  принципи, правила поведінки при конфлікті">
            <a:extLst>
              <a:ext uri="{FF2B5EF4-FFF2-40B4-BE49-F238E27FC236}">
                <a16:creationId xmlns:a16="http://schemas.microsoft.com/office/drawing/2014/main" id="{A21F9A50-7774-4AC9-BE96-F6B0F824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04" y="1904300"/>
            <a:ext cx="2771981" cy="1845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Експерти розповіли про помилки етикету команди Зеленського в Катарі —  оголені ноги й зарозуміла поза">
            <a:extLst>
              <a:ext uri="{FF2B5EF4-FFF2-40B4-BE49-F238E27FC236}">
                <a16:creationId xmlns:a16="http://schemas.microsoft.com/office/drawing/2014/main" id="{A09F3AD2-BDEA-439D-8671-1D167C01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68" y="2048710"/>
            <a:ext cx="3116902" cy="207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2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4A233E-41FF-48FD-BFDB-2781CA3D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74" y="327171"/>
            <a:ext cx="8200776" cy="299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ділових стосунках з арабами необхідно пам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ятати про обов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язкове дотримання ісламських традицій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місяць рамадан мусульманину не можна нічого їсти від сходу до заходу сонця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перший місяць мусульманського нового року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 влаштовувати прийоми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справи 5 разів на день припиняються для здійснення молитви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 або п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ятниця в мусульман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відпочинку й служіння богу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Забороняється вживати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свинину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спиртні напої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варто з представниками ісламського світу заводити мову про політику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Арабам,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ймовірніше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 буде мати ділові відносини з представницями жіночої статі.</a:t>
            </a:r>
          </a:p>
        </p:txBody>
      </p:sp>
      <p:pic>
        <p:nvPicPr>
          <p:cNvPr id="12290" name="Picture 2" descr="Презентация PowerPoint">
            <a:extLst>
              <a:ext uri="{FF2B5EF4-FFF2-40B4-BE49-F238E27FC236}">
                <a16:creationId xmlns:a16="http://schemas.microsoft.com/office/drawing/2014/main" id="{E349BE77-1BE9-406C-86F0-4EEA39C8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2" y="3317233"/>
            <a:ext cx="3106067" cy="204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انطلاق الاجتماع الأول لفريق العمل السعودي الإماراتي المشترك">
            <a:extLst>
              <a:ext uri="{FF2B5EF4-FFF2-40B4-BE49-F238E27FC236}">
                <a16:creationId xmlns:a16="http://schemas.microsoft.com/office/drawing/2014/main" id="{E84E46B2-FAC9-4E93-A62A-26828D61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76" y="4644230"/>
            <a:ext cx="2954105" cy="1688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الأنشطة - National Committee for Steel Industry">
            <a:extLst>
              <a:ext uri="{FF2B5EF4-FFF2-40B4-BE49-F238E27FC236}">
                <a16:creationId xmlns:a16="http://schemas.microsoft.com/office/drawing/2014/main" id="{5185A935-416C-46FA-8591-F03CBB19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16" y="3151483"/>
            <a:ext cx="3062011" cy="204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У мусульман начался священный месяц поста Рамадан — EADaily, 6 мая 2019 —  Новости политики, Новости России">
            <a:extLst>
              <a:ext uri="{FF2B5EF4-FFF2-40B4-BE49-F238E27FC236}">
                <a16:creationId xmlns:a16="http://schemas.microsoft.com/office/drawing/2014/main" id="{4E983256-45C6-484A-BD8B-4A942E85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08" y="4827726"/>
            <a:ext cx="3039236" cy="186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Расписание поста во время месяца Рамадан | КТК">
            <a:extLst>
              <a:ext uri="{FF2B5EF4-FFF2-40B4-BE49-F238E27FC236}">
                <a16:creationId xmlns:a16="http://schemas.microsoft.com/office/drawing/2014/main" id="{B9330D56-ECFE-453B-893B-C3265919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7" y="4964419"/>
            <a:ext cx="2836876" cy="159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5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де зарегистрировать международный бизнес? Офшор против Оншора |  InternationalWealth.info">
            <a:extLst>
              <a:ext uri="{FF2B5EF4-FFF2-40B4-BE49-F238E27FC236}">
                <a16:creationId xmlns:a16="http://schemas.microsoft.com/office/drawing/2014/main" id="{2C81AD10-B339-4E2D-A214-F3FD5D796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" y="2757180"/>
            <a:ext cx="8221212" cy="383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18C68B-6CA2-457D-8E03-624F6A4EAC16}"/>
              </a:ext>
            </a:extLst>
          </p:cNvPr>
          <p:cNvSpPr txBox="1"/>
          <p:nvPr/>
        </p:nvSpPr>
        <p:spPr>
          <a:xfrm>
            <a:off x="1652631" y="545284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rgbClr val="C00000"/>
                </a:solidFill>
              </a:rPr>
              <a:t>Отже, можна зробити висновок, що, знаючи особливості ділового етикету різних країн і дотримуючись певних вимог, можна досягти значного успіху в бізнесі на міжнародному рівні.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3316" name="Picture 4" descr="Своё dело | Индивидуальное предприятие">
            <a:extLst>
              <a:ext uri="{FF2B5EF4-FFF2-40B4-BE49-F238E27FC236}">
                <a16:creationId xmlns:a16="http://schemas.microsoft.com/office/drawing/2014/main" id="{185013A1-7AB6-41EF-A36D-5D55776B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0"/>
            <a:ext cx="1904301" cy="190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Міжнародний бізнес в стилі FUN! - Polytech Events">
            <a:extLst>
              <a:ext uri="{FF2B5EF4-FFF2-40B4-BE49-F238E27FC236}">
                <a16:creationId xmlns:a16="http://schemas.microsoft.com/office/drawing/2014/main" id="{6DF1415E-60AA-4AF6-8978-696E2E20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10" y="1560353"/>
            <a:ext cx="3578198" cy="201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21 лютого в Києві пройде міжнародний бізнес-форум Level Up Ukraine 2020 |  Факти ICTV">
            <a:extLst>
              <a:ext uri="{FF2B5EF4-FFF2-40B4-BE49-F238E27FC236}">
                <a16:creationId xmlns:a16="http://schemas.microsoft.com/office/drawing/2014/main" id="{75E9FFBD-8DE0-45AF-9B41-7797FCCF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4" y="1990195"/>
            <a:ext cx="2855054" cy="160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7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13 дивних і цікавих фактів про країни світу – ТУРМАНDРИ">
            <a:extLst>
              <a:ext uri="{FF2B5EF4-FFF2-40B4-BE49-F238E27FC236}">
                <a16:creationId xmlns:a16="http://schemas.microsoft.com/office/drawing/2014/main" id="{981095B6-8BAE-4868-A2C9-E37843B0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" y="0"/>
            <a:ext cx="8931165" cy="275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B4667-B324-4714-A4FB-EB2930FE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973123"/>
            <a:ext cx="7995233" cy="717566"/>
          </a:xfrm>
        </p:spPr>
        <p:txBody>
          <a:bodyPr>
            <a:normAutofit fontScale="90000"/>
          </a:bodyPr>
          <a:lstStyle/>
          <a:p>
            <a:r>
              <a:rPr 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Домашнє завдання:</a:t>
            </a:r>
            <a:br>
              <a:rPr 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Опрацювати та вивчити конспект.</a:t>
            </a:r>
            <a:b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Обрати одну із запропонованих країн та описати особливості ділового етикету (кожен учень обирає одну країну; країни НЕ можуть повторюватися):</a:t>
            </a:r>
            <a:r>
              <a:rPr lang="uk-U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/>
              <a:t/>
            </a:r>
            <a:br>
              <a:rPr lang="uk-UA" dirty="0"/>
            </a:br>
            <a:endParaRPr lang="uk-UA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8A787-E8A9-47FE-B097-5F567025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3083"/>
            <a:ext cx="8515350" cy="3953880"/>
          </a:xfrm>
        </p:spPr>
        <p:txBody>
          <a:bodyPr numCol="3"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Туреччина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В'єтнам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Марокко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Молдова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Польща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Румунія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Шрі Ланка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Вірменія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Угорщина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Єгипет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Індонезія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</a:t>
            </a:r>
          </a:p>
        </p:txBody>
      </p:sp>
      <p:pic>
        <p:nvPicPr>
          <p:cNvPr id="15362" name="Picture 2" descr="Виховний захід -Презентація &amp;quot; Країни Європи&amp;quot; | Презентація. Географія">
            <a:extLst>
              <a:ext uri="{FF2B5EF4-FFF2-40B4-BE49-F238E27FC236}">
                <a16:creationId xmlns:a16="http://schemas.microsoft.com/office/drawing/2014/main" id="{58441BDC-8B70-41BC-8567-AC907AC9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2" y="4554768"/>
            <a:ext cx="3703912" cy="2079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0BFB7B-D3D5-42AB-884A-0AFECD64C9F0}"/>
              </a:ext>
            </a:extLst>
          </p:cNvPr>
          <p:cNvSpPr txBox="1"/>
          <p:nvPr/>
        </p:nvSpPr>
        <p:spPr>
          <a:xfrm>
            <a:off x="343949" y="6104556"/>
            <a:ext cx="4546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Шановні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конспекти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виконані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домашні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надсилайте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електронну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адресу</a:t>
            </a:r>
            <a:b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</a:t>
            </a:r>
            <a:endParaRPr lang="uk-UA" sz="1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8" descr="Восклицательный знак картинки, стоковые фото Восклицательный знак |  Depositphotos">
            <a:extLst>
              <a:ext uri="{FF2B5EF4-FFF2-40B4-BE49-F238E27FC236}">
                <a16:creationId xmlns:a16="http://schemas.microsoft.com/office/drawing/2014/main" id="{90DE9D01-7D24-47BA-AE03-81F3C325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" y="5848609"/>
            <a:ext cx="510196" cy="7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D56DD4-BD0B-4C81-9C07-CF7A27B4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2483141"/>
            <a:ext cx="8322402" cy="4054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 етикет успадковує звичаї практично всіх народів від сивої давнини  до наших днів. В основі своїй ці правила поведінки є загальними, оскільки їх дотримуються представники не тільки якогось конкретного суспільства, але й усіх соціально-політичних систем, що існують у сучасному світі. Народи кожної країни вносять в етикет свої доповнення, зумовлені суспільним ладом країни, специфікою її історичної будови, національними традиціями і звичаями.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8" name="Picture 4" descr="Найпоширеніші мови народів світу - Місце людини у світі">
            <a:extLst>
              <a:ext uri="{FF2B5EF4-FFF2-40B4-BE49-F238E27FC236}">
                <a16:creationId xmlns:a16="http://schemas.microsoft.com/office/drawing/2014/main" id="{10A09781-27F0-45F2-818F-F2A94500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72" y="583559"/>
            <a:ext cx="3384536" cy="216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be Multicultural Night Celebration is Cancelled - Beebe School">
            <a:extLst>
              <a:ext uri="{FF2B5EF4-FFF2-40B4-BE49-F238E27FC236}">
                <a16:creationId xmlns:a16="http://schemas.microsoft.com/office/drawing/2014/main" id="{FF74BA48-F8DB-4AE0-B198-B4B88D1E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694" cy="285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lticultural Children Cartoon On Planet Earth Royalty Free Cliparts,  Vectors, And Stock Illustration. Image 35858836.">
            <a:extLst>
              <a:ext uri="{FF2B5EF4-FFF2-40B4-BE49-F238E27FC236}">
                <a16:creationId xmlns:a16="http://schemas.microsoft.com/office/drawing/2014/main" id="{80039D7D-28C9-4C36-AC33-538EFF44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98" y="131120"/>
            <a:ext cx="2616054" cy="251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74" y="396901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Північноамериканська ділова культура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4547CC-6B95-4908-A18B-EF2F42ACFE2A}"/>
              </a:ext>
            </a:extLst>
          </p:cNvPr>
          <p:cNvSpPr txBox="1"/>
          <p:nvPr/>
        </p:nvSpPr>
        <p:spPr>
          <a:xfrm>
            <a:off x="293616" y="1568741"/>
            <a:ext cx="64721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Північноамериканська ділова культура порівняно молода, але вже багатьма дослідниками та діловими людьми відмічено її особливості, подібні до рис національного характеру: орієнтація на індивідуалізм у людських стосунках, на сильну особистість у практичній діяльності, а звідси –  прагнення до одноосібних рішень. </a:t>
            </a:r>
          </a:p>
        </p:txBody>
      </p:sp>
      <p:pic>
        <p:nvPicPr>
          <p:cNvPr id="2050" name="Picture 2" descr="Північна Америка — Вікіпедія">
            <a:extLst>
              <a:ext uri="{FF2B5EF4-FFF2-40B4-BE49-F238E27FC236}">
                <a16:creationId xmlns:a16="http://schemas.microsoft.com/office/drawing/2014/main" id="{28795FB3-13B3-4422-8908-6AD3CF47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27" y="4049784"/>
            <a:ext cx="2673991" cy="26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авила ділового етикету, яких треба дотримуватися всім, хто дорожить  репутацією. Етикет ділових відносин: основи і правила">
            <a:extLst>
              <a:ext uri="{FF2B5EF4-FFF2-40B4-BE49-F238E27FC236}">
                <a16:creationId xmlns:a16="http://schemas.microsoft.com/office/drawing/2014/main" id="{9CEDE5EE-623B-403A-99B6-322877F9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9" y="4615729"/>
            <a:ext cx="4082510" cy="204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1D30A-3963-4A56-A37E-C714C51A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506"/>
            <a:ext cx="7886700" cy="1162183"/>
          </a:xfrm>
        </p:spPr>
        <p:txBody>
          <a:bodyPr/>
          <a:lstStyle/>
          <a:p>
            <a:pPr algn="ctr"/>
            <a:r>
              <a:rPr lang="uk-UA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Американських бізнесменів відрізняє:</a:t>
            </a:r>
            <a:br>
              <a:rPr lang="uk-UA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535EB-48FD-4D2E-BAB7-9EF4B39A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 ділова активність;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здібності в боротьбі за прибуток;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прагненням затвердити свою перевагу;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виняткова впевненість у собі;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схильність до ризику.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ділових стосунках на виробництві домінує беззаперечне підпорядкування  й жорстка дисципліна.</a:t>
            </a:r>
          </a:p>
        </p:txBody>
      </p:sp>
      <p:pic>
        <p:nvPicPr>
          <p:cNvPr id="3074" name="Picture 2" descr="Принципи ділового етикету: основні правила та норми сучасного службового  поведінки, моральні принципи і поняття">
            <a:extLst>
              <a:ext uri="{FF2B5EF4-FFF2-40B4-BE49-F238E27FC236}">
                <a16:creationId xmlns:a16="http://schemas.microsoft.com/office/drawing/2014/main" id="{7A3F1154-F397-4188-B3DE-C2969781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10" y="2709152"/>
            <a:ext cx="2659310" cy="177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іжнародний бізнес та фінанси в стилі FUN! 04 травня 2020 р.">
            <a:extLst>
              <a:ext uri="{FF2B5EF4-FFF2-40B4-BE49-F238E27FC236}">
                <a16:creationId xmlns:a16="http://schemas.microsoft.com/office/drawing/2014/main" id="{18700881-0AC2-4A54-978A-488BB335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03" y="5270663"/>
            <a:ext cx="3053594" cy="142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9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77012-401B-4309-9DE1-09D5AF5C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Американцям властиві:</a:t>
            </a:r>
            <a:endParaRPr lang="uk-UA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C3596C-6A3E-4947-ABB7-76D5720C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825625"/>
            <a:ext cx="8163012" cy="2167535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 обговорити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загальні підходи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й деталі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язані з реалізацією домовленостей;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офіційна атмосфера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відкритість;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егоцентризм;</a:t>
            </a:r>
          </a:p>
          <a:p>
            <a:pPr eaLnBrk="1" hangingPunct="1">
              <a:defRPr/>
            </a:pPr>
            <a:r>
              <a:rPr lang="uk-UA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 професіоналізм.</a:t>
            </a:r>
          </a:p>
        </p:txBody>
      </p:sp>
      <p:pic>
        <p:nvPicPr>
          <p:cNvPr id="4098" name="Picture 2" descr="Эгоцентризм: 6 характеристик эгоцентрика и решение проблемы. | HARVED  online журнал">
            <a:extLst>
              <a:ext uri="{FF2B5EF4-FFF2-40B4-BE49-F238E27FC236}">
                <a16:creationId xmlns:a16="http://schemas.microsoft.com/office/drawing/2014/main" id="{76318E6A-DE69-44D9-8C7C-F0B68EC2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07" y="3011784"/>
            <a:ext cx="2936235" cy="2086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реатив і професіоналізм: як стати машиною по виробництву творчості">
            <a:extLst>
              <a:ext uri="{FF2B5EF4-FFF2-40B4-BE49-F238E27FC236}">
                <a16:creationId xmlns:a16="http://schemas.microsoft.com/office/drawing/2014/main" id="{56273D1A-9D65-4141-88E0-25799438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" y="4202884"/>
            <a:ext cx="4135073" cy="248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lobalMetiz">
            <a:extLst>
              <a:ext uri="{FF2B5EF4-FFF2-40B4-BE49-F238E27FC236}">
                <a16:creationId xmlns:a16="http://schemas.microsoft.com/office/drawing/2014/main" id="{CFFF8018-F726-46E7-9556-1D2D6156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4" y="4397928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0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імеччина відкриває кордони для усіх українців | Українська правда">
            <a:extLst>
              <a:ext uri="{FF2B5EF4-FFF2-40B4-BE49-F238E27FC236}">
                <a16:creationId xmlns:a16="http://schemas.microsoft.com/office/drawing/2014/main" id="{351DE55B-BCB5-464E-AB7A-E420D7EF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83" y="729844"/>
            <a:ext cx="9213583" cy="5167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D504A-DB60-4755-882A-4747DC3F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60538"/>
          </a:xfrm>
        </p:spPr>
        <p:txBody>
          <a:bodyPr/>
          <a:lstStyle/>
          <a:p>
            <a:pPr algn="ctr"/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Європейська ділова культура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38124-3680-4C59-A332-6050A536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54623" cy="28134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 риси німецької ділової культури: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 до порядку;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дисциплінованість;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пунктуальність;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ощадливість;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звичка широко застосовувати цифри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схеми, діаграми;</a:t>
            </a: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 і лаконічність у в</a:t>
            </a: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икладі фактів;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чесність і прямота.</a:t>
            </a:r>
            <a:endParaRPr lang="ru-RU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4" name="Picture 4" descr="Культура ділового спілкування">
            <a:extLst>
              <a:ext uri="{FF2B5EF4-FFF2-40B4-BE49-F238E27FC236}">
                <a16:creationId xmlns:a16="http://schemas.microsoft.com/office/drawing/2014/main" id="{95C38038-F7C3-458F-90B4-B948E034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30" y="5285064"/>
            <a:ext cx="3404202" cy="147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иди, принципи, норми і основи ділового етикету - культура 2021">
            <a:extLst>
              <a:ext uri="{FF2B5EF4-FFF2-40B4-BE49-F238E27FC236}">
                <a16:creationId xmlns:a16="http://schemas.microsoft.com/office/drawing/2014/main" id="{60975B22-4416-4345-99F0-698ECDF6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2" y="5259722"/>
            <a:ext cx="3404202" cy="150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м отличается Англия от Великобритании?">
            <a:extLst>
              <a:ext uri="{FF2B5EF4-FFF2-40B4-BE49-F238E27FC236}">
                <a16:creationId xmlns:a16="http://schemas.microsoft.com/office/drawing/2014/main" id="{F7191B05-F580-4777-92E7-648A283A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6" y="813732"/>
            <a:ext cx="8879747" cy="591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FA264-8A0A-4AE0-A5D5-12A43DFE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8606"/>
          </a:xfrm>
        </p:spPr>
        <p:txBody>
          <a:bodyPr>
            <a:normAutofit fontScale="90000"/>
          </a:bodyPr>
          <a:lstStyle/>
          <a:p>
            <a:r>
              <a:rPr lang="uk-UA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Англійців характеризують:</a:t>
            </a:r>
            <a:endParaRPr lang="uk-UA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C69B8-5E39-44DB-8FE9-37E0ADC0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181137"/>
            <a:ext cx="8028789" cy="39958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діловитість;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шанування власності;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ввічливість;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стриманість і педантичність.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Британці дуже суворо дотримуються процедури знайомства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Потискання руки прийнятне тільки при першій зустрічі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Говорити з англійцем про справи після закінчення робочого дня вважається дурним тоном</a:t>
            </a:r>
            <a:r>
              <a:rPr lang="ru-RU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i="1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400" i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традицією англієць стриманий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судженнях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уникає категоричних тверджень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старанно уникає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розмові будь-яких особистих моментів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них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 розвинуте почуття справедливості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у справах англійці ведуть чесну гру.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404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ранція відкрила кордони для українців | Економічна правда">
            <a:extLst>
              <a:ext uri="{FF2B5EF4-FFF2-40B4-BE49-F238E27FC236}">
                <a16:creationId xmlns:a16="http://schemas.microsoft.com/office/drawing/2014/main" id="{FDE8F4CD-E83C-4F4A-ABEC-CC7F5115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3" y="1883330"/>
            <a:ext cx="8524854" cy="478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8A300A8-5EB6-486E-9C53-A39BDC95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7" y="134225"/>
            <a:ext cx="7826929" cy="45552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Французи як законодавці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ділового протоколу й етики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галантні, вишукані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прагнуть дотримуватися етикету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поведінці розкуті й відкриті для співрозмовників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Цінують інтелект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 пояснювати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точно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формулювати умови контрактів.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 стосунках цінують особисті зв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важливих рішень ухвалюють на ділових прийомах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сніданках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обідах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коктейлях).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Французи велику увагу приділяють попереднім угодам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Люблять досконало вивчити всі аспекти та наслідки пропозицій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переговори з ними проходять у повільному темпі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Будь-які спроби прискорити темп можуть лише зашкодити справі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обговоренні питань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аргументація французів традиційно орієнтується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логічні докази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Французькі партнери можуть перебивати співрозмовника</a:t>
            </a:r>
            <a:r>
              <a:rPr 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висловити критичні зауваження</a:t>
            </a:r>
            <a:r>
              <a:rPr 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вони не схильні торгуватися</a:t>
            </a:r>
            <a:r>
              <a:rPr 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r>
              <a:rPr lang="uk-UA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Французи негативно ставляться до компромісів і надають перевагу французькій  як мові перемовин.</a:t>
            </a:r>
            <a:endParaRPr lang="ru-RU" sz="2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93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Болгарія відкрила кордони для українців - Вечірній Київ">
            <a:extLst>
              <a:ext uri="{FF2B5EF4-FFF2-40B4-BE49-F238E27FC236}">
                <a16:creationId xmlns:a16="http://schemas.microsoft.com/office/drawing/2014/main" id="{E135672F-F7FE-4CBC-B875-B31E549C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72" y="104338"/>
            <a:ext cx="3616704" cy="180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еревод на болгарский язык – Болгарский переводчик – Бюро Littera24">
            <a:extLst>
              <a:ext uri="{FF2B5EF4-FFF2-40B4-BE49-F238E27FC236}">
                <a16:creationId xmlns:a16="http://schemas.microsoft.com/office/drawing/2014/main" id="{18558A4D-1343-4B81-BF6A-EA3E1ACB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37" y="4811325"/>
            <a:ext cx="3215382" cy="192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Закордоння: Болгарія - країна курортів, печер, скарбів та найдревніших міст  - КОРДОН">
            <a:extLst>
              <a:ext uri="{FF2B5EF4-FFF2-40B4-BE49-F238E27FC236}">
                <a16:creationId xmlns:a16="http://schemas.microsoft.com/office/drawing/2014/main" id="{DEB9B926-1945-45A9-969A-B1DD41E0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4" y="4811020"/>
            <a:ext cx="2888659" cy="192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5C97-FDB7-4D3C-BCE9-B734FAA4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" y="82364"/>
            <a:ext cx="8381125" cy="840425"/>
          </a:xfrm>
        </p:spPr>
        <p:txBody>
          <a:bodyPr/>
          <a:lstStyle/>
          <a:p>
            <a:r>
              <a:rPr lang="uk-UA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52AC0-8EC6-4E2B-AFF4-403CDB08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140903"/>
            <a:ext cx="7869397" cy="39847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Болгарія - улюблене місце відпочинку багатьох європейців.  Які правила етикету прийняті в Болгарії? Назвемо деякі.</a:t>
            </a:r>
            <a:b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 березні ділові партнери дарують один одному маленькі червоно-білі талісмани. Одягаються болгарські бізнесмени найчастіше офіційно. А на переговорах швидко з'ясовується, наскільки вони балакучі. Німецьку та англійську розуміють не скрізь, тому варто вдаватися до послуг перекладачів. Усні договори потрібно швидко переносити на папір, причому так, щоб у формулюваннях не було ніяких лазівок.</a:t>
            </a:r>
            <a:b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 Болгарії кивання головою означає «ні», а погойдування – «так». Так що похитування головою буде сприйматися як схвалення. У розмовах краще не торкатися комунізму й релігійних тем (у країні живуть православні, мусульмани, сінті та </a:t>
            </a:r>
            <a:r>
              <a:rPr lang="uk-UA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роми</a:t>
            </a: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uk-UA" sz="2400" dirty="0"/>
              <a:t/>
            </a:r>
            <a:br>
              <a:rPr lang="uk-UA" sz="2400" dirty="0"/>
            </a:br>
            <a:endParaRPr lang="uk-UA" dirty="0"/>
          </a:p>
        </p:txBody>
      </p:sp>
      <p:pic>
        <p:nvPicPr>
          <p:cNvPr id="14346" name="Picture 10" descr="Честита Баба Марта! С Первым Днем Весны! • Форт Нокс - форум о недвижимости  в Болгарии, отзывы, предложения собственников апартаментов.">
            <a:extLst>
              <a:ext uri="{FF2B5EF4-FFF2-40B4-BE49-F238E27FC236}">
                <a16:creationId xmlns:a16="http://schemas.microsoft.com/office/drawing/2014/main" id="{0BB22BE8-3A9A-4D8E-B2EA-A8AC954C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90" y="4512840"/>
            <a:ext cx="2408339" cy="222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93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1052</Words>
  <Application>Microsoft Office PowerPoint</Application>
  <PresentationFormat>Екран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2</vt:lpstr>
      <vt:lpstr>Тема Office</vt:lpstr>
      <vt:lpstr>Тема: Особливості ділового етикету в різних країнах </vt:lpstr>
      <vt:lpstr>Презентація PowerPoint</vt:lpstr>
      <vt:lpstr>1. Північноамериканська ділова культура</vt:lpstr>
      <vt:lpstr>Американських бізнесменів відрізняє: </vt:lpstr>
      <vt:lpstr>Американцям властиві:</vt:lpstr>
      <vt:lpstr>2. Європейська ділова культура</vt:lpstr>
      <vt:lpstr>Англійців характеризують:</vt:lpstr>
      <vt:lpstr>Презентація PowerPoint</vt:lpstr>
      <vt:lpstr>Болгарія </vt:lpstr>
      <vt:lpstr>3. Ділова культура Сходу </vt:lpstr>
      <vt:lpstr>Презентація PowerPoint</vt:lpstr>
      <vt:lpstr>Китай</vt:lpstr>
      <vt:lpstr>Арабський світ  </vt:lpstr>
      <vt:lpstr>Презентація PowerPoint</vt:lpstr>
      <vt:lpstr>Презентація PowerPoint</vt:lpstr>
      <vt:lpstr>Домашнє завдання: 1. Опрацювати та вивчити конспект. 2. Обрати одну із запропонованих країн та описати особливості ділового етикету (кожен учень обирає одну країну; країни НЕ можуть повторюватися):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HP 450</cp:lastModifiedBy>
  <cp:revision>115</cp:revision>
  <dcterms:created xsi:type="dcterms:W3CDTF">2014-11-21T11:00:06Z</dcterms:created>
  <dcterms:modified xsi:type="dcterms:W3CDTF">2024-03-15T07:59:13Z</dcterms:modified>
</cp:coreProperties>
</file>