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0" r:id="rId3"/>
    <p:sldId id="261" r:id="rId4"/>
    <p:sldId id="262" r:id="rId5"/>
    <p:sldId id="311" r:id="rId6"/>
    <p:sldId id="312" r:id="rId7"/>
    <p:sldId id="314" r:id="rId8"/>
    <p:sldId id="317" r:id="rId9"/>
    <p:sldId id="287" r:id="rId10"/>
    <p:sldId id="259" r:id="rId11"/>
    <p:sldId id="326" r:id="rId12"/>
    <p:sldId id="327" r:id="rId13"/>
    <p:sldId id="282" r:id="rId14"/>
    <p:sldId id="309" r:id="rId15"/>
    <p:sldId id="313" r:id="rId16"/>
    <p:sldId id="315" r:id="rId17"/>
    <p:sldId id="316" r:id="rId18"/>
    <p:sldId id="319" r:id="rId19"/>
    <p:sldId id="320" r:id="rId20"/>
    <p:sldId id="321" r:id="rId21"/>
    <p:sldId id="322" r:id="rId22"/>
    <p:sldId id="323" r:id="rId23"/>
    <p:sldId id="324" r:id="rId24"/>
    <p:sldId id="26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BD976-3CD7-4D75-B28E-CB6AD866C29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B156883-DFF8-43DA-A425-0013EB6C0D6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200000"/>
            </a:lnSpc>
          </a:pPr>
          <a:r>
            <a:rPr lang="uk-UA" sz="4000" dirty="0" smtClean="0">
              <a:solidFill>
                <a:schemeClr val="bg2">
                  <a:lumMod val="25000"/>
                </a:schemeClr>
              </a:solidFill>
            </a:rPr>
            <a:t>Тема 3</a:t>
          </a:r>
          <a:r>
            <a:rPr lang="uk-UA" sz="4000" dirty="0" smtClean="0"/>
            <a:t>. </a:t>
          </a:r>
          <a:r>
            <a:rPr lang="uk-UA" sz="4000" b="1" dirty="0" smtClean="0"/>
            <a:t>Соціалізація індивіда в організації.</a:t>
          </a:r>
          <a:endParaRPr lang="uk-UA" sz="4000" dirty="0"/>
        </a:p>
      </dgm:t>
    </dgm:pt>
    <dgm:pt modelId="{5E4B9E3D-8609-46CD-B39F-36B79D1505DB}" type="parTrans" cxnId="{0040DB50-79E3-4AD7-AC0E-2F2E1A884871}">
      <dgm:prSet/>
      <dgm:spPr/>
      <dgm:t>
        <a:bodyPr/>
        <a:lstStyle/>
        <a:p>
          <a:endParaRPr lang="uk-UA"/>
        </a:p>
      </dgm:t>
    </dgm:pt>
    <dgm:pt modelId="{A484B2E8-5CDC-4A05-AD3E-58068F18550D}" type="sibTrans" cxnId="{0040DB50-79E3-4AD7-AC0E-2F2E1A884871}">
      <dgm:prSet/>
      <dgm:spPr/>
      <dgm:t>
        <a:bodyPr/>
        <a:lstStyle/>
        <a:p>
          <a:endParaRPr lang="uk-UA"/>
        </a:p>
      </dgm:t>
    </dgm:pt>
    <dgm:pt modelId="{18314DE8-0667-49D5-994B-1709AFAD8B16}" type="pres">
      <dgm:prSet presAssocID="{58ABD976-3CD7-4D75-B28E-CB6AD866C2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DC11271-C972-43BF-A1B2-79BCD8CB75C9}" type="pres">
      <dgm:prSet presAssocID="{6B156883-DFF8-43DA-A425-0013EB6C0D6F}" presName="parentText" presStyleLbl="node1" presStyleIdx="0" presStyleCnt="1" custScaleY="628821" custLinFactNeighborX="11276" custLinFactNeighborY="7575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A87C738-6DB8-4337-860C-FDE4B1E14A4F}" type="presOf" srcId="{58ABD976-3CD7-4D75-B28E-CB6AD866C292}" destId="{18314DE8-0667-49D5-994B-1709AFAD8B16}" srcOrd="0" destOrd="0" presId="urn:microsoft.com/office/officeart/2005/8/layout/vList2"/>
    <dgm:cxn modelId="{B9721C91-5019-4159-B335-D8F22F432B70}" type="presOf" srcId="{6B156883-DFF8-43DA-A425-0013EB6C0D6F}" destId="{8DC11271-C972-43BF-A1B2-79BCD8CB75C9}" srcOrd="0" destOrd="0" presId="urn:microsoft.com/office/officeart/2005/8/layout/vList2"/>
    <dgm:cxn modelId="{0040DB50-79E3-4AD7-AC0E-2F2E1A884871}" srcId="{58ABD976-3CD7-4D75-B28E-CB6AD866C292}" destId="{6B156883-DFF8-43DA-A425-0013EB6C0D6F}" srcOrd="0" destOrd="0" parTransId="{5E4B9E3D-8609-46CD-B39F-36B79D1505DB}" sibTransId="{A484B2E8-5CDC-4A05-AD3E-58068F18550D}"/>
    <dgm:cxn modelId="{0023A3E9-B8A0-4D57-98CC-55878433B029}" type="presParOf" srcId="{18314DE8-0667-49D5-994B-1709AFAD8B16}" destId="{8DC11271-C972-43BF-A1B2-79BCD8CB75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E8512C-565E-4934-8A2B-CBFD43940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20ECBD-AC29-44C8-BC31-20489B5FA953}">
      <dgm:prSet/>
      <dgm:spPr/>
      <dgm:t>
        <a:bodyPr/>
        <a:lstStyle/>
        <a:p>
          <a:pPr algn="just" rtl="0"/>
          <a:r>
            <a:rPr lang="uk-UA" dirty="0" smtClean="0"/>
            <a:t>У процесі </a:t>
          </a:r>
          <a:r>
            <a:rPr lang="uk-UA" i="1" dirty="0" smtClean="0"/>
            <a:t>психофізіологічної </a:t>
          </a:r>
          <a:r>
            <a:rPr lang="uk-UA" dirty="0" smtClean="0"/>
            <a:t>адаптації відбувається освоєння сукупності всіх умов (фізичні і психічні навантаження, зручність робочого місця та ін.), Що роблять різний психофізіологічний вплив на працівника під час праці.</a:t>
          </a:r>
          <a:endParaRPr lang="uk-UA" dirty="0"/>
        </a:p>
      </dgm:t>
    </dgm:pt>
    <dgm:pt modelId="{15347BCF-099F-4D57-8099-549AD0D1F93D}" type="parTrans" cxnId="{CD9F9582-447F-42BC-B88F-7515B0B826D8}">
      <dgm:prSet/>
      <dgm:spPr/>
      <dgm:t>
        <a:bodyPr/>
        <a:lstStyle/>
        <a:p>
          <a:endParaRPr lang="uk-UA"/>
        </a:p>
      </dgm:t>
    </dgm:pt>
    <dgm:pt modelId="{71FB5286-5893-4CCD-B2CF-153481AA060A}" type="sibTrans" cxnId="{CD9F9582-447F-42BC-B88F-7515B0B826D8}">
      <dgm:prSet/>
      <dgm:spPr/>
      <dgm:t>
        <a:bodyPr/>
        <a:lstStyle/>
        <a:p>
          <a:endParaRPr lang="uk-UA"/>
        </a:p>
      </dgm:t>
    </dgm:pt>
    <dgm:pt modelId="{A3D96DEF-F738-427C-8058-F7133A8B0FE6}">
      <dgm:prSet/>
      <dgm:spPr/>
      <dgm:t>
        <a:bodyPr/>
        <a:lstStyle/>
        <a:p>
          <a:pPr algn="just" rtl="0"/>
          <a:r>
            <a:rPr lang="uk-UA" i="1" dirty="0" smtClean="0"/>
            <a:t>Суспільно-організаційна </a:t>
          </a:r>
          <a:r>
            <a:rPr lang="uk-UA" dirty="0" smtClean="0"/>
            <a:t>адаптація є освоєння новими працівниками організаційної структури підприємства, системи управління і обслуговування виробничого процесу, режиму праці і відпочинку та ін.</a:t>
          </a:r>
          <a:endParaRPr lang="uk-UA" dirty="0"/>
        </a:p>
      </dgm:t>
    </dgm:pt>
    <dgm:pt modelId="{694B00BB-31E8-48D8-B758-A5A0A9125DBC}" type="parTrans" cxnId="{DE9A87E0-14A9-4F20-9E9D-D8BB6FAAED88}">
      <dgm:prSet/>
      <dgm:spPr/>
      <dgm:t>
        <a:bodyPr/>
        <a:lstStyle/>
        <a:p>
          <a:endParaRPr lang="uk-UA"/>
        </a:p>
      </dgm:t>
    </dgm:pt>
    <dgm:pt modelId="{13EFE4AE-3081-4E8B-B302-9E61345CC379}" type="sibTrans" cxnId="{DE9A87E0-14A9-4F20-9E9D-D8BB6FAAED88}">
      <dgm:prSet/>
      <dgm:spPr/>
      <dgm:t>
        <a:bodyPr/>
        <a:lstStyle/>
        <a:p>
          <a:endParaRPr lang="uk-UA"/>
        </a:p>
      </dgm:t>
    </dgm:pt>
    <dgm:pt modelId="{E45F16B8-F595-499F-AA8F-BF44C08F3FF4}">
      <dgm:prSet/>
      <dgm:spPr/>
      <dgm:t>
        <a:bodyPr/>
        <a:lstStyle/>
        <a:p>
          <a:pPr algn="just" rtl="0"/>
          <a:r>
            <a:rPr lang="uk-UA" i="1" dirty="0" smtClean="0"/>
            <a:t>Економічна </a:t>
          </a:r>
          <a:r>
            <a:rPr lang="uk-UA" dirty="0" smtClean="0"/>
            <a:t>адаптація дозволяє працівникові ознайомитися з економічним</a:t>
          </a:r>
          <a:br>
            <a:rPr lang="uk-UA" dirty="0" smtClean="0"/>
          </a:br>
          <a:r>
            <a:rPr lang="uk-UA" dirty="0" smtClean="0"/>
            <a:t>механізмом управління організацією, системою економічних стимулів і мотивів, адаптуватися до нових умов оплати своєї праці і різних виплат.</a:t>
          </a:r>
          <a:endParaRPr lang="uk-UA" dirty="0"/>
        </a:p>
      </dgm:t>
    </dgm:pt>
    <dgm:pt modelId="{BCD065B6-B15A-43BB-AFA2-60FBE58C30A0}" type="parTrans" cxnId="{CE5E79B3-C0B9-4A7F-8841-5A32471C3A01}">
      <dgm:prSet/>
      <dgm:spPr/>
      <dgm:t>
        <a:bodyPr/>
        <a:lstStyle/>
        <a:p>
          <a:endParaRPr lang="uk-UA"/>
        </a:p>
      </dgm:t>
    </dgm:pt>
    <dgm:pt modelId="{0D07ACD3-CE49-4DFA-8EEF-341A8560A076}" type="sibTrans" cxnId="{CE5E79B3-C0B9-4A7F-8841-5A32471C3A01}">
      <dgm:prSet/>
      <dgm:spPr/>
      <dgm:t>
        <a:bodyPr/>
        <a:lstStyle/>
        <a:p>
          <a:endParaRPr lang="uk-UA"/>
        </a:p>
      </dgm:t>
    </dgm:pt>
    <dgm:pt modelId="{D4AC3BB4-B3F5-40CB-89F9-C61FAF017A1E}" type="pres">
      <dgm:prSet presAssocID="{27E8512C-565E-4934-8A2B-CBFD4394083D}" presName="linear" presStyleCnt="0">
        <dgm:presLayoutVars>
          <dgm:animLvl val="lvl"/>
          <dgm:resizeHandles val="exact"/>
        </dgm:presLayoutVars>
      </dgm:prSet>
      <dgm:spPr/>
    </dgm:pt>
    <dgm:pt modelId="{832863B1-31C5-4170-BC36-C277DE07F806}" type="pres">
      <dgm:prSet presAssocID="{7D20ECBD-AC29-44C8-BC31-20489B5FA95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B45C840-C641-44C8-9D8C-2501722D8B00}" type="pres">
      <dgm:prSet presAssocID="{71FB5286-5893-4CCD-B2CF-153481AA060A}" presName="spacer" presStyleCnt="0"/>
      <dgm:spPr/>
    </dgm:pt>
    <dgm:pt modelId="{419F7665-96BF-4482-88F8-301F11215E51}" type="pres">
      <dgm:prSet presAssocID="{A3D96DEF-F738-427C-8058-F7133A8B0FE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3C1B35-8840-4390-9577-E969B2008EA3}" type="pres">
      <dgm:prSet presAssocID="{13EFE4AE-3081-4E8B-B302-9E61345CC379}" presName="spacer" presStyleCnt="0"/>
      <dgm:spPr/>
    </dgm:pt>
    <dgm:pt modelId="{87F12889-2B03-4BA9-946A-70AD678F47A5}" type="pres">
      <dgm:prSet presAssocID="{E45F16B8-F595-499F-AA8F-BF44C08F3FF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5E79B3-C0B9-4A7F-8841-5A32471C3A01}" srcId="{27E8512C-565E-4934-8A2B-CBFD4394083D}" destId="{E45F16B8-F595-499F-AA8F-BF44C08F3FF4}" srcOrd="2" destOrd="0" parTransId="{BCD065B6-B15A-43BB-AFA2-60FBE58C30A0}" sibTransId="{0D07ACD3-CE49-4DFA-8EEF-341A8560A076}"/>
    <dgm:cxn modelId="{3587347B-775C-4ACA-B356-F9AA629B2DF7}" type="presOf" srcId="{A3D96DEF-F738-427C-8058-F7133A8B0FE6}" destId="{419F7665-96BF-4482-88F8-301F11215E51}" srcOrd="0" destOrd="0" presId="urn:microsoft.com/office/officeart/2005/8/layout/vList2"/>
    <dgm:cxn modelId="{DE9A87E0-14A9-4F20-9E9D-D8BB6FAAED88}" srcId="{27E8512C-565E-4934-8A2B-CBFD4394083D}" destId="{A3D96DEF-F738-427C-8058-F7133A8B0FE6}" srcOrd="1" destOrd="0" parTransId="{694B00BB-31E8-48D8-B758-A5A0A9125DBC}" sibTransId="{13EFE4AE-3081-4E8B-B302-9E61345CC379}"/>
    <dgm:cxn modelId="{12A58B38-B77E-4EBC-9BF3-879E1A086FE9}" type="presOf" srcId="{27E8512C-565E-4934-8A2B-CBFD4394083D}" destId="{D4AC3BB4-B3F5-40CB-89F9-C61FAF017A1E}" srcOrd="0" destOrd="0" presId="urn:microsoft.com/office/officeart/2005/8/layout/vList2"/>
    <dgm:cxn modelId="{26570D37-769F-4FE3-B53C-678F79D2F421}" type="presOf" srcId="{E45F16B8-F595-499F-AA8F-BF44C08F3FF4}" destId="{87F12889-2B03-4BA9-946A-70AD678F47A5}" srcOrd="0" destOrd="0" presId="urn:microsoft.com/office/officeart/2005/8/layout/vList2"/>
    <dgm:cxn modelId="{58C5F50D-6805-4E7A-8AD7-ADD17BB9D313}" type="presOf" srcId="{7D20ECBD-AC29-44C8-BC31-20489B5FA953}" destId="{832863B1-31C5-4170-BC36-C277DE07F806}" srcOrd="0" destOrd="0" presId="urn:microsoft.com/office/officeart/2005/8/layout/vList2"/>
    <dgm:cxn modelId="{CD9F9582-447F-42BC-B88F-7515B0B826D8}" srcId="{27E8512C-565E-4934-8A2B-CBFD4394083D}" destId="{7D20ECBD-AC29-44C8-BC31-20489B5FA953}" srcOrd="0" destOrd="0" parTransId="{15347BCF-099F-4D57-8099-549AD0D1F93D}" sibTransId="{71FB5286-5893-4CCD-B2CF-153481AA060A}"/>
    <dgm:cxn modelId="{16C47EA0-AC79-4190-889F-5238387C0932}" type="presParOf" srcId="{D4AC3BB4-B3F5-40CB-89F9-C61FAF017A1E}" destId="{832863B1-31C5-4170-BC36-C277DE07F806}" srcOrd="0" destOrd="0" presId="urn:microsoft.com/office/officeart/2005/8/layout/vList2"/>
    <dgm:cxn modelId="{CA54E385-7E82-444E-B773-F586B9939A1C}" type="presParOf" srcId="{D4AC3BB4-B3F5-40CB-89F9-C61FAF017A1E}" destId="{9B45C840-C641-44C8-9D8C-2501722D8B00}" srcOrd="1" destOrd="0" presId="urn:microsoft.com/office/officeart/2005/8/layout/vList2"/>
    <dgm:cxn modelId="{3649EA8D-2415-4BEC-9322-03F288A3EAFD}" type="presParOf" srcId="{D4AC3BB4-B3F5-40CB-89F9-C61FAF017A1E}" destId="{419F7665-96BF-4482-88F8-301F11215E51}" srcOrd="2" destOrd="0" presId="urn:microsoft.com/office/officeart/2005/8/layout/vList2"/>
    <dgm:cxn modelId="{678ECD81-FD6F-4D14-93C2-723AC0A0BEA7}" type="presParOf" srcId="{D4AC3BB4-B3F5-40CB-89F9-C61FAF017A1E}" destId="{D63C1B35-8840-4390-9577-E969B2008EA3}" srcOrd="3" destOrd="0" presId="urn:microsoft.com/office/officeart/2005/8/layout/vList2"/>
    <dgm:cxn modelId="{2A015771-675C-4500-BCE7-DDC799C01827}" type="presParOf" srcId="{D4AC3BB4-B3F5-40CB-89F9-C61FAF017A1E}" destId="{87F12889-2B03-4BA9-946A-70AD678F47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C0840E-C132-4F70-9D72-93CC1187AD6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3B24F95-AFB4-4445-8EAE-0D122117B4B5}">
      <dgm:prSet custT="1"/>
      <dgm:spPr>
        <a:solidFill>
          <a:schemeClr val="accent2"/>
        </a:solidFill>
      </dgm:spPr>
      <dgm:t>
        <a:bodyPr/>
        <a:lstStyle/>
        <a:p>
          <a:pPr algn="ctr" rtl="0"/>
          <a:r>
            <a:rPr lang="uk-UA" sz="3200" dirty="0" smtClean="0">
              <a:solidFill>
                <a:schemeClr val="tx1"/>
              </a:solidFill>
            </a:rPr>
            <a:t>Проблеми входження людини в організацію </a:t>
          </a:r>
          <a:r>
            <a:rPr lang="uk-UA" sz="2800" dirty="0" smtClean="0"/>
            <a:t/>
          </a:r>
          <a:br>
            <a:rPr lang="uk-UA" sz="2800" dirty="0" smtClean="0"/>
          </a:br>
          <a:endParaRPr lang="uk-UA" sz="2800" dirty="0"/>
        </a:p>
      </dgm:t>
    </dgm:pt>
    <dgm:pt modelId="{E0183402-8500-4FD2-AAEB-CD71A6743C73}" type="parTrans" cxnId="{16B55F15-1155-4944-8FB6-A2E520467B79}">
      <dgm:prSet/>
      <dgm:spPr/>
      <dgm:t>
        <a:bodyPr/>
        <a:lstStyle/>
        <a:p>
          <a:endParaRPr lang="uk-UA"/>
        </a:p>
      </dgm:t>
    </dgm:pt>
    <dgm:pt modelId="{A4081903-81C8-4DE4-9DC7-1E3163888D7F}" type="sibTrans" cxnId="{16B55F15-1155-4944-8FB6-A2E520467B79}">
      <dgm:prSet/>
      <dgm:spPr/>
      <dgm:t>
        <a:bodyPr/>
        <a:lstStyle/>
        <a:p>
          <a:endParaRPr lang="uk-UA"/>
        </a:p>
      </dgm:t>
    </dgm:pt>
    <dgm:pt modelId="{555A6116-F562-4094-A8B4-7D2EA72A286E}" type="pres">
      <dgm:prSet presAssocID="{DAC0840E-C132-4F70-9D72-93CC1187AD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07A1059-2B69-4189-856A-B74DA94845B0}" type="pres">
      <dgm:prSet presAssocID="{03B24F95-AFB4-4445-8EAE-0D122117B4B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6B55F15-1155-4944-8FB6-A2E520467B79}" srcId="{DAC0840E-C132-4F70-9D72-93CC1187AD69}" destId="{03B24F95-AFB4-4445-8EAE-0D122117B4B5}" srcOrd="0" destOrd="0" parTransId="{E0183402-8500-4FD2-AAEB-CD71A6743C73}" sibTransId="{A4081903-81C8-4DE4-9DC7-1E3163888D7F}"/>
    <dgm:cxn modelId="{0A10D4A1-833B-4393-A159-6769F2692DBC}" type="presOf" srcId="{03B24F95-AFB4-4445-8EAE-0D122117B4B5}" destId="{707A1059-2B69-4189-856A-B74DA94845B0}" srcOrd="0" destOrd="0" presId="urn:microsoft.com/office/officeart/2005/8/layout/vList2"/>
    <dgm:cxn modelId="{6437D8E0-5F69-43E1-97EC-EE976B0743BB}" type="presOf" srcId="{DAC0840E-C132-4F70-9D72-93CC1187AD69}" destId="{555A6116-F562-4094-A8B4-7D2EA72A286E}" srcOrd="0" destOrd="0" presId="urn:microsoft.com/office/officeart/2005/8/layout/vList2"/>
    <dgm:cxn modelId="{4E67F6FD-3250-4FB0-8A05-98F38BBA6E73}" type="presParOf" srcId="{555A6116-F562-4094-A8B4-7D2EA72A286E}" destId="{707A1059-2B69-4189-856A-B74DA94845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256CB4E-E722-4FBD-84D2-CFBD58DB9C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A2FBC6B-36D8-4480-8B0C-3E103CE61ED5}">
      <dgm:prSet custT="1"/>
      <dgm:spPr/>
      <dgm:t>
        <a:bodyPr/>
        <a:lstStyle/>
        <a:p>
          <a:pPr algn="just" rtl="0"/>
          <a:r>
            <a:rPr lang="uk-UA" sz="2000" i="1" dirty="0" smtClean="0"/>
            <a:t>По-перше</a:t>
          </a:r>
          <a:r>
            <a:rPr lang="uk-UA" sz="2000" dirty="0" smtClean="0"/>
            <a:t>, це проблема адаптації людини до нового оточення, протікання якої не завжди проходить успішно, так як потрібно; для цього необхідна правильна взаємодія обох сторін: людини і організаційного оточення.</a:t>
          </a:r>
          <a:endParaRPr lang="uk-UA" sz="2000" dirty="0"/>
        </a:p>
      </dgm:t>
    </dgm:pt>
    <dgm:pt modelId="{9731AE73-E500-439A-A379-478E6884189F}" type="parTrans" cxnId="{D9F456E0-F27D-4357-9E74-AE0DFD2838CA}">
      <dgm:prSet/>
      <dgm:spPr/>
      <dgm:t>
        <a:bodyPr/>
        <a:lstStyle/>
        <a:p>
          <a:endParaRPr lang="uk-UA"/>
        </a:p>
      </dgm:t>
    </dgm:pt>
    <dgm:pt modelId="{C674D044-E8D1-4E8E-B341-51C7ED4B3FBA}" type="sibTrans" cxnId="{D9F456E0-F27D-4357-9E74-AE0DFD2838CA}">
      <dgm:prSet/>
      <dgm:spPr/>
      <dgm:t>
        <a:bodyPr/>
        <a:lstStyle/>
        <a:p>
          <a:endParaRPr lang="uk-UA"/>
        </a:p>
      </dgm:t>
    </dgm:pt>
    <dgm:pt modelId="{7B7C9951-F004-4742-B5C5-1B1D8138CD44}">
      <dgm:prSet/>
      <dgm:spPr/>
      <dgm:t>
        <a:bodyPr/>
        <a:lstStyle/>
        <a:p>
          <a:pPr algn="just" rtl="0"/>
          <a:r>
            <a:rPr lang="uk-UA" i="1" dirty="0" smtClean="0"/>
            <a:t>По-друге</a:t>
          </a:r>
          <a:r>
            <a:rPr lang="uk-UA" dirty="0" smtClean="0"/>
            <a:t>, це проблема корекції або зміни поведінки людини, без якої у багатьох випадках неможливо увійти в організацію.</a:t>
          </a:r>
          <a:endParaRPr lang="uk-UA" dirty="0"/>
        </a:p>
      </dgm:t>
    </dgm:pt>
    <dgm:pt modelId="{A4FBD8B1-E27D-4623-8AC0-3C8DC8D075AB}" type="parTrans" cxnId="{9EC0F1EE-0C7A-4D61-8DA2-4006F4FD8517}">
      <dgm:prSet/>
      <dgm:spPr/>
      <dgm:t>
        <a:bodyPr/>
        <a:lstStyle/>
        <a:p>
          <a:endParaRPr lang="uk-UA"/>
        </a:p>
      </dgm:t>
    </dgm:pt>
    <dgm:pt modelId="{18110B0A-B4EF-45D0-8213-8CE1F04885F7}" type="sibTrans" cxnId="{9EC0F1EE-0C7A-4D61-8DA2-4006F4FD8517}">
      <dgm:prSet/>
      <dgm:spPr/>
      <dgm:t>
        <a:bodyPr/>
        <a:lstStyle/>
        <a:p>
          <a:endParaRPr lang="uk-UA"/>
        </a:p>
      </dgm:t>
    </dgm:pt>
    <dgm:pt modelId="{819BC407-164D-480A-9B03-E607FCD00F17}">
      <dgm:prSet/>
      <dgm:spPr/>
      <dgm:t>
        <a:bodyPr/>
        <a:lstStyle/>
        <a:p>
          <a:pPr algn="just" rtl="0"/>
          <a:r>
            <a:rPr lang="uk-UA" i="1" dirty="0" smtClean="0"/>
            <a:t>По-третє</a:t>
          </a:r>
          <a:r>
            <a:rPr lang="uk-UA" dirty="0" smtClean="0"/>
            <a:t>, це проблема змін і модифікацій в організації, які відбуваються навіть тоді, коли організація вже має вакансію, вільне місце для людини і сама приймає людину на це місце відповідно до її потреб і критеріями відбору.</a:t>
          </a:r>
          <a:endParaRPr lang="uk-UA" dirty="0"/>
        </a:p>
      </dgm:t>
    </dgm:pt>
    <dgm:pt modelId="{0E207486-7FBE-465D-80D9-A71A949F0346}" type="parTrans" cxnId="{5A4FB256-6714-4B0E-B355-1794684687CA}">
      <dgm:prSet/>
      <dgm:spPr/>
      <dgm:t>
        <a:bodyPr/>
        <a:lstStyle/>
        <a:p>
          <a:endParaRPr lang="uk-UA"/>
        </a:p>
      </dgm:t>
    </dgm:pt>
    <dgm:pt modelId="{44983096-435C-48FD-ACA5-3EF28C9CFC63}" type="sibTrans" cxnId="{5A4FB256-6714-4B0E-B355-1794684687CA}">
      <dgm:prSet/>
      <dgm:spPr/>
      <dgm:t>
        <a:bodyPr/>
        <a:lstStyle/>
        <a:p>
          <a:endParaRPr lang="uk-UA"/>
        </a:p>
      </dgm:t>
    </dgm:pt>
    <dgm:pt modelId="{2FE84B6D-477E-4061-B26D-9F8F42065ABD}" type="pres">
      <dgm:prSet presAssocID="{4256CB4E-E722-4FBD-84D2-CFBD58DB9C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90184F7-46D0-4984-8F6C-95EFECC8FCB3}" type="pres">
      <dgm:prSet presAssocID="{7A2FBC6B-36D8-4480-8B0C-3E103CE61ED5}" presName="parentText" presStyleLbl="node1" presStyleIdx="0" presStyleCnt="3" custLinFactNeighborX="-426" custLinFactNeighborY="-6910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277F20-BEE4-400A-8B5F-91C57ABF024E}" type="pres">
      <dgm:prSet presAssocID="{C674D044-E8D1-4E8E-B341-51C7ED4B3FBA}" presName="spacer" presStyleCnt="0"/>
      <dgm:spPr/>
    </dgm:pt>
    <dgm:pt modelId="{8FCA676D-E3F5-4640-9E70-A7B3A3713292}" type="pres">
      <dgm:prSet presAssocID="{7B7C9951-F004-4742-B5C5-1B1D8138CD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90D1D1-64AA-49BE-B654-63E957A769AA}" type="pres">
      <dgm:prSet presAssocID="{18110B0A-B4EF-45D0-8213-8CE1F04885F7}" presName="spacer" presStyleCnt="0"/>
      <dgm:spPr/>
    </dgm:pt>
    <dgm:pt modelId="{50BA29DF-1A17-4D47-8316-5D913866CB98}" type="pres">
      <dgm:prSet presAssocID="{819BC407-164D-480A-9B03-E607FCD00F1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43732FF-013E-4606-A984-7842917D85D0}" type="presOf" srcId="{7B7C9951-F004-4742-B5C5-1B1D8138CD44}" destId="{8FCA676D-E3F5-4640-9E70-A7B3A3713292}" srcOrd="0" destOrd="0" presId="urn:microsoft.com/office/officeart/2005/8/layout/vList2"/>
    <dgm:cxn modelId="{D9F456E0-F27D-4357-9E74-AE0DFD2838CA}" srcId="{4256CB4E-E722-4FBD-84D2-CFBD58DB9CAF}" destId="{7A2FBC6B-36D8-4480-8B0C-3E103CE61ED5}" srcOrd="0" destOrd="0" parTransId="{9731AE73-E500-439A-A379-478E6884189F}" sibTransId="{C674D044-E8D1-4E8E-B341-51C7ED4B3FBA}"/>
    <dgm:cxn modelId="{21A3E83A-F0EC-40A0-94B2-48D469A9E654}" type="presOf" srcId="{4256CB4E-E722-4FBD-84D2-CFBD58DB9CAF}" destId="{2FE84B6D-477E-4061-B26D-9F8F42065ABD}" srcOrd="0" destOrd="0" presId="urn:microsoft.com/office/officeart/2005/8/layout/vList2"/>
    <dgm:cxn modelId="{1238B7D9-3BA9-4B5C-82C0-62EC92D498A3}" type="presOf" srcId="{819BC407-164D-480A-9B03-E607FCD00F17}" destId="{50BA29DF-1A17-4D47-8316-5D913866CB98}" srcOrd="0" destOrd="0" presId="urn:microsoft.com/office/officeart/2005/8/layout/vList2"/>
    <dgm:cxn modelId="{9EC0F1EE-0C7A-4D61-8DA2-4006F4FD8517}" srcId="{4256CB4E-E722-4FBD-84D2-CFBD58DB9CAF}" destId="{7B7C9951-F004-4742-B5C5-1B1D8138CD44}" srcOrd="1" destOrd="0" parTransId="{A4FBD8B1-E27D-4623-8AC0-3C8DC8D075AB}" sibTransId="{18110B0A-B4EF-45D0-8213-8CE1F04885F7}"/>
    <dgm:cxn modelId="{5A4FB256-6714-4B0E-B355-1794684687CA}" srcId="{4256CB4E-E722-4FBD-84D2-CFBD58DB9CAF}" destId="{819BC407-164D-480A-9B03-E607FCD00F17}" srcOrd="2" destOrd="0" parTransId="{0E207486-7FBE-465D-80D9-A71A949F0346}" sibTransId="{44983096-435C-48FD-ACA5-3EF28C9CFC63}"/>
    <dgm:cxn modelId="{485F1A83-C21C-414C-BF1D-A01DCFA01770}" type="presOf" srcId="{7A2FBC6B-36D8-4480-8B0C-3E103CE61ED5}" destId="{190184F7-46D0-4984-8F6C-95EFECC8FCB3}" srcOrd="0" destOrd="0" presId="urn:microsoft.com/office/officeart/2005/8/layout/vList2"/>
    <dgm:cxn modelId="{84CB926F-F58D-4748-A80A-6ECBA36CE7FC}" type="presParOf" srcId="{2FE84B6D-477E-4061-B26D-9F8F42065ABD}" destId="{190184F7-46D0-4984-8F6C-95EFECC8FCB3}" srcOrd="0" destOrd="0" presId="urn:microsoft.com/office/officeart/2005/8/layout/vList2"/>
    <dgm:cxn modelId="{AB3D6F22-1B28-42F2-BE43-6A792305595A}" type="presParOf" srcId="{2FE84B6D-477E-4061-B26D-9F8F42065ABD}" destId="{CC277F20-BEE4-400A-8B5F-91C57ABF024E}" srcOrd="1" destOrd="0" presId="urn:microsoft.com/office/officeart/2005/8/layout/vList2"/>
    <dgm:cxn modelId="{470FC1BC-497A-4556-80D8-25804C6609C9}" type="presParOf" srcId="{2FE84B6D-477E-4061-B26D-9F8F42065ABD}" destId="{8FCA676D-E3F5-4640-9E70-A7B3A3713292}" srcOrd="2" destOrd="0" presId="urn:microsoft.com/office/officeart/2005/8/layout/vList2"/>
    <dgm:cxn modelId="{ED0B3BC0-F7FF-4165-8474-76D3AC1D61FD}" type="presParOf" srcId="{2FE84B6D-477E-4061-B26D-9F8F42065ABD}" destId="{6A90D1D1-64AA-49BE-B654-63E957A769AA}" srcOrd="3" destOrd="0" presId="urn:microsoft.com/office/officeart/2005/8/layout/vList2"/>
    <dgm:cxn modelId="{C848ECEE-9EB8-4F10-89E4-9FA3E558D591}" type="presParOf" srcId="{2FE84B6D-477E-4061-B26D-9F8F42065ABD}" destId="{50BA29DF-1A17-4D47-8316-5D913866CB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883E842-9AB2-451C-A4E2-4D25189744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E35625F-77CD-4265-B8F8-A6BD89EB4FDB}">
      <dgm:prSet/>
      <dgm:spPr/>
      <dgm:t>
        <a:bodyPr/>
        <a:lstStyle/>
        <a:p>
          <a:r>
            <a:rPr lang="uk-UA" b="1" i="1" dirty="0" smtClean="0"/>
            <a:t>2. Стадії організаційної соціалізації.</a:t>
          </a:r>
          <a:endParaRPr lang="uk-UA" dirty="0"/>
        </a:p>
      </dgm:t>
    </dgm:pt>
    <dgm:pt modelId="{D7C6DAFF-5A00-4E14-B4D2-C62042813542}" type="parTrans" cxnId="{99F28A3F-5AD2-4C95-B955-73EA99C077EA}">
      <dgm:prSet/>
      <dgm:spPr/>
      <dgm:t>
        <a:bodyPr/>
        <a:lstStyle/>
        <a:p>
          <a:endParaRPr lang="uk-UA"/>
        </a:p>
      </dgm:t>
    </dgm:pt>
    <dgm:pt modelId="{19A2B10C-9783-4EE2-8E48-D22EE7499D4E}" type="sibTrans" cxnId="{99F28A3F-5AD2-4C95-B955-73EA99C077EA}">
      <dgm:prSet/>
      <dgm:spPr/>
      <dgm:t>
        <a:bodyPr/>
        <a:lstStyle/>
        <a:p>
          <a:endParaRPr lang="uk-UA"/>
        </a:p>
      </dgm:t>
    </dgm:pt>
    <dgm:pt modelId="{A2CFA6CE-1563-4564-8D0E-B78CAE3922F2}" type="pres">
      <dgm:prSet presAssocID="{2883E842-9AB2-451C-A4E2-4D25189744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51CD977-FB08-41BB-A1E8-BBE609ADDD1D}" type="pres">
      <dgm:prSet presAssocID="{4E35625F-77CD-4265-B8F8-A6BD89EB4F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1CFE718-AD88-4AA3-B151-7F9C2C882A01}" type="presOf" srcId="{4E35625F-77CD-4265-B8F8-A6BD89EB4FDB}" destId="{151CD977-FB08-41BB-A1E8-BBE609ADDD1D}" srcOrd="0" destOrd="0" presId="urn:microsoft.com/office/officeart/2005/8/layout/vList2"/>
    <dgm:cxn modelId="{99F28A3F-5AD2-4C95-B955-73EA99C077EA}" srcId="{2883E842-9AB2-451C-A4E2-4D2518974480}" destId="{4E35625F-77CD-4265-B8F8-A6BD89EB4FDB}" srcOrd="0" destOrd="0" parTransId="{D7C6DAFF-5A00-4E14-B4D2-C62042813542}" sibTransId="{19A2B10C-9783-4EE2-8E48-D22EE7499D4E}"/>
    <dgm:cxn modelId="{01259531-55FF-4E63-97D6-59217EA72ED4}" type="presOf" srcId="{2883E842-9AB2-451C-A4E2-4D2518974480}" destId="{A2CFA6CE-1563-4564-8D0E-B78CAE3922F2}" srcOrd="0" destOrd="0" presId="urn:microsoft.com/office/officeart/2005/8/layout/vList2"/>
    <dgm:cxn modelId="{5504A43A-20C3-47B3-886F-7CD20068CAC4}" type="presParOf" srcId="{A2CFA6CE-1563-4564-8D0E-B78CAE3922F2}" destId="{151CD977-FB08-41BB-A1E8-BBE609ADDD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1E49D1A-4FB2-4228-A26C-804DE635592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2CB4803-CA62-432B-B57B-1A631A70E20E}">
      <dgm:prSet custT="1"/>
      <dgm:spPr/>
      <dgm:t>
        <a:bodyPr/>
        <a:lstStyle/>
        <a:p>
          <a:pPr algn="just" rtl="0"/>
          <a:r>
            <a:rPr lang="uk-UA" sz="2400" i="1" dirty="0" smtClean="0">
              <a:solidFill>
                <a:schemeClr val="accent3"/>
              </a:solidFill>
            </a:rPr>
            <a:t>Первинна </a:t>
          </a:r>
          <a:r>
            <a:rPr lang="uk-UA" sz="2400" dirty="0" smtClean="0"/>
            <a:t>організаційна соціалізація має місце при первинному входженні працівника в нову виробничу середу.</a:t>
          </a:r>
          <a:endParaRPr lang="uk-UA" sz="2400" dirty="0"/>
        </a:p>
      </dgm:t>
    </dgm:pt>
    <dgm:pt modelId="{8A127811-FE5C-4235-BAE4-B66250925CD2}" type="parTrans" cxnId="{72D37A2E-1EA2-49A5-9C57-964C8B30CEA7}">
      <dgm:prSet/>
      <dgm:spPr/>
      <dgm:t>
        <a:bodyPr/>
        <a:lstStyle/>
        <a:p>
          <a:endParaRPr lang="uk-UA"/>
        </a:p>
      </dgm:t>
    </dgm:pt>
    <dgm:pt modelId="{A819D08C-C923-4532-ABC7-7EC37A54106E}" type="sibTrans" cxnId="{72D37A2E-1EA2-49A5-9C57-964C8B30CEA7}">
      <dgm:prSet/>
      <dgm:spPr/>
      <dgm:t>
        <a:bodyPr/>
        <a:lstStyle/>
        <a:p>
          <a:endParaRPr lang="uk-UA"/>
        </a:p>
      </dgm:t>
    </dgm:pt>
    <dgm:pt modelId="{A036A8D5-916D-4BA2-9B71-A19EAE115BD7}">
      <dgm:prSet/>
      <dgm:spPr/>
      <dgm:t>
        <a:bodyPr/>
        <a:lstStyle/>
        <a:p>
          <a:pPr rtl="0"/>
          <a:r>
            <a:rPr lang="uk-UA" i="1" dirty="0" smtClean="0">
              <a:solidFill>
                <a:schemeClr val="accent3"/>
              </a:solidFill>
            </a:rPr>
            <a:t>Вторинна </a:t>
          </a:r>
          <a:r>
            <a:rPr lang="uk-UA" dirty="0" smtClean="0"/>
            <a:t>організаційна соціалізація відбувається при зміні робочого місця без зміни і зі зміною професії або при істотних змінах виробничого середовища.</a:t>
          </a:r>
          <a:endParaRPr lang="uk-UA" dirty="0"/>
        </a:p>
      </dgm:t>
    </dgm:pt>
    <dgm:pt modelId="{0BF43CF7-373B-4436-833C-09411E3FA2AA}" type="parTrans" cxnId="{3BBA9FE0-ACE6-4F1F-8C39-C733F1906A63}">
      <dgm:prSet/>
      <dgm:spPr/>
      <dgm:t>
        <a:bodyPr/>
        <a:lstStyle/>
        <a:p>
          <a:endParaRPr lang="uk-UA"/>
        </a:p>
      </dgm:t>
    </dgm:pt>
    <dgm:pt modelId="{3D1350FA-6B07-46A7-BBC7-C1AB93026F95}" type="sibTrans" cxnId="{3BBA9FE0-ACE6-4F1F-8C39-C733F1906A63}">
      <dgm:prSet/>
      <dgm:spPr/>
      <dgm:t>
        <a:bodyPr/>
        <a:lstStyle/>
        <a:p>
          <a:endParaRPr lang="uk-UA"/>
        </a:p>
      </dgm:t>
    </dgm:pt>
    <dgm:pt modelId="{46CC127A-6AE4-4AE3-9D7F-EE0E0E4D4F99}" type="pres">
      <dgm:prSet presAssocID="{71E49D1A-4FB2-4228-A26C-804DE635592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EFD6484F-F558-4180-9D5D-804C309C8914}" type="pres">
      <dgm:prSet presAssocID="{71E49D1A-4FB2-4228-A26C-804DE635592F}" presName="pyramid" presStyleLbl="node1" presStyleIdx="0" presStyleCnt="1"/>
      <dgm:spPr/>
    </dgm:pt>
    <dgm:pt modelId="{2C7EA83D-3B5B-4DD9-B81E-CC5BFC758206}" type="pres">
      <dgm:prSet presAssocID="{71E49D1A-4FB2-4228-A26C-804DE635592F}" presName="theList" presStyleCnt="0"/>
      <dgm:spPr/>
    </dgm:pt>
    <dgm:pt modelId="{DE6E9039-6DA5-4261-A790-9356325009DD}" type="pres">
      <dgm:prSet presAssocID="{22CB4803-CA62-432B-B57B-1A631A70E20E}" presName="aNode" presStyleLbl="fgAcc1" presStyleIdx="0" presStyleCnt="2" custScaleX="176754" custScaleY="222521" custLinFactNeighborX="1135" custLinFactNeighborY="-115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8B4FA5-A780-4C03-9758-D26DD5D525B4}" type="pres">
      <dgm:prSet presAssocID="{22CB4803-CA62-432B-B57B-1A631A70E20E}" presName="aSpace" presStyleCnt="0"/>
      <dgm:spPr/>
    </dgm:pt>
    <dgm:pt modelId="{FFD7398D-BE5D-4178-8784-C87FDA47C771}" type="pres">
      <dgm:prSet presAssocID="{A036A8D5-916D-4BA2-9B71-A19EAE115BD7}" presName="aNode" presStyleLbl="fgAcc1" presStyleIdx="1" presStyleCnt="2" custScaleX="177256" custScaleY="2198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D6BD84-89CD-49E8-B99C-51765CD79075}" type="pres">
      <dgm:prSet presAssocID="{A036A8D5-916D-4BA2-9B71-A19EAE115BD7}" presName="aSpace" presStyleCnt="0"/>
      <dgm:spPr/>
    </dgm:pt>
  </dgm:ptLst>
  <dgm:cxnLst>
    <dgm:cxn modelId="{72D37A2E-1EA2-49A5-9C57-964C8B30CEA7}" srcId="{71E49D1A-4FB2-4228-A26C-804DE635592F}" destId="{22CB4803-CA62-432B-B57B-1A631A70E20E}" srcOrd="0" destOrd="0" parTransId="{8A127811-FE5C-4235-BAE4-B66250925CD2}" sibTransId="{A819D08C-C923-4532-ABC7-7EC37A54106E}"/>
    <dgm:cxn modelId="{3BBA9FE0-ACE6-4F1F-8C39-C733F1906A63}" srcId="{71E49D1A-4FB2-4228-A26C-804DE635592F}" destId="{A036A8D5-916D-4BA2-9B71-A19EAE115BD7}" srcOrd="1" destOrd="0" parTransId="{0BF43CF7-373B-4436-833C-09411E3FA2AA}" sibTransId="{3D1350FA-6B07-46A7-BBC7-C1AB93026F95}"/>
    <dgm:cxn modelId="{9468434E-1F7D-4422-9C7F-1B1C4D49ACA6}" type="presOf" srcId="{71E49D1A-4FB2-4228-A26C-804DE635592F}" destId="{46CC127A-6AE4-4AE3-9D7F-EE0E0E4D4F99}" srcOrd="0" destOrd="0" presId="urn:microsoft.com/office/officeart/2005/8/layout/pyramid2"/>
    <dgm:cxn modelId="{4DDB29A6-4542-4E2F-8B1A-AC185E77098F}" type="presOf" srcId="{A036A8D5-916D-4BA2-9B71-A19EAE115BD7}" destId="{FFD7398D-BE5D-4178-8784-C87FDA47C771}" srcOrd="0" destOrd="0" presId="urn:microsoft.com/office/officeart/2005/8/layout/pyramid2"/>
    <dgm:cxn modelId="{46CA02C1-2161-46A3-B14E-DF1D1107C993}" type="presOf" srcId="{22CB4803-CA62-432B-B57B-1A631A70E20E}" destId="{DE6E9039-6DA5-4261-A790-9356325009DD}" srcOrd="0" destOrd="0" presId="urn:microsoft.com/office/officeart/2005/8/layout/pyramid2"/>
    <dgm:cxn modelId="{94419045-3FFA-4F75-A563-D74623083DC8}" type="presParOf" srcId="{46CC127A-6AE4-4AE3-9D7F-EE0E0E4D4F99}" destId="{EFD6484F-F558-4180-9D5D-804C309C8914}" srcOrd="0" destOrd="0" presId="urn:microsoft.com/office/officeart/2005/8/layout/pyramid2"/>
    <dgm:cxn modelId="{B8CDB8D0-826E-4C77-B97C-817C4D82BAF6}" type="presParOf" srcId="{46CC127A-6AE4-4AE3-9D7F-EE0E0E4D4F99}" destId="{2C7EA83D-3B5B-4DD9-B81E-CC5BFC758206}" srcOrd="1" destOrd="0" presId="urn:microsoft.com/office/officeart/2005/8/layout/pyramid2"/>
    <dgm:cxn modelId="{CA647FB6-B0DE-442B-B560-BF9C9EBEFCA4}" type="presParOf" srcId="{2C7EA83D-3B5B-4DD9-B81E-CC5BFC758206}" destId="{DE6E9039-6DA5-4261-A790-9356325009DD}" srcOrd="0" destOrd="0" presId="urn:microsoft.com/office/officeart/2005/8/layout/pyramid2"/>
    <dgm:cxn modelId="{427B4DD3-CE4E-45C5-8DD2-30F95F8CB81C}" type="presParOf" srcId="{2C7EA83D-3B5B-4DD9-B81E-CC5BFC758206}" destId="{9D8B4FA5-A780-4C03-9758-D26DD5D525B4}" srcOrd="1" destOrd="0" presId="urn:microsoft.com/office/officeart/2005/8/layout/pyramid2"/>
    <dgm:cxn modelId="{D322CD54-A0DB-48D8-96D3-F871B920ABAD}" type="presParOf" srcId="{2C7EA83D-3B5B-4DD9-B81E-CC5BFC758206}" destId="{FFD7398D-BE5D-4178-8784-C87FDA47C771}" srcOrd="2" destOrd="0" presId="urn:microsoft.com/office/officeart/2005/8/layout/pyramid2"/>
    <dgm:cxn modelId="{9C7C5FF1-25B1-4008-AF54-6C2F6AF8E632}" type="presParOf" srcId="{2C7EA83D-3B5B-4DD9-B81E-CC5BFC758206}" destId="{0CD6BD84-89CD-49E8-B99C-51765CD79075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521A0AC-D080-453B-A731-70154905ABF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99870EDD-22E2-420F-AB06-23ADB4BD3ABC}">
      <dgm:prSet/>
      <dgm:spPr/>
      <dgm:t>
        <a:bodyPr/>
        <a:lstStyle/>
        <a:p>
          <a:pPr rtl="0"/>
          <a:r>
            <a:rPr lang="uk-UA" dirty="0" smtClean="0"/>
            <a:t>Побоювання працівників</a:t>
          </a:r>
          <a:endParaRPr lang="uk-UA" dirty="0"/>
        </a:p>
      </dgm:t>
    </dgm:pt>
    <dgm:pt modelId="{5B3E66C1-EB18-46BB-852C-7348B354CAEF}" type="parTrans" cxnId="{03A9A6B0-027D-4668-ADAC-095F43A76E2E}">
      <dgm:prSet/>
      <dgm:spPr/>
      <dgm:t>
        <a:bodyPr/>
        <a:lstStyle/>
        <a:p>
          <a:endParaRPr lang="uk-UA"/>
        </a:p>
      </dgm:t>
    </dgm:pt>
    <dgm:pt modelId="{109F13D7-B196-4A0E-BC28-FC4E1CF430D5}" type="sibTrans" cxnId="{03A9A6B0-027D-4668-ADAC-095F43A76E2E}">
      <dgm:prSet/>
      <dgm:spPr/>
      <dgm:t>
        <a:bodyPr/>
        <a:lstStyle/>
        <a:p>
          <a:endParaRPr lang="uk-UA"/>
        </a:p>
      </dgm:t>
    </dgm:pt>
    <dgm:pt modelId="{15B0D094-EEF8-4828-9D00-FF67E9B69F30}" type="pres">
      <dgm:prSet presAssocID="{4521A0AC-D080-453B-A731-70154905A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903EC41-91DC-41F8-9D2A-F7B6D54C1CA6}" type="pres">
      <dgm:prSet presAssocID="{99870EDD-22E2-420F-AB06-23ADB4BD3A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759CE78-52B1-43ED-ADD5-5A16F907B5DA}" type="presOf" srcId="{4521A0AC-D080-453B-A731-70154905ABF9}" destId="{15B0D094-EEF8-4828-9D00-FF67E9B69F30}" srcOrd="0" destOrd="0" presId="urn:microsoft.com/office/officeart/2005/8/layout/vList2"/>
    <dgm:cxn modelId="{A6C60C63-74B6-4284-9B59-0B908F27E9B7}" type="presOf" srcId="{99870EDD-22E2-420F-AB06-23ADB4BD3ABC}" destId="{0903EC41-91DC-41F8-9D2A-F7B6D54C1CA6}" srcOrd="0" destOrd="0" presId="urn:microsoft.com/office/officeart/2005/8/layout/vList2"/>
    <dgm:cxn modelId="{03A9A6B0-027D-4668-ADAC-095F43A76E2E}" srcId="{4521A0AC-D080-453B-A731-70154905ABF9}" destId="{99870EDD-22E2-420F-AB06-23ADB4BD3ABC}" srcOrd="0" destOrd="0" parTransId="{5B3E66C1-EB18-46BB-852C-7348B354CAEF}" sibTransId="{109F13D7-B196-4A0E-BC28-FC4E1CF430D5}"/>
    <dgm:cxn modelId="{4401060A-A0C4-4F90-AAED-AABB9D7E2EF2}" type="presParOf" srcId="{15B0D094-EEF8-4828-9D00-FF67E9B69F30}" destId="{0903EC41-91DC-41F8-9D2A-F7B6D54C1CA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17D3248-AEA2-40AA-9026-924C2411A80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E9061432-6B76-452D-A216-1D56257DC5E9}">
      <dgm:prSet/>
      <dgm:spPr/>
      <dgm:t>
        <a:bodyPr/>
        <a:lstStyle/>
        <a:p>
          <a:pPr rtl="0"/>
          <a:r>
            <a:rPr lang="uk-UA" dirty="0" smtClean="0"/>
            <a:t>Фактори, що впливають на організаційну соціалізацію особистості</a:t>
          </a:r>
          <a:endParaRPr lang="uk-UA" dirty="0"/>
        </a:p>
      </dgm:t>
    </dgm:pt>
    <dgm:pt modelId="{A46F30DE-CFFF-4EAE-95B7-73E684762AA8}" type="parTrans" cxnId="{0D2B465D-A91B-4EC9-B752-698E4370EA3D}">
      <dgm:prSet/>
      <dgm:spPr/>
      <dgm:t>
        <a:bodyPr/>
        <a:lstStyle/>
        <a:p>
          <a:endParaRPr lang="uk-UA"/>
        </a:p>
      </dgm:t>
    </dgm:pt>
    <dgm:pt modelId="{3000222C-7C7D-494F-A5E2-1F1C523FB603}" type="sibTrans" cxnId="{0D2B465D-A91B-4EC9-B752-698E4370EA3D}">
      <dgm:prSet/>
      <dgm:spPr/>
      <dgm:t>
        <a:bodyPr/>
        <a:lstStyle/>
        <a:p>
          <a:endParaRPr lang="uk-UA"/>
        </a:p>
      </dgm:t>
    </dgm:pt>
    <dgm:pt modelId="{FB6F5CCC-41B1-46CB-AE1F-66300168083E}" type="pres">
      <dgm:prSet presAssocID="{B17D3248-AEA2-40AA-9026-924C2411A8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7DDB611-78F7-4DEE-B6A8-06C8FA93C726}" type="pres">
      <dgm:prSet presAssocID="{E9061432-6B76-452D-A216-1D56257DC5E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AA15EEA-EF14-4F54-A929-1AB1ADFA2798}" type="presOf" srcId="{B17D3248-AEA2-40AA-9026-924C2411A801}" destId="{FB6F5CCC-41B1-46CB-AE1F-66300168083E}" srcOrd="0" destOrd="0" presId="urn:microsoft.com/office/officeart/2005/8/layout/vList2"/>
    <dgm:cxn modelId="{0D2B465D-A91B-4EC9-B752-698E4370EA3D}" srcId="{B17D3248-AEA2-40AA-9026-924C2411A801}" destId="{E9061432-6B76-452D-A216-1D56257DC5E9}" srcOrd="0" destOrd="0" parTransId="{A46F30DE-CFFF-4EAE-95B7-73E684762AA8}" sibTransId="{3000222C-7C7D-494F-A5E2-1F1C523FB603}"/>
    <dgm:cxn modelId="{ECEBD555-3A28-4D86-9795-4D0D5D6B946D}" type="presOf" srcId="{E9061432-6B76-452D-A216-1D56257DC5E9}" destId="{B7DDB611-78F7-4DEE-B6A8-06C8FA93C726}" srcOrd="0" destOrd="0" presId="urn:microsoft.com/office/officeart/2005/8/layout/vList2"/>
    <dgm:cxn modelId="{E643F6D3-4D73-4D5B-BCCC-346948D43DD1}" type="presParOf" srcId="{FB6F5CCC-41B1-46CB-AE1F-66300168083E}" destId="{B7DDB611-78F7-4DEE-B6A8-06C8FA93C7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EDE5C23-85DA-4F56-B2A4-DFD1DE4F241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0CEB228-6610-4138-9EAE-79950DAA1C03}">
      <dgm:prSet/>
      <dgm:spPr/>
      <dgm:t>
        <a:bodyPr/>
        <a:lstStyle/>
        <a:p>
          <a:pPr rtl="0"/>
          <a:r>
            <a:rPr lang="uk-UA" dirty="0" smtClean="0"/>
            <a:t>4 </a:t>
          </a:r>
          <a:r>
            <a:rPr lang="uk-UA" dirty="0" err="1" smtClean="0"/>
            <a:t>.Соціалізація</a:t>
          </a:r>
          <a:r>
            <a:rPr lang="uk-UA" dirty="0" smtClean="0"/>
            <a:t> і кар’єра в організації.</a:t>
          </a:r>
          <a:endParaRPr lang="uk-UA" dirty="0"/>
        </a:p>
      </dgm:t>
    </dgm:pt>
    <dgm:pt modelId="{07F85D1A-EC0F-44A5-B941-AC7B1D23CBA1}" type="parTrans" cxnId="{0F3A4E89-42C8-4B72-A384-313825D98FF9}">
      <dgm:prSet/>
      <dgm:spPr/>
      <dgm:t>
        <a:bodyPr/>
        <a:lstStyle/>
        <a:p>
          <a:endParaRPr lang="uk-UA"/>
        </a:p>
      </dgm:t>
    </dgm:pt>
    <dgm:pt modelId="{BD084E4A-CA2E-4111-AB12-ECF17B65CF0C}" type="sibTrans" cxnId="{0F3A4E89-42C8-4B72-A384-313825D98FF9}">
      <dgm:prSet/>
      <dgm:spPr/>
      <dgm:t>
        <a:bodyPr/>
        <a:lstStyle/>
        <a:p>
          <a:endParaRPr lang="uk-UA"/>
        </a:p>
      </dgm:t>
    </dgm:pt>
    <dgm:pt modelId="{F12A7E36-F6D1-4B06-8F38-31EBF021F2A5}" type="pres">
      <dgm:prSet presAssocID="{5EDE5C23-85DA-4F56-B2A4-DFD1DE4F24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BCD7A4E-8F09-4B67-AC3B-0DF51C729829}" type="pres">
      <dgm:prSet presAssocID="{30CEB228-6610-4138-9EAE-79950DAA1C0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F3A4E89-42C8-4B72-A384-313825D98FF9}" srcId="{5EDE5C23-85DA-4F56-B2A4-DFD1DE4F241C}" destId="{30CEB228-6610-4138-9EAE-79950DAA1C03}" srcOrd="0" destOrd="0" parTransId="{07F85D1A-EC0F-44A5-B941-AC7B1D23CBA1}" sibTransId="{BD084E4A-CA2E-4111-AB12-ECF17B65CF0C}"/>
    <dgm:cxn modelId="{F977D566-7A56-41EE-AE03-69C52EAF7669}" type="presOf" srcId="{30CEB228-6610-4138-9EAE-79950DAA1C03}" destId="{BBCD7A4E-8F09-4B67-AC3B-0DF51C729829}" srcOrd="0" destOrd="0" presId="urn:microsoft.com/office/officeart/2005/8/layout/vList2"/>
    <dgm:cxn modelId="{B94FD4B4-F862-4CAF-B2C3-AC87A6CCE9A3}" type="presOf" srcId="{5EDE5C23-85DA-4F56-B2A4-DFD1DE4F241C}" destId="{F12A7E36-F6D1-4B06-8F38-31EBF021F2A5}" srcOrd="0" destOrd="0" presId="urn:microsoft.com/office/officeart/2005/8/layout/vList2"/>
    <dgm:cxn modelId="{826193E9-BBEA-4E96-81FD-355B1614814A}" type="presParOf" srcId="{F12A7E36-F6D1-4B06-8F38-31EBF021F2A5}" destId="{BBCD7A4E-8F09-4B67-AC3B-0DF51C7298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C294609-9B1D-406A-BF07-FE4A6F64C72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137C7968-FD54-4889-8040-108E6AB328A8}">
      <dgm:prSet/>
      <dgm:spPr/>
      <dgm:t>
        <a:bodyPr/>
        <a:lstStyle/>
        <a:p>
          <a:pPr rtl="0"/>
          <a:r>
            <a:rPr lang="uk-UA" dirty="0" smtClean="0"/>
            <a:t>Кар’єра в організації має два направлення:</a:t>
          </a:r>
          <a:br>
            <a:rPr lang="uk-UA" dirty="0" smtClean="0"/>
          </a:br>
          <a:endParaRPr lang="uk-UA" dirty="0"/>
        </a:p>
      </dgm:t>
    </dgm:pt>
    <dgm:pt modelId="{1CF33B7B-3E6F-4FC0-9B77-1DD8A33E2D53}" type="parTrans" cxnId="{3B79CAD5-8767-49F0-B3B8-C42EE03945AB}">
      <dgm:prSet/>
      <dgm:spPr/>
      <dgm:t>
        <a:bodyPr/>
        <a:lstStyle/>
        <a:p>
          <a:endParaRPr lang="uk-UA"/>
        </a:p>
      </dgm:t>
    </dgm:pt>
    <dgm:pt modelId="{A4AF7130-99A1-42CB-8818-A919DA12E294}" type="sibTrans" cxnId="{3B79CAD5-8767-49F0-B3B8-C42EE03945AB}">
      <dgm:prSet/>
      <dgm:spPr/>
      <dgm:t>
        <a:bodyPr/>
        <a:lstStyle/>
        <a:p>
          <a:endParaRPr lang="uk-UA"/>
        </a:p>
      </dgm:t>
    </dgm:pt>
    <dgm:pt modelId="{440C7A98-6D39-4E42-B3C9-26972808E3F2}" type="pres">
      <dgm:prSet presAssocID="{0C294609-9B1D-406A-BF07-FE4A6F64C7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F947843-CD89-4F38-B3B9-9D468298838D}" type="pres">
      <dgm:prSet presAssocID="{137C7968-FD54-4889-8040-108E6AB328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D5267D4-9253-409A-B8A2-AC8852F7BB5A}" type="presOf" srcId="{137C7968-FD54-4889-8040-108E6AB328A8}" destId="{FF947843-CD89-4F38-B3B9-9D468298838D}" srcOrd="0" destOrd="0" presId="urn:microsoft.com/office/officeart/2005/8/layout/vList2"/>
    <dgm:cxn modelId="{5D2358F3-DD55-4C10-B083-FCCC83BCBA5E}" type="presOf" srcId="{0C294609-9B1D-406A-BF07-FE4A6F64C727}" destId="{440C7A98-6D39-4E42-B3C9-26972808E3F2}" srcOrd="0" destOrd="0" presId="urn:microsoft.com/office/officeart/2005/8/layout/vList2"/>
    <dgm:cxn modelId="{3B79CAD5-8767-49F0-B3B8-C42EE03945AB}" srcId="{0C294609-9B1D-406A-BF07-FE4A6F64C727}" destId="{137C7968-FD54-4889-8040-108E6AB328A8}" srcOrd="0" destOrd="0" parTransId="{1CF33B7B-3E6F-4FC0-9B77-1DD8A33E2D53}" sibTransId="{A4AF7130-99A1-42CB-8818-A919DA12E294}"/>
    <dgm:cxn modelId="{247C6B6F-D022-4FCC-8B30-DDE1C17AD61A}" type="presParOf" srcId="{440C7A98-6D39-4E42-B3C9-26972808E3F2}" destId="{FF947843-CD89-4F38-B3B9-9D46829883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2C518-3EDC-4688-8656-834F48100D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5C4DAE2-0659-4F90-B0EE-51BD5A9AE577}">
      <dgm:prSet/>
      <dgm:spPr/>
      <dgm:t>
        <a:bodyPr/>
        <a:lstStyle/>
        <a:p>
          <a:pPr algn="l" rtl="0"/>
          <a:r>
            <a:rPr lang="uk-UA" dirty="0" smtClean="0"/>
            <a:t>1. Особистість в організації. Поняття організаційної соціалізації.</a:t>
          </a:r>
          <a:endParaRPr lang="uk-UA" dirty="0"/>
        </a:p>
      </dgm:t>
    </dgm:pt>
    <dgm:pt modelId="{71FBDE8D-5CA8-4A06-AB17-A932B710F405}" type="parTrans" cxnId="{94F4755C-5534-4297-AD4D-1134224127A8}">
      <dgm:prSet/>
      <dgm:spPr/>
      <dgm:t>
        <a:bodyPr/>
        <a:lstStyle/>
        <a:p>
          <a:endParaRPr lang="uk-UA"/>
        </a:p>
      </dgm:t>
    </dgm:pt>
    <dgm:pt modelId="{283D3C41-9C2C-4A82-A154-BD5764C5747F}" type="sibTrans" cxnId="{94F4755C-5534-4297-AD4D-1134224127A8}">
      <dgm:prSet/>
      <dgm:spPr/>
      <dgm:t>
        <a:bodyPr/>
        <a:lstStyle/>
        <a:p>
          <a:endParaRPr lang="uk-UA"/>
        </a:p>
      </dgm:t>
    </dgm:pt>
    <dgm:pt modelId="{052EFC7B-8806-42B7-A1AA-5937E22E738B}">
      <dgm:prSet/>
      <dgm:spPr/>
      <dgm:t>
        <a:bodyPr/>
        <a:lstStyle/>
        <a:p>
          <a:pPr algn="l" rtl="0"/>
          <a:r>
            <a:rPr lang="uk-UA" dirty="0" smtClean="0"/>
            <a:t>2.Стадії організаційної соціалізації</a:t>
          </a:r>
          <a:endParaRPr lang="uk-UA" dirty="0"/>
        </a:p>
      </dgm:t>
    </dgm:pt>
    <dgm:pt modelId="{DABE564A-BF24-4929-B761-E4888B65270B}" type="parTrans" cxnId="{CCD4A648-7716-4C94-8E8B-2845D56A859C}">
      <dgm:prSet/>
      <dgm:spPr/>
      <dgm:t>
        <a:bodyPr/>
        <a:lstStyle/>
        <a:p>
          <a:endParaRPr lang="uk-UA"/>
        </a:p>
      </dgm:t>
    </dgm:pt>
    <dgm:pt modelId="{4708340A-4D44-4CFE-977E-D032DBAEE25D}" type="sibTrans" cxnId="{CCD4A648-7716-4C94-8E8B-2845D56A859C}">
      <dgm:prSet/>
      <dgm:spPr/>
      <dgm:t>
        <a:bodyPr/>
        <a:lstStyle/>
        <a:p>
          <a:endParaRPr lang="uk-UA"/>
        </a:p>
      </dgm:t>
    </dgm:pt>
    <dgm:pt modelId="{D1A5AF18-3D25-454A-81C7-3D557FF176C4}">
      <dgm:prSet/>
      <dgm:spPr/>
      <dgm:t>
        <a:bodyPr/>
        <a:lstStyle/>
        <a:p>
          <a:pPr algn="l" rtl="0"/>
          <a:r>
            <a:rPr lang="uk-UA" dirty="0" smtClean="0"/>
            <a:t>3. Фактори, що впливають на організаційну соціалізацію особистості</a:t>
          </a:r>
          <a:endParaRPr lang="uk-UA" dirty="0"/>
        </a:p>
      </dgm:t>
    </dgm:pt>
    <dgm:pt modelId="{5818DDF1-8977-42B1-B900-194762A6D8A7}" type="parTrans" cxnId="{85DD4644-424B-40FE-9C8B-D68E4C39753A}">
      <dgm:prSet/>
      <dgm:spPr/>
      <dgm:t>
        <a:bodyPr/>
        <a:lstStyle/>
        <a:p>
          <a:endParaRPr lang="uk-UA"/>
        </a:p>
      </dgm:t>
    </dgm:pt>
    <dgm:pt modelId="{E6C884CB-45A6-4E2B-8B06-6F17E1A07E76}" type="sibTrans" cxnId="{85DD4644-424B-40FE-9C8B-D68E4C39753A}">
      <dgm:prSet/>
      <dgm:spPr/>
      <dgm:t>
        <a:bodyPr/>
        <a:lstStyle/>
        <a:p>
          <a:endParaRPr lang="uk-UA"/>
        </a:p>
      </dgm:t>
    </dgm:pt>
    <dgm:pt modelId="{71E5DFC1-34FC-4135-A312-95323FB7810D}">
      <dgm:prSet/>
      <dgm:spPr/>
      <dgm:t>
        <a:bodyPr/>
        <a:lstStyle/>
        <a:p>
          <a:pPr algn="l" rtl="0"/>
          <a:r>
            <a:rPr lang="uk-UA" dirty="0" smtClean="0"/>
            <a:t>4.Соціалізація і кар’єра в організації</a:t>
          </a:r>
          <a:endParaRPr lang="uk-UA" dirty="0"/>
        </a:p>
      </dgm:t>
    </dgm:pt>
    <dgm:pt modelId="{4056B727-1302-4EA8-BD06-AD5117A98BC1}" type="parTrans" cxnId="{4A7B3BA1-047E-4400-A37E-726370BA2085}">
      <dgm:prSet/>
      <dgm:spPr/>
      <dgm:t>
        <a:bodyPr/>
        <a:lstStyle/>
        <a:p>
          <a:endParaRPr lang="uk-UA"/>
        </a:p>
      </dgm:t>
    </dgm:pt>
    <dgm:pt modelId="{66E9F5C5-AB4A-477A-80F5-5D42511FDC2C}" type="sibTrans" cxnId="{4A7B3BA1-047E-4400-A37E-726370BA2085}">
      <dgm:prSet/>
      <dgm:spPr/>
      <dgm:t>
        <a:bodyPr/>
        <a:lstStyle/>
        <a:p>
          <a:endParaRPr lang="uk-UA"/>
        </a:p>
      </dgm:t>
    </dgm:pt>
    <dgm:pt modelId="{5B5ED481-98B0-4223-8362-5B5FE4EADC22}" type="pres">
      <dgm:prSet presAssocID="{0462C518-3EDC-4688-8656-834F48100D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292DF4E-2FD4-440B-B820-D8B0096D9126}" type="pres">
      <dgm:prSet presAssocID="{05C4DAE2-0659-4F90-B0EE-51BD5A9AE577}" presName="linNode" presStyleCnt="0"/>
      <dgm:spPr/>
    </dgm:pt>
    <dgm:pt modelId="{7989962E-841E-4E80-9555-2503A74EDE36}" type="pres">
      <dgm:prSet presAssocID="{05C4DAE2-0659-4F90-B0EE-51BD5A9AE577}" presName="parentText" presStyleLbl="node1" presStyleIdx="0" presStyleCnt="4" custScaleX="277778" custLinFactNeighborX="4038" custLinFactNeighborY="47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1D9641-0826-4AAC-98A5-8571311101A9}" type="pres">
      <dgm:prSet presAssocID="{283D3C41-9C2C-4A82-A154-BD5764C5747F}" presName="sp" presStyleCnt="0"/>
      <dgm:spPr/>
    </dgm:pt>
    <dgm:pt modelId="{FCC41A51-CFCC-4D21-B13E-A3035DD5FDEA}" type="pres">
      <dgm:prSet presAssocID="{052EFC7B-8806-42B7-A1AA-5937E22E738B}" presName="linNode" presStyleCnt="0"/>
      <dgm:spPr/>
    </dgm:pt>
    <dgm:pt modelId="{DA9CDC12-7D15-4C15-85F7-BE0E70231E07}" type="pres">
      <dgm:prSet presAssocID="{052EFC7B-8806-42B7-A1AA-5937E22E738B}" presName="parentText" presStyleLbl="node1" presStyleIdx="1" presStyleCnt="4" custScaleX="277778" custLinFactNeighborX="2667" custLinFactNeighborY="-116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CED70A-CBC7-4F46-BA95-5E00747410C6}" type="pres">
      <dgm:prSet presAssocID="{4708340A-4D44-4CFE-977E-D032DBAEE25D}" presName="sp" presStyleCnt="0"/>
      <dgm:spPr/>
    </dgm:pt>
    <dgm:pt modelId="{838DECBA-1801-436D-8C28-D6FE32605ADB}" type="pres">
      <dgm:prSet presAssocID="{D1A5AF18-3D25-454A-81C7-3D557FF176C4}" presName="linNode" presStyleCnt="0"/>
      <dgm:spPr/>
    </dgm:pt>
    <dgm:pt modelId="{4918A332-3299-4F8D-94B8-E1F404B89FA6}" type="pres">
      <dgm:prSet presAssocID="{D1A5AF18-3D25-454A-81C7-3D557FF176C4}" presName="parentText" presStyleLbl="node1" presStyleIdx="2" presStyleCnt="4" custScaleX="277778" custLinFactNeighborX="9368" custLinFactNeighborY="530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6B8698-0E5C-479D-BCCF-62B79B13DC5C}" type="pres">
      <dgm:prSet presAssocID="{E6C884CB-45A6-4E2B-8B06-6F17E1A07E76}" presName="sp" presStyleCnt="0"/>
      <dgm:spPr/>
    </dgm:pt>
    <dgm:pt modelId="{E86EDB6B-DC72-46FF-AE47-28AB836FCC5D}" type="pres">
      <dgm:prSet presAssocID="{71E5DFC1-34FC-4135-A312-95323FB7810D}" presName="linNode" presStyleCnt="0"/>
      <dgm:spPr/>
    </dgm:pt>
    <dgm:pt modelId="{64FC8B62-2C9B-491A-A31F-26030686BCAF}" type="pres">
      <dgm:prSet presAssocID="{71E5DFC1-34FC-4135-A312-95323FB7810D}" presName="parentText" presStyleLbl="node1" presStyleIdx="3" presStyleCnt="4" custScaleX="277778" custLinFactNeighborX="6701" custLinFactNeighborY="434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A7461BD-107A-44CA-BCBE-F84233716909}" type="presOf" srcId="{0462C518-3EDC-4688-8656-834F48100D86}" destId="{5B5ED481-98B0-4223-8362-5B5FE4EADC22}" srcOrd="0" destOrd="0" presId="urn:microsoft.com/office/officeart/2005/8/layout/vList5"/>
    <dgm:cxn modelId="{CCD4A648-7716-4C94-8E8B-2845D56A859C}" srcId="{0462C518-3EDC-4688-8656-834F48100D86}" destId="{052EFC7B-8806-42B7-A1AA-5937E22E738B}" srcOrd="1" destOrd="0" parTransId="{DABE564A-BF24-4929-B761-E4888B65270B}" sibTransId="{4708340A-4D44-4CFE-977E-D032DBAEE25D}"/>
    <dgm:cxn modelId="{E9BB16DF-C09F-4EB9-A218-17461D70E77D}" type="presOf" srcId="{052EFC7B-8806-42B7-A1AA-5937E22E738B}" destId="{DA9CDC12-7D15-4C15-85F7-BE0E70231E07}" srcOrd="0" destOrd="0" presId="urn:microsoft.com/office/officeart/2005/8/layout/vList5"/>
    <dgm:cxn modelId="{6C3F2997-A8E5-42EC-91BB-CB50AFC8C2D6}" type="presOf" srcId="{71E5DFC1-34FC-4135-A312-95323FB7810D}" destId="{64FC8B62-2C9B-491A-A31F-26030686BCAF}" srcOrd="0" destOrd="0" presId="urn:microsoft.com/office/officeart/2005/8/layout/vList5"/>
    <dgm:cxn modelId="{BCF1EE92-CCF7-463D-8A05-392761D47423}" type="presOf" srcId="{D1A5AF18-3D25-454A-81C7-3D557FF176C4}" destId="{4918A332-3299-4F8D-94B8-E1F404B89FA6}" srcOrd="0" destOrd="0" presId="urn:microsoft.com/office/officeart/2005/8/layout/vList5"/>
    <dgm:cxn modelId="{2743F819-3528-43F0-A9A6-66EC74389392}" type="presOf" srcId="{05C4DAE2-0659-4F90-B0EE-51BD5A9AE577}" destId="{7989962E-841E-4E80-9555-2503A74EDE36}" srcOrd="0" destOrd="0" presId="urn:microsoft.com/office/officeart/2005/8/layout/vList5"/>
    <dgm:cxn modelId="{94F4755C-5534-4297-AD4D-1134224127A8}" srcId="{0462C518-3EDC-4688-8656-834F48100D86}" destId="{05C4DAE2-0659-4F90-B0EE-51BD5A9AE577}" srcOrd="0" destOrd="0" parTransId="{71FBDE8D-5CA8-4A06-AB17-A932B710F405}" sibTransId="{283D3C41-9C2C-4A82-A154-BD5764C5747F}"/>
    <dgm:cxn modelId="{4A7B3BA1-047E-4400-A37E-726370BA2085}" srcId="{0462C518-3EDC-4688-8656-834F48100D86}" destId="{71E5DFC1-34FC-4135-A312-95323FB7810D}" srcOrd="3" destOrd="0" parTransId="{4056B727-1302-4EA8-BD06-AD5117A98BC1}" sibTransId="{66E9F5C5-AB4A-477A-80F5-5D42511FDC2C}"/>
    <dgm:cxn modelId="{85DD4644-424B-40FE-9C8B-D68E4C39753A}" srcId="{0462C518-3EDC-4688-8656-834F48100D86}" destId="{D1A5AF18-3D25-454A-81C7-3D557FF176C4}" srcOrd="2" destOrd="0" parTransId="{5818DDF1-8977-42B1-B900-194762A6D8A7}" sibTransId="{E6C884CB-45A6-4E2B-8B06-6F17E1A07E76}"/>
    <dgm:cxn modelId="{082DF798-B6E2-4F00-BE3A-B777C95CFF2B}" type="presParOf" srcId="{5B5ED481-98B0-4223-8362-5B5FE4EADC22}" destId="{F292DF4E-2FD4-440B-B820-D8B0096D9126}" srcOrd="0" destOrd="0" presId="urn:microsoft.com/office/officeart/2005/8/layout/vList5"/>
    <dgm:cxn modelId="{98409F99-4914-483F-9E22-D42AE8004DFD}" type="presParOf" srcId="{F292DF4E-2FD4-440B-B820-D8B0096D9126}" destId="{7989962E-841E-4E80-9555-2503A74EDE36}" srcOrd="0" destOrd="0" presId="urn:microsoft.com/office/officeart/2005/8/layout/vList5"/>
    <dgm:cxn modelId="{0C75BA8A-BE52-4526-9B0B-048090B38363}" type="presParOf" srcId="{5B5ED481-98B0-4223-8362-5B5FE4EADC22}" destId="{FB1D9641-0826-4AAC-98A5-8571311101A9}" srcOrd="1" destOrd="0" presId="urn:microsoft.com/office/officeart/2005/8/layout/vList5"/>
    <dgm:cxn modelId="{C6C7855B-FCB6-4298-89BC-B529822A8ED0}" type="presParOf" srcId="{5B5ED481-98B0-4223-8362-5B5FE4EADC22}" destId="{FCC41A51-CFCC-4D21-B13E-A3035DD5FDEA}" srcOrd="2" destOrd="0" presId="urn:microsoft.com/office/officeart/2005/8/layout/vList5"/>
    <dgm:cxn modelId="{7ADFB9A7-1C83-4F01-81AA-E0AA15C74A7D}" type="presParOf" srcId="{FCC41A51-CFCC-4D21-B13E-A3035DD5FDEA}" destId="{DA9CDC12-7D15-4C15-85F7-BE0E70231E07}" srcOrd="0" destOrd="0" presId="urn:microsoft.com/office/officeart/2005/8/layout/vList5"/>
    <dgm:cxn modelId="{41D28DBD-1484-4E9F-B8F3-6CEA00C7C90F}" type="presParOf" srcId="{5B5ED481-98B0-4223-8362-5B5FE4EADC22}" destId="{5ACED70A-CBC7-4F46-BA95-5E00747410C6}" srcOrd="3" destOrd="0" presId="urn:microsoft.com/office/officeart/2005/8/layout/vList5"/>
    <dgm:cxn modelId="{99CE310A-C026-45DC-9AF5-0B253E1B125D}" type="presParOf" srcId="{5B5ED481-98B0-4223-8362-5B5FE4EADC22}" destId="{838DECBA-1801-436D-8C28-D6FE32605ADB}" srcOrd="4" destOrd="0" presId="urn:microsoft.com/office/officeart/2005/8/layout/vList5"/>
    <dgm:cxn modelId="{3244BDB2-D4BC-402D-BF99-5F1179349510}" type="presParOf" srcId="{838DECBA-1801-436D-8C28-D6FE32605ADB}" destId="{4918A332-3299-4F8D-94B8-E1F404B89FA6}" srcOrd="0" destOrd="0" presId="urn:microsoft.com/office/officeart/2005/8/layout/vList5"/>
    <dgm:cxn modelId="{F011FBDD-D61F-4D3D-BEEA-097043FE4925}" type="presParOf" srcId="{5B5ED481-98B0-4223-8362-5B5FE4EADC22}" destId="{CA6B8698-0E5C-479D-BCCF-62B79B13DC5C}" srcOrd="5" destOrd="0" presId="urn:microsoft.com/office/officeart/2005/8/layout/vList5"/>
    <dgm:cxn modelId="{AEEA7C5D-7F80-4A2F-93E0-A0F042DFFF4E}" type="presParOf" srcId="{5B5ED481-98B0-4223-8362-5B5FE4EADC22}" destId="{E86EDB6B-DC72-46FF-AE47-28AB836FCC5D}" srcOrd="6" destOrd="0" presId="urn:microsoft.com/office/officeart/2005/8/layout/vList5"/>
    <dgm:cxn modelId="{735254D3-9D08-43AC-9691-4EF7503C3359}" type="presParOf" srcId="{E86EDB6B-DC72-46FF-AE47-28AB836FCC5D}" destId="{64FC8B62-2C9B-491A-A31F-26030686BCA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583DF2-0018-4096-AD45-8D16AE458FA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BF27EF0-3E21-44A0-BD3D-7FD51658EAB0}">
      <dgm:prSet/>
      <dgm:spPr/>
      <dgm:t>
        <a:bodyPr/>
        <a:lstStyle/>
        <a:p>
          <a:pPr rtl="0"/>
          <a:r>
            <a:rPr lang="uk-UA" dirty="0" smtClean="0"/>
            <a:t>Мета </a:t>
          </a:r>
          <a:endParaRPr lang="uk-UA" dirty="0"/>
        </a:p>
      </dgm:t>
    </dgm:pt>
    <dgm:pt modelId="{E26E74F8-96D1-4DA7-B49C-9E4726D21511}" type="parTrans" cxnId="{95F46DED-6D7C-4222-BEDD-D5945BBBA1D0}">
      <dgm:prSet/>
      <dgm:spPr/>
      <dgm:t>
        <a:bodyPr/>
        <a:lstStyle/>
        <a:p>
          <a:endParaRPr lang="uk-UA"/>
        </a:p>
      </dgm:t>
    </dgm:pt>
    <dgm:pt modelId="{46DF8574-DC6D-4DD4-B92A-56527903EB11}" type="sibTrans" cxnId="{95F46DED-6D7C-4222-BEDD-D5945BBBA1D0}">
      <dgm:prSet/>
      <dgm:spPr/>
      <dgm:t>
        <a:bodyPr/>
        <a:lstStyle/>
        <a:p>
          <a:endParaRPr lang="uk-UA"/>
        </a:p>
      </dgm:t>
    </dgm:pt>
    <dgm:pt modelId="{F82239FE-4787-461C-B2A4-A6F85C5D1478}" type="pres">
      <dgm:prSet presAssocID="{12583DF2-0018-4096-AD45-8D16AE458F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41B7F85-0A43-4147-8B23-3132AB730C31}" type="pres">
      <dgm:prSet presAssocID="{1BF27EF0-3E21-44A0-BD3D-7FD51658EAB0}" presName="parentText" presStyleLbl="node1" presStyleIdx="0" presStyleCnt="1" custLinFactNeighborX="-426" custLinFactNeighborY="445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F46DED-6D7C-4222-BEDD-D5945BBBA1D0}" srcId="{12583DF2-0018-4096-AD45-8D16AE458FA4}" destId="{1BF27EF0-3E21-44A0-BD3D-7FD51658EAB0}" srcOrd="0" destOrd="0" parTransId="{E26E74F8-96D1-4DA7-B49C-9E4726D21511}" sibTransId="{46DF8574-DC6D-4DD4-B92A-56527903EB11}"/>
    <dgm:cxn modelId="{A9D4FCC9-B711-4358-8EE7-7A574C538725}" type="presOf" srcId="{1BF27EF0-3E21-44A0-BD3D-7FD51658EAB0}" destId="{941B7F85-0A43-4147-8B23-3132AB730C31}" srcOrd="0" destOrd="0" presId="urn:microsoft.com/office/officeart/2005/8/layout/vList2"/>
    <dgm:cxn modelId="{9E74DB1B-0810-4247-B6D6-0BC317D861E7}" type="presOf" srcId="{12583DF2-0018-4096-AD45-8D16AE458FA4}" destId="{F82239FE-4787-461C-B2A4-A6F85C5D1478}" srcOrd="0" destOrd="0" presId="urn:microsoft.com/office/officeart/2005/8/layout/vList2"/>
    <dgm:cxn modelId="{A8D1F9CF-8B6C-4EFB-AF9E-CED9FDBA80FF}" type="presParOf" srcId="{F82239FE-4787-461C-B2A4-A6F85C5D1478}" destId="{941B7F85-0A43-4147-8B23-3132AB730C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4ED27C-902D-4E95-BF00-A3FB7A84993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3DF1195-AF1E-472F-956C-A08232CFB8AE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just" rtl="0"/>
          <a:r>
            <a:rPr lang="uk-UA" sz="2400" dirty="0" smtClean="0"/>
            <a:t>Полягає у розкритті психологічного змісту </a:t>
          </a:r>
          <a:r>
            <a:rPr lang="uk-UA" sz="2400" dirty="0" smtClean="0"/>
            <a:t>соціалізації </a:t>
          </a:r>
          <a:r>
            <a:rPr lang="uk-UA" sz="2400" dirty="0" smtClean="0"/>
            <a:t>індивіда в </a:t>
          </a:r>
          <a:r>
            <a:rPr lang="uk-UA" sz="2400" dirty="0" smtClean="0"/>
            <a:t>організації (стадії соціалізації, фактори), </a:t>
          </a:r>
          <a:r>
            <a:rPr lang="uk-UA" sz="2400" dirty="0" smtClean="0"/>
            <a:t>формуванні у здобувачів уявлення про захисні механізми психіки, загальнокультурної і професійної компетентності, у т.ч. здатності використовувати практичні рекомендації до психологічних особливостей діяльності організацій</a:t>
          </a:r>
          <a:r>
            <a:rPr lang="uk-UA" sz="1600" dirty="0" smtClean="0"/>
            <a:t>.</a:t>
          </a:r>
          <a:endParaRPr lang="uk-UA" sz="1600" dirty="0"/>
        </a:p>
      </dgm:t>
    </dgm:pt>
    <dgm:pt modelId="{E5FC8E18-710A-4E04-B761-2EB5CC689CB0}" type="parTrans" cxnId="{A6C70726-45A4-4EE6-BFC4-2E3EADFDFB13}">
      <dgm:prSet/>
      <dgm:spPr/>
      <dgm:t>
        <a:bodyPr/>
        <a:lstStyle/>
        <a:p>
          <a:endParaRPr lang="uk-UA"/>
        </a:p>
      </dgm:t>
    </dgm:pt>
    <dgm:pt modelId="{1B93DF81-9367-415B-94CA-82BE0D9AC1A9}" type="sibTrans" cxnId="{A6C70726-45A4-4EE6-BFC4-2E3EADFDFB13}">
      <dgm:prSet/>
      <dgm:spPr/>
      <dgm:t>
        <a:bodyPr/>
        <a:lstStyle/>
        <a:p>
          <a:endParaRPr lang="uk-UA"/>
        </a:p>
      </dgm:t>
    </dgm:pt>
    <dgm:pt modelId="{4B2F004A-1F79-493D-BD1D-C1AF666C77F8}" type="pres">
      <dgm:prSet presAssocID="{9D4ED27C-902D-4E95-BF00-A3FB7A84993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299A9CCC-DA43-43A3-8792-7FBE11835004}" type="pres">
      <dgm:prSet presAssocID="{9D4ED27C-902D-4E95-BF00-A3FB7A849933}" presName="pyramid" presStyleLbl="node1" presStyleIdx="0" presStyleCnt="1"/>
      <dgm:spPr/>
    </dgm:pt>
    <dgm:pt modelId="{A1077F10-28DC-4DE8-AF6E-DADF21D3AF91}" type="pres">
      <dgm:prSet presAssocID="{9D4ED27C-902D-4E95-BF00-A3FB7A849933}" presName="theList" presStyleCnt="0"/>
      <dgm:spPr/>
    </dgm:pt>
    <dgm:pt modelId="{9D004D4C-15AF-43D2-B755-C3F8D3207D1D}" type="pres">
      <dgm:prSet presAssocID="{73DF1195-AF1E-472F-956C-A08232CFB8AE}" presName="aNode" presStyleLbl="fgAcc1" presStyleIdx="0" presStyleCnt="1" custScaleX="161404" custScaleY="132581" custLinFactNeighborX="5429" custLinFactNeighborY="197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1F4694-1A1F-4D71-A59D-287350C0AA40}" type="pres">
      <dgm:prSet presAssocID="{73DF1195-AF1E-472F-956C-A08232CFB8AE}" presName="aSpace" presStyleCnt="0"/>
      <dgm:spPr/>
    </dgm:pt>
  </dgm:ptLst>
  <dgm:cxnLst>
    <dgm:cxn modelId="{A6C70726-45A4-4EE6-BFC4-2E3EADFDFB13}" srcId="{9D4ED27C-902D-4E95-BF00-A3FB7A849933}" destId="{73DF1195-AF1E-472F-956C-A08232CFB8AE}" srcOrd="0" destOrd="0" parTransId="{E5FC8E18-710A-4E04-B761-2EB5CC689CB0}" sibTransId="{1B93DF81-9367-415B-94CA-82BE0D9AC1A9}"/>
    <dgm:cxn modelId="{44493EB7-9786-4ABB-95D2-0171580923A0}" type="presOf" srcId="{9D4ED27C-902D-4E95-BF00-A3FB7A849933}" destId="{4B2F004A-1F79-493D-BD1D-C1AF666C77F8}" srcOrd="0" destOrd="0" presId="urn:microsoft.com/office/officeart/2005/8/layout/pyramid2"/>
    <dgm:cxn modelId="{A668BFF4-DE2D-4B73-8053-865F636480F0}" type="presOf" srcId="{73DF1195-AF1E-472F-956C-A08232CFB8AE}" destId="{9D004D4C-15AF-43D2-B755-C3F8D3207D1D}" srcOrd="0" destOrd="0" presId="urn:microsoft.com/office/officeart/2005/8/layout/pyramid2"/>
    <dgm:cxn modelId="{0E3765CC-55B8-4625-84C9-906CC9BE5ACB}" type="presParOf" srcId="{4B2F004A-1F79-493D-BD1D-C1AF666C77F8}" destId="{299A9CCC-DA43-43A3-8792-7FBE11835004}" srcOrd="0" destOrd="0" presId="urn:microsoft.com/office/officeart/2005/8/layout/pyramid2"/>
    <dgm:cxn modelId="{34777BDC-1732-41BE-865B-EAAC752EB71A}" type="presParOf" srcId="{4B2F004A-1F79-493D-BD1D-C1AF666C77F8}" destId="{A1077F10-28DC-4DE8-AF6E-DADF21D3AF91}" srcOrd="1" destOrd="0" presId="urn:microsoft.com/office/officeart/2005/8/layout/pyramid2"/>
    <dgm:cxn modelId="{524F17ED-53C5-4810-83CB-8231917DF45E}" type="presParOf" srcId="{A1077F10-28DC-4DE8-AF6E-DADF21D3AF91}" destId="{9D004D4C-15AF-43D2-B755-C3F8D3207D1D}" srcOrd="0" destOrd="0" presId="urn:microsoft.com/office/officeart/2005/8/layout/pyramid2"/>
    <dgm:cxn modelId="{6BA79C23-5911-4E60-B494-7AB01FF6399E}" type="presParOf" srcId="{A1077F10-28DC-4DE8-AF6E-DADF21D3AF91}" destId="{981F4694-1A1F-4D71-A59D-287350C0AA40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C4BA73-731E-4A94-8532-0FA5EEB2DF4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C901150-E933-4BF5-9C5D-9AD1298570FF}">
      <dgm:prSet/>
      <dgm:spPr/>
      <dgm:t>
        <a:bodyPr/>
        <a:lstStyle/>
        <a:p>
          <a:r>
            <a:rPr lang="uk-UA" dirty="0" smtClean="0"/>
            <a:t>особистісні характеристики</a:t>
          </a:r>
          <a:endParaRPr lang="uk-UA" dirty="0"/>
        </a:p>
      </dgm:t>
    </dgm:pt>
    <dgm:pt modelId="{0901F275-1EFC-47D4-B7B0-3BFBC667CEBE}" type="parTrans" cxnId="{CE405830-EB3D-44DC-A888-9A62D321F517}">
      <dgm:prSet/>
      <dgm:spPr/>
      <dgm:t>
        <a:bodyPr/>
        <a:lstStyle/>
        <a:p>
          <a:endParaRPr lang="uk-UA"/>
        </a:p>
      </dgm:t>
    </dgm:pt>
    <dgm:pt modelId="{62DBD308-A7CF-4DB5-92BD-43EBE1A1B545}" type="sibTrans" cxnId="{CE405830-EB3D-44DC-A888-9A62D321F517}">
      <dgm:prSet/>
      <dgm:spPr/>
      <dgm:t>
        <a:bodyPr/>
        <a:lstStyle/>
        <a:p>
          <a:endParaRPr lang="uk-UA"/>
        </a:p>
      </dgm:t>
    </dgm:pt>
    <dgm:pt modelId="{45C26AAE-5036-4807-A623-84A2252DE3D0}" type="pres">
      <dgm:prSet presAssocID="{28C4BA73-731E-4A94-8532-0FA5EEB2DF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87EA2CB-DD3F-4BE4-B160-F51239AEA4FC}" type="pres">
      <dgm:prSet presAssocID="{8C901150-E933-4BF5-9C5D-9AD1298570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C4181DB-FFD1-4983-A620-1F5D9769C79A}" type="presOf" srcId="{8C901150-E933-4BF5-9C5D-9AD1298570FF}" destId="{E87EA2CB-DD3F-4BE4-B160-F51239AEA4FC}" srcOrd="0" destOrd="0" presId="urn:microsoft.com/office/officeart/2005/8/layout/vList2"/>
    <dgm:cxn modelId="{E55D7107-775B-40D8-9FA8-5A4055F68627}" type="presOf" srcId="{28C4BA73-731E-4A94-8532-0FA5EEB2DF46}" destId="{45C26AAE-5036-4807-A623-84A2252DE3D0}" srcOrd="0" destOrd="0" presId="urn:microsoft.com/office/officeart/2005/8/layout/vList2"/>
    <dgm:cxn modelId="{CE405830-EB3D-44DC-A888-9A62D321F517}" srcId="{28C4BA73-731E-4A94-8532-0FA5EEB2DF46}" destId="{8C901150-E933-4BF5-9C5D-9AD1298570FF}" srcOrd="0" destOrd="0" parTransId="{0901F275-1EFC-47D4-B7B0-3BFBC667CEBE}" sibTransId="{62DBD308-A7CF-4DB5-92BD-43EBE1A1B545}"/>
    <dgm:cxn modelId="{5968027D-BBD1-4623-81BA-0827D5DE5F87}" type="presParOf" srcId="{45C26AAE-5036-4807-A623-84A2252DE3D0}" destId="{E87EA2CB-DD3F-4BE4-B160-F51239AEA4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82279E-74A6-432B-904F-28AF7374AEB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1C9F31B-6742-4DF4-B23F-293F1A02A934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algn="ctr" rtl="0"/>
          <a:r>
            <a:rPr lang="uk-UA" sz="2800" dirty="0" smtClean="0"/>
            <a:t>1. Поняття організаційної соціалізації</a:t>
          </a:r>
          <a:br>
            <a:rPr lang="uk-UA" sz="2800" dirty="0" smtClean="0"/>
          </a:br>
          <a:endParaRPr lang="uk-UA" sz="2800" dirty="0"/>
        </a:p>
      </dgm:t>
    </dgm:pt>
    <dgm:pt modelId="{47FE795A-DBE7-4F5B-AB96-E4E1EDAE059F}" type="parTrans" cxnId="{0C9FB7EE-2CD3-480C-BE82-957B43D93953}">
      <dgm:prSet/>
      <dgm:spPr/>
      <dgm:t>
        <a:bodyPr/>
        <a:lstStyle/>
        <a:p>
          <a:endParaRPr lang="uk-UA"/>
        </a:p>
      </dgm:t>
    </dgm:pt>
    <dgm:pt modelId="{086A0DC1-F9F0-49A2-BBED-DE3815652AAD}" type="sibTrans" cxnId="{0C9FB7EE-2CD3-480C-BE82-957B43D93953}">
      <dgm:prSet/>
      <dgm:spPr/>
      <dgm:t>
        <a:bodyPr/>
        <a:lstStyle/>
        <a:p>
          <a:endParaRPr lang="uk-UA"/>
        </a:p>
      </dgm:t>
    </dgm:pt>
    <dgm:pt modelId="{223B0DA8-5E8D-40A8-9EBA-3413EC18F744}" type="pres">
      <dgm:prSet presAssocID="{6682279E-74A6-432B-904F-28AF7374AE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F2CC87A-E55F-4843-B308-EB5FDF10C595}" type="pres">
      <dgm:prSet presAssocID="{C1C9F31B-6742-4DF4-B23F-293F1A02A934}" presName="parentText" presStyleLbl="node1" presStyleIdx="0" presStyleCnt="1" custLinFactNeighborX="-1921" custLinFactNeighborY="1525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498B803-9179-4D47-B1EB-4E081F5595C0}" type="presOf" srcId="{6682279E-74A6-432B-904F-28AF7374AEBC}" destId="{223B0DA8-5E8D-40A8-9EBA-3413EC18F744}" srcOrd="0" destOrd="0" presId="urn:microsoft.com/office/officeart/2005/8/layout/vList2"/>
    <dgm:cxn modelId="{0AB99D7A-B8F1-4881-A95F-EFECDB03DAB9}" type="presOf" srcId="{C1C9F31B-6742-4DF4-B23F-293F1A02A934}" destId="{8F2CC87A-E55F-4843-B308-EB5FDF10C595}" srcOrd="0" destOrd="0" presId="urn:microsoft.com/office/officeart/2005/8/layout/vList2"/>
    <dgm:cxn modelId="{0C9FB7EE-2CD3-480C-BE82-957B43D93953}" srcId="{6682279E-74A6-432B-904F-28AF7374AEBC}" destId="{C1C9F31B-6742-4DF4-B23F-293F1A02A934}" srcOrd="0" destOrd="0" parTransId="{47FE795A-DBE7-4F5B-AB96-E4E1EDAE059F}" sibTransId="{086A0DC1-F9F0-49A2-BBED-DE3815652AAD}"/>
    <dgm:cxn modelId="{1FCF5035-BF47-4391-9641-BF6148E1E57D}" type="presParOf" srcId="{223B0DA8-5E8D-40A8-9EBA-3413EC18F744}" destId="{8F2CC87A-E55F-4843-B308-EB5FDF10C5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0C4601-4FED-4416-9EB9-5BCE13292FE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9B190AA-4532-4718-B924-4912C886154C}">
      <dgm:prSet custT="1"/>
      <dgm:spPr/>
      <dgm:t>
        <a:bodyPr/>
        <a:lstStyle/>
        <a:p>
          <a:pPr algn="ctr" rtl="0"/>
          <a:r>
            <a:rPr lang="uk-UA" sz="3200" dirty="0" smtClean="0"/>
            <a:t>Поняття організаційної соціалізації</a:t>
          </a:r>
          <a:endParaRPr lang="uk-UA" sz="3200" dirty="0"/>
        </a:p>
      </dgm:t>
    </dgm:pt>
    <dgm:pt modelId="{D84CECFB-970A-4CF8-8119-6786BEE63EFC}" type="parTrans" cxnId="{11835C28-0111-4F17-9B02-486BB92981CD}">
      <dgm:prSet/>
      <dgm:spPr/>
      <dgm:t>
        <a:bodyPr/>
        <a:lstStyle/>
        <a:p>
          <a:endParaRPr lang="uk-UA"/>
        </a:p>
      </dgm:t>
    </dgm:pt>
    <dgm:pt modelId="{90219342-CC5A-4FB8-8883-69E2DB598D89}" type="sibTrans" cxnId="{11835C28-0111-4F17-9B02-486BB92981CD}">
      <dgm:prSet/>
      <dgm:spPr/>
      <dgm:t>
        <a:bodyPr/>
        <a:lstStyle/>
        <a:p>
          <a:endParaRPr lang="uk-UA"/>
        </a:p>
      </dgm:t>
    </dgm:pt>
    <dgm:pt modelId="{8703EE67-8861-49BA-8487-4D49E17C13D1}" type="pres">
      <dgm:prSet presAssocID="{0D0C4601-4FED-4416-9EB9-5BCE13292F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38CF9FB-5570-4D30-841B-B5BA4D8112FE}" type="pres">
      <dgm:prSet presAssocID="{F9B190AA-4532-4718-B924-4912C886154C}" presName="parentText" presStyleLbl="node1" presStyleIdx="0" presStyleCnt="1" custScaleY="29286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1835C28-0111-4F17-9B02-486BB92981CD}" srcId="{0D0C4601-4FED-4416-9EB9-5BCE13292FE3}" destId="{F9B190AA-4532-4718-B924-4912C886154C}" srcOrd="0" destOrd="0" parTransId="{D84CECFB-970A-4CF8-8119-6786BEE63EFC}" sibTransId="{90219342-CC5A-4FB8-8883-69E2DB598D89}"/>
    <dgm:cxn modelId="{4A8339E5-5E1B-42E0-B0B4-D78FCFA17FCC}" type="presOf" srcId="{F9B190AA-4532-4718-B924-4912C886154C}" destId="{438CF9FB-5570-4D30-841B-B5BA4D8112FE}" srcOrd="0" destOrd="0" presId="urn:microsoft.com/office/officeart/2005/8/layout/vList2"/>
    <dgm:cxn modelId="{DB001284-26DE-47B8-AB5D-7DC9D38253E4}" type="presOf" srcId="{0D0C4601-4FED-4416-9EB9-5BCE13292FE3}" destId="{8703EE67-8861-49BA-8487-4D49E17C13D1}" srcOrd="0" destOrd="0" presId="urn:microsoft.com/office/officeart/2005/8/layout/vList2"/>
    <dgm:cxn modelId="{7D30E03E-C180-4D2A-B981-4329C15390BA}" type="presParOf" srcId="{8703EE67-8861-49BA-8487-4D49E17C13D1}" destId="{438CF9FB-5570-4D30-841B-B5BA4D8112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855AB3-CBA1-4435-AF99-DACBEDB9B0D9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9EB2B994-1675-41C4-B386-0DE321B4FA14}">
      <dgm:prSet/>
      <dgm:spPr/>
      <dgm:t>
        <a:bodyPr/>
        <a:lstStyle/>
        <a:p>
          <a:pPr rtl="0"/>
          <a:r>
            <a:rPr lang="uk-UA" dirty="0" smtClean="0"/>
            <a:t>Організаційна соціалізація </a:t>
          </a:r>
          <a:endParaRPr lang="uk-UA" dirty="0"/>
        </a:p>
      </dgm:t>
    </dgm:pt>
    <dgm:pt modelId="{8160AC39-DB69-41F1-8A1E-53581E249DF5}" type="parTrans" cxnId="{EDF088BC-C213-4862-9154-EFA3739ECD13}">
      <dgm:prSet/>
      <dgm:spPr/>
      <dgm:t>
        <a:bodyPr/>
        <a:lstStyle/>
        <a:p>
          <a:endParaRPr lang="uk-UA"/>
        </a:p>
      </dgm:t>
    </dgm:pt>
    <dgm:pt modelId="{D658B00B-9D1C-4E32-B65B-33BE99B13DBD}" type="sibTrans" cxnId="{EDF088BC-C213-4862-9154-EFA3739ECD13}">
      <dgm:prSet/>
      <dgm:spPr/>
      <dgm:t>
        <a:bodyPr/>
        <a:lstStyle/>
        <a:p>
          <a:endParaRPr lang="uk-UA"/>
        </a:p>
      </dgm:t>
    </dgm:pt>
    <dgm:pt modelId="{FDC58A4B-8E36-4ECF-B5B5-A2D4936B7DC7}" type="pres">
      <dgm:prSet presAssocID="{40855AB3-CBA1-4435-AF99-DACBEDB9B0D9}" presName="linear" presStyleCnt="0">
        <dgm:presLayoutVars>
          <dgm:animLvl val="lvl"/>
          <dgm:resizeHandles val="exact"/>
        </dgm:presLayoutVars>
      </dgm:prSet>
      <dgm:spPr/>
    </dgm:pt>
    <dgm:pt modelId="{C8A9FCE4-9FAF-49F2-A50B-E3F61EDAC770}" type="pres">
      <dgm:prSet presAssocID="{9EB2B994-1675-41C4-B386-0DE321B4FA1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DF088BC-C213-4862-9154-EFA3739ECD13}" srcId="{40855AB3-CBA1-4435-AF99-DACBEDB9B0D9}" destId="{9EB2B994-1675-41C4-B386-0DE321B4FA14}" srcOrd="0" destOrd="0" parTransId="{8160AC39-DB69-41F1-8A1E-53581E249DF5}" sibTransId="{D658B00B-9D1C-4E32-B65B-33BE99B13DBD}"/>
    <dgm:cxn modelId="{0B8481E0-53E4-4820-B100-2C8D8AE37614}" type="presOf" srcId="{9EB2B994-1675-41C4-B386-0DE321B4FA14}" destId="{C8A9FCE4-9FAF-49F2-A50B-E3F61EDAC770}" srcOrd="0" destOrd="0" presId="urn:microsoft.com/office/officeart/2005/8/layout/vList2"/>
    <dgm:cxn modelId="{D9D46420-DDFC-4268-B3E4-6C8ACAF29E02}" type="presOf" srcId="{40855AB3-CBA1-4435-AF99-DACBEDB9B0D9}" destId="{FDC58A4B-8E36-4ECF-B5B5-A2D4936B7DC7}" srcOrd="0" destOrd="0" presId="urn:microsoft.com/office/officeart/2005/8/layout/vList2"/>
    <dgm:cxn modelId="{1E709A63-1ABA-4934-8079-A4A652C62BC4}" type="presParOf" srcId="{FDC58A4B-8E36-4ECF-B5B5-A2D4936B7DC7}" destId="{C8A9FCE4-9FAF-49F2-A50B-E3F61EDAC7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1B84A4-0EEE-40A7-8FD1-FBDD0127F2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EEFB572-EB97-46BE-81CD-AE77502F2F05}">
      <dgm:prSet/>
      <dgm:spPr/>
      <dgm:t>
        <a:bodyPr/>
        <a:lstStyle/>
        <a:p>
          <a:pPr rtl="0"/>
          <a:r>
            <a:rPr lang="uk-UA" i="1" dirty="0" smtClean="0"/>
            <a:t>Професійна </a:t>
          </a:r>
          <a:r>
            <a:rPr lang="uk-UA" dirty="0" smtClean="0"/>
            <a:t>адаптація характеризується освоєнням професійних можливостей (знань і навичок), а також формування професійно необхідних якостей </a:t>
          </a:r>
          <a:r>
            <a:rPr lang="uk-UA" dirty="0" err="1" smtClean="0"/>
            <a:t>особи-</a:t>
          </a:r>
          <a:r>
            <a:rPr lang="uk-UA" dirty="0" smtClean="0"/>
            <a:t> </a:t>
          </a:r>
          <a:r>
            <a:rPr lang="uk-UA" dirty="0" err="1" smtClean="0"/>
            <a:t>стості</a:t>
          </a:r>
          <a:r>
            <a:rPr lang="uk-UA" dirty="0" smtClean="0"/>
            <a:t>, позитивного ставлення до своєї праці.</a:t>
          </a:r>
          <a:endParaRPr lang="uk-UA" dirty="0"/>
        </a:p>
      </dgm:t>
    </dgm:pt>
    <dgm:pt modelId="{704A1A9D-65A3-4864-8C8E-A88D130408AE}" type="parTrans" cxnId="{8BAE7F79-5730-45D0-AC8E-A66711AE8436}">
      <dgm:prSet/>
      <dgm:spPr/>
      <dgm:t>
        <a:bodyPr/>
        <a:lstStyle/>
        <a:p>
          <a:endParaRPr lang="uk-UA"/>
        </a:p>
      </dgm:t>
    </dgm:pt>
    <dgm:pt modelId="{D9F3EE86-DF7C-4655-B9EA-17395EBA41B0}" type="sibTrans" cxnId="{8BAE7F79-5730-45D0-AC8E-A66711AE8436}">
      <dgm:prSet/>
      <dgm:spPr/>
      <dgm:t>
        <a:bodyPr/>
        <a:lstStyle/>
        <a:p>
          <a:endParaRPr lang="uk-UA"/>
        </a:p>
      </dgm:t>
    </dgm:pt>
    <dgm:pt modelId="{EF9F6CC5-DAC7-43B0-9749-6E7988B1C365}">
      <dgm:prSet/>
      <dgm:spPr/>
      <dgm:t>
        <a:bodyPr/>
        <a:lstStyle/>
        <a:p>
          <a:pPr rtl="0"/>
          <a:r>
            <a:rPr lang="uk-UA" i="1" dirty="0" smtClean="0"/>
            <a:t>Соціально-психологічна </a:t>
          </a:r>
          <a:r>
            <a:rPr lang="uk-UA" dirty="0" smtClean="0"/>
            <a:t>адаптація полягає в освоєнні людиною </a:t>
          </a:r>
          <a:r>
            <a:rPr lang="uk-UA" dirty="0" err="1" smtClean="0"/>
            <a:t>соціально-</a:t>
          </a:r>
          <a:r>
            <a:rPr lang="uk-UA" dirty="0" smtClean="0"/>
            <a:t> психологічних особливостей трудової організації, входження в ситуацію взаємовідносин в ній, позитивній взаємодії з членами трудового організації.</a:t>
          </a:r>
          <a:endParaRPr lang="uk-UA" dirty="0"/>
        </a:p>
      </dgm:t>
    </dgm:pt>
    <dgm:pt modelId="{6BEDA25D-F83B-4838-85F5-C0B932C0D0E4}" type="parTrans" cxnId="{EEC00755-E07A-4E18-ACF1-262151646334}">
      <dgm:prSet/>
      <dgm:spPr/>
      <dgm:t>
        <a:bodyPr/>
        <a:lstStyle/>
        <a:p>
          <a:endParaRPr lang="uk-UA"/>
        </a:p>
      </dgm:t>
    </dgm:pt>
    <dgm:pt modelId="{13EEEECF-6389-4080-88BF-891906643036}" type="sibTrans" cxnId="{EEC00755-E07A-4E18-ACF1-262151646334}">
      <dgm:prSet/>
      <dgm:spPr/>
      <dgm:t>
        <a:bodyPr/>
        <a:lstStyle/>
        <a:p>
          <a:endParaRPr lang="uk-UA"/>
        </a:p>
      </dgm:t>
    </dgm:pt>
    <dgm:pt modelId="{A5607E18-5A81-477F-BA34-410A82DA2A3C}" type="pres">
      <dgm:prSet presAssocID="{1B1B84A4-0EEE-40A7-8FD1-FBDD0127F238}" presName="linear" presStyleCnt="0">
        <dgm:presLayoutVars>
          <dgm:animLvl val="lvl"/>
          <dgm:resizeHandles val="exact"/>
        </dgm:presLayoutVars>
      </dgm:prSet>
      <dgm:spPr/>
    </dgm:pt>
    <dgm:pt modelId="{E9776528-94FE-4227-A226-AD56FDC55EA2}" type="pres">
      <dgm:prSet presAssocID="{4EEFB572-EB97-46BE-81CD-AE77502F2F0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067D47-F65B-4BDA-A433-D9A5AC3021F3}" type="pres">
      <dgm:prSet presAssocID="{D9F3EE86-DF7C-4655-B9EA-17395EBA41B0}" presName="spacer" presStyleCnt="0"/>
      <dgm:spPr/>
    </dgm:pt>
    <dgm:pt modelId="{9574C229-633F-4005-9088-BE838854CC21}" type="pres">
      <dgm:prSet presAssocID="{EF9F6CC5-DAC7-43B0-9749-6E7988B1C36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E081680-95A4-4EBA-B969-B0D6989A2FB5}" type="presOf" srcId="{1B1B84A4-0EEE-40A7-8FD1-FBDD0127F238}" destId="{A5607E18-5A81-477F-BA34-410A82DA2A3C}" srcOrd="0" destOrd="0" presId="urn:microsoft.com/office/officeart/2005/8/layout/vList2"/>
    <dgm:cxn modelId="{8BAE7F79-5730-45D0-AC8E-A66711AE8436}" srcId="{1B1B84A4-0EEE-40A7-8FD1-FBDD0127F238}" destId="{4EEFB572-EB97-46BE-81CD-AE77502F2F05}" srcOrd="0" destOrd="0" parTransId="{704A1A9D-65A3-4864-8C8E-A88D130408AE}" sibTransId="{D9F3EE86-DF7C-4655-B9EA-17395EBA41B0}"/>
    <dgm:cxn modelId="{EEC00755-E07A-4E18-ACF1-262151646334}" srcId="{1B1B84A4-0EEE-40A7-8FD1-FBDD0127F238}" destId="{EF9F6CC5-DAC7-43B0-9749-6E7988B1C365}" srcOrd="1" destOrd="0" parTransId="{6BEDA25D-F83B-4838-85F5-C0B932C0D0E4}" sibTransId="{13EEEECF-6389-4080-88BF-891906643036}"/>
    <dgm:cxn modelId="{58701440-CE3B-417D-95CB-0BFEAAB70B02}" type="presOf" srcId="{EF9F6CC5-DAC7-43B0-9749-6E7988B1C365}" destId="{9574C229-633F-4005-9088-BE838854CC21}" srcOrd="0" destOrd="0" presId="urn:microsoft.com/office/officeart/2005/8/layout/vList2"/>
    <dgm:cxn modelId="{639DCD50-5720-4631-8297-F59C2E087D7C}" type="presOf" srcId="{4EEFB572-EB97-46BE-81CD-AE77502F2F05}" destId="{E9776528-94FE-4227-A226-AD56FDC55EA2}" srcOrd="0" destOrd="0" presId="urn:microsoft.com/office/officeart/2005/8/layout/vList2"/>
    <dgm:cxn modelId="{57D558DC-9A1D-40DF-AA2F-D3862BAA55C6}" type="presParOf" srcId="{A5607E18-5A81-477F-BA34-410A82DA2A3C}" destId="{E9776528-94FE-4227-A226-AD56FDC55EA2}" srcOrd="0" destOrd="0" presId="urn:microsoft.com/office/officeart/2005/8/layout/vList2"/>
    <dgm:cxn modelId="{76CE0491-04A2-47F3-86D3-BAB3224376F1}" type="presParOf" srcId="{A5607E18-5A81-477F-BA34-410A82DA2A3C}" destId="{18067D47-F65B-4BDA-A433-D9A5AC3021F3}" srcOrd="1" destOrd="0" presId="urn:microsoft.com/office/officeart/2005/8/layout/vList2"/>
    <dgm:cxn modelId="{E698409B-BBAD-4432-B4C3-C2686C19CF08}" type="presParOf" srcId="{A5607E18-5A81-477F-BA34-410A82DA2A3C}" destId="{9574C229-633F-4005-9088-BE838854CC2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11271-C972-43BF-A1B2-79BCD8CB75C9}">
      <dsp:nvSpPr>
        <dsp:cNvPr id="0" name=""/>
        <dsp:cNvSpPr/>
      </dsp:nvSpPr>
      <dsp:spPr>
        <a:xfrm>
          <a:off x="0" y="3023"/>
          <a:ext cx="7406640" cy="30933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bg2">
                  <a:lumMod val="25000"/>
                </a:schemeClr>
              </a:solidFill>
            </a:rPr>
            <a:t>Тема 3</a:t>
          </a:r>
          <a:r>
            <a:rPr lang="uk-UA" sz="4000" kern="1200" dirty="0" smtClean="0"/>
            <a:t>. </a:t>
          </a:r>
          <a:r>
            <a:rPr lang="uk-UA" sz="4000" b="1" kern="1200" dirty="0" smtClean="0"/>
            <a:t>Соціалізація індивіда в організації.</a:t>
          </a:r>
          <a:endParaRPr lang="uk-UA" sz="4000" kern="1200" dirty="0"/>
        </a:p>
      </dsp:txBody>
      <dsp:txXfrm>
        <a:off x="0" y="3023"/>
        <a:ext cx="7406640" cy="30933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2863B1-31C5-4170-BC36-C277DE07F806}">
      <dsp:nvSpPr>
        <dsp:cNvPr id="0" name=""/>
        <dsp:cNvSpPr/>
      </dsp:nvSpPr>
      <dsp:spPr>
        <a:xfrm>
          <a:off x="0" y="18356"/>
          <a:ext cx="7498080" cy="207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процесі </a:t>
          </a:r>
          <a:r>
            <a:rPr lang="uk-UA" sz="2400" i="1" kern="1200" dirty="0" smtClean="0"/>
            <a:t>психофізіологічної </a:t>
          </a:r>
          <a:r>
            <a:rPr lang="uk-UA" sz="2400" kern="1200" dirty="0" smtClean="0"/>
            <a:t>адаптації відбувається освоєння сукупності всіх умов (фізичні і психічні навантаження, зручність робочого місця та ін.), Що роблять різний психофізіологічний вплив на працівника під час праці.</a:t>
          </a:r>
          <a:endParaRPr lang="uk-UA" sz="2400" kern="1200" dirty="0"/>
        </a:p>
      </dsp:txBody>
      <dsp:txXfrm>
        <a:off x="0" y="18356"/>
        <a:ext cx="7498080" cy="2077919"/>
      </dsp:txXfrm>
    </dsp:sp>
    <dsp:sp modelId="{419F7665-96BF-4482-88F8-301F11215E51}">
      <dsp:nvSpPr>
        <dsp:cNvPr id="0" name=""/>
        <dsp:cNvSpPr/>
      </dsp:nvSpPr>
      <dsp:spPr>
        <a:xfrm>
          <a:off x="0" y="2165396"/>
          <a:ext cx="7498080" cy="207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kern="1200" dirty="0" smtClean="0"/>
            <a:t>Суспільно-організаційна </a:t>
          </a:r>
          <a:r>
            <a:rPr lang="uk-UA" sz="2400" kern="1200" dirty="0" smtClean="0"/>
            <a:t>адаптація є освоєння новими працівниками організаційної структури підприємства, системи управління і обслуговування виробничого процесу, режиму праці і відпочинку та ін.</a:t>
          </a:r>
          <a:endParaRPr lang="uk-UA" sz="2400" kern="1200" dirty="0"/>
        </a:p>
      </dsp:txBody>
      <dsp:txXfrm>
        <a:off x="0" y="2165396"/>
        <a:ext cx="7498080" cy="2077919"/>
      </dsp:txXfrm>
    </dsp:sp>
    <dsp:sp modelId="{87F12889-2B03-4BA9-946A-70AD678F47A5}">
      <dsp:nvSpPr>
        <dsp:cNvPr id="0" name=""/>
        <dsp:cNvSpPr/>
      </dsp:nvSpPr>
      <dsp:spPr>
        <a:xfrm>
          <a:off x="0" y="4312436"/>
          <a:ext cx="7498080" cy="207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kern="1200" dirty="0" smtClean="0"/>
            <a:t>Економічна </a:t>
          </a:r>
          <a:r>
            <a:rPr lang="uk-UA" sz="2400" kern="1200" dirty="0" smtClean="0"/>
            <a:t>адаптація дозволяє працівникові ознайомитися з економічним</a:t>
          </a:r>
          <a:br>
            <a:rPr lang="uk-UA" sz="2400" kern="1200" dirty="0" smtClean="0"/>
          </a:br>
          <a:r>
            <a:rPr lang="uk-UA" sz="2400" kern="1200" dirty="0" smtClean="0"/>
            <a:t>механізмом управління організацією, системою економічних стимулів і мотивів, адаптуватися до нових умов оплати своєї праці і різних виплат.</a:t>
          </a:r>
          <a:endParaRPr lang="uk-UA" sz="2400" kern="1200" dirty="0"/>
        </a:p>
      </dsp:txBody>
      <dsp:txXfrm>
        <a:off x="0" y="4312436"/>
        <a:ext cx="7498080" cy="207791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7A1059-2B69-4189-856A-B74DA94845B0}">
      <dsp:nvSpPr>
        <dsp:cNvPr id="0" name=""/>
        <dsp:cNvSpPr/>
      </dsp:nvSpPr>
      <dsp:spPr>
        <a:xfrm>
          <a:off x="0" y="552"/>
          <a:ext cx="7498080" cy="143905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</a:rPr>
            <a:t>Проблеми входження людини в організацію </a:t>
          </a:r>
          <a:r>
            <a:rPr lang="uk-UA" sz="2800" kern="1200" dirty="0" smtClean="0"/>
            <a:t/>
          </a:r>
          <a:br>
            <a:rPr lang="uk-UA" sz="2800" kern="1200" dirty="0" smtClean="0"/>
          </a:br>
          <a:endParaRPr lang="uk-UA" sz="2800" kern="1200" dirty="0"/>
        </a:p>
      </dsp:txBody>
      <dsp:txXfrm>
        <a:off x="0" y="552"/>
        <a:ext cx="7498080" cy="143905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184F7-46D0-4984-8F6C-95EFECC8FCB3}">
      <dsp:nvSpPr>
        <dsp:cNvPr id="0" name=""/>
        <dsp:cNvSpPr/>
      </dsp:nvSpPr>
      <dsp:spPr>
        <a:xfrm>
          <a:off x="0" y="108992"/>
          <a:ext cx="7498080" cy="1548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smtClean="0"/>
            <a:t>По-перше</a:t>
          </a:r>
          <a:r>
            <a:rPr lang="uk-UA" sz="2000" kern="1200" dirty="0" smtClean="0"/>
            <a:t>, це проблема адаптації людини до нового оточення, протікання якої не завжди проходить успішно, так як потрібно; для цього необхідна правильна взаємодія обох сторін: людини і організаційного оточення.</a:t>
          </a:r>
          <a:endParaRPr lang="uk-UA" sz="2000" kern="1200" dirty="0"/>
        </a:p>
      </dsp:txBody>
      <dsp:txXfrm>
        <a:off x="0" y="108992"/>
        <a:ext cx="7498080" cy="1548421"/>
      </dsp:txXfrm>
    </dsp:sp>
    <dsp:sp modelId="{8FCA676D-E3F5-4640-9E70-A7B3A3713292}">
      <dsp:nvSpPr>
        <dsp:cNvPr id="0" name=""/>
        <dsp:cNvSpPr/>
      </dsp:nvSpPr>
      <dsp:spPr>
        <a:xfrm>
          <a:off x="0" y="1764561"/>
          <a:ext cx="7498080" cy="1548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/>
            <a:t>По-друге</a:t>
          </a:r>
          <a:r>
            <a:rPr lang="uk-UA" sz="2200" kern="1200" dirty="0" smtClean="0"/>
            <a:t>, це проблема корекції або зміни поведінки людини, без якої у багатьох випадках неможливо увійти в організацію.</a:t>
          </a:r>
          <a:endParaRPr lang="uk-UA" sz="2200" kern="1200" dirty="0"/>
        </a:p>
      </dsp:txBody>
      <dsp:txXfrm>
        <a:off x="0" y="1764561"/>
        <a:ext cx="7498080" cy="1548421"/>
      </dsp:txXfrm>
    </dsp:sp>
    <dsp:sp modelId="{50BA29DF-1A17-4D47-8316-5D913866CB98}">
      <dsp:nvSpPr>
        <dsp:cNvPr id="0" name=""/>
        <dsp:cNvSpPr/>
      </dsp:nvSpPr>
      <dsp:spPr>
        <a:xfrm>
          <a:off x="0" y="3376342"/>
          <a:ext cx="7498080" cy="1548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/>
            <a:t>По-третє</a:t>
          </a:r>
          <a:r>
            <a:rPr lang="uk-UA" sz="2200" kern="1200" dirty="0" smtClean="0"/>
            <a:t>, це проблема змін і модифікацій в організації, які відбуваються навіть тоді, коли організація вже має вакансію, вільне місце для людини і сама приймає людину на це місце відповідно до її потреб і критеріями відбору.</a:t>
          </a:r>
          <a:endParaRPr lang="uk-UA" sz="2200" kern="1200" dirty="0"/>
        </a:p>
      </dsp:txBody>
      <dsp:txXfrm>
        <a:off x="0" y="3376342"/>
        <a:ext cx="7498080" cy="154842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1CD977-FB08-41BB-A1E8-BBE609ADDD1D}">
      <dsp:nvSpPr>
        <dsp:cNvPr id="0" name=""/>
        <dsp:cNvSpPr/>
      </dsp:nvSpPr>
      <dsp:spPr>
        <a:xfrm>
          <a:off x="0" y="163754"/>
          <a:ext cx="7498080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i="1" kern="1200" dirty="0" smtClean="0"/>
            <a:t>2. Стадії організаційної соціалізації.</a:t>
          </a:r>
          <a:endParaRPr lang="uk-UA" sz="3400" kern="1200" dirty="0"/>
        </a:p>
      </dsp:txBody>
      <dsp:txXfrm>
        <a:off x="0" y="163754"/>
        <a:ext cx="7498080" cy="81549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D6484F-F558-4180-9D5D-804C309C8914}">
      <dsp:nvSpPr>
        <dsp:cNvPr id="0" name=""/>
        <dsp:cNvSpPr/>
      </dsp:nvSpPr>
      <dsp:spPr>
        <a:xfrm>
          <a:off x="386022" y="0"/>
          <a:ext cx="4800600" cy="4800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E9039-6DA5-4261-A790-9356325009DD}">
      <dsp:nvSpPr>
        <dsp:cNvPr id="0" name=""/>
        <dsp:cNvSpPr/>
      </dsp:nvSpPr>
      <dsp:spPr>
        <a:xfrm>
          <a:off x="1624227" y="469031"/>
          <a:ext cx="5515414" cy="18276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kern="1200" dirty="0" smtClean="0">
              <a:solidFill>
                <a:schemeClr val="accent3"/>
              </a:solidFill>
            </a:rPr>
            <a:t>Первинна </a:t>
          </a:r>
          <a:r>
            <a:rPr lang="uk-UA" sz="2400" kern="1200" dirty="0" smtClean="0"/>
            <a:t>організаційна соціалізація має місце при первинному входженні працівника в нову виробничу середу.</a:t>
          </a:r>
          <a:endParaRPr lang="uk-UA" sz="2400" kern="1200" dirty="0"/>
        </a:p>
      </dsp:txBody>
      <dsp:txXfrm>
        <a:off x="1624227" y="469031"/>
        <a:ext cx="5515414" cy="1827682"/>
      </dsp:txXfrm>
    </dsp:sp>
    <dsp:sp modelId="{FFD7398D-BE5D-4178-8784-C87FDA47C771}">
      <dsp:nvSpPr>
        <dsp:cNvPr id="0" name=""/>
        <dsp:cNvSpPr/>
      </dsp:nvSpPr>
      <dsp:spPr>
        <a:xfrm>
          <a:off x="1580978" y="2411289"/>
          <a:ext cx="5531078" cy="18057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accent3"/>
              </a:solidFill>
            </a:rPr>
            <a:t>Вторинна </a:t>
          </a:r>
          <a:r>
            <a:rPr lang="uk-UA" sz="2200" kern="1200" dirty="0" smtClean="0"/>
            <a:t>організаційна соціалізація відбувається при зміні робочого місця без зміни і зі зміною професії або при істотних змінах виробничого середовища.</a:t>
          </a:r>
          <a:endParaRPr lang="uk-UA" sz="2200" kern="1200" dirty="0"/>
        </a:p>
      </dsp:txBody>
      <dsp:txXfrm>
        <a:off x="1580978" y="2411289"/>
        <a:ext cx="5531078" cy="180570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03EC41-91DC-41F8-9D2A-F7B6D54C1CA6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Побоювання працівників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DDB611-78F7-4DEE-B6A8-06C8FA93C726}">
      <dsp:nvSpPr>
        <dsp:cNvPr id="0" name=""/>
        <dsp:cNvSpPr/>
      </dsp:nvSpPr>
      <dsp:spPr>
        <a:xfrm>
          <a:off x="0" y="14580"/>
          <a:ext cx="8434184" cy="1113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Фактори, що впливають на організаційну соціалізацію особистості</a:t>
          </a:r>
          <a:endParaRPr lang="uk-UA" sz="2800" kern="1200" dirty="0"/>
        </a:p>
      </dsp:txBody>
      <dsp:txXfrm>
        <a:off x="0" y="14580"/>
        <a:ext cx="8434184" cy="111384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CD7A4E-8F09-4B67-AC3B-0DF51C729829}">
      <dsp:nvSpPr>
        <dsp:cNvPr id="0" name=""/>
        <dsp:cNvSpPr/>
      </dsp:nvSpPr>
      <dsp:spPr>
        <a:xfrm>
          <a:off x="0" y="151762"/>
          <a:ext cx="7498080" cy="839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4 </a:t>
          </a:r>
          <a:r>
            <a:rPr lang="uk-UA" sz="3500" kern="1200" dirty="0" err="1" smtClean="0"/>
            <a:t>.Соціалізація</a:t>
          </a:r>
          <a:r>
            <a:rPr lang="uk-UA" sz="3500" kern="1200" dirty="0" smtClean="0"/>
            <a:t> і кар’єра в організації.</a:t>
          </a:r>
          <a:endParaRPr lang="uk-UA" sz="3500" kern="1200" dirty="0"/>
        </a:p>
      </dsp:txBody>
      <dsp:txXfrm>
        <a:off x="0" y="151762"/>
        <a:ext cx="7498080" cy="839474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947843-CD89-4F38-B3B9-9D468298838D}">
      <dsp:nvSpPr>
        <dsp:cNvPr id="0" name=""/>
        <dsp:cNvSpPr/>
      </dsp:nvSpPr>
      <dsp:spPr>
        <a:xfrm>
          <a:off x="0" y="14580"/>
          <a:ext cx="7498080" cy="1113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Кар’єра в організації має два направлення:</a:t>
          </a:r>
          <a:br>
            <a:rPr lang="uk-UA" sz="2800" kern="1200" dirty="0" smtClean="0"/>
          </a:br>
          <a:endParaRPr lang="uk-UA" sz="2800" kern="1200" dirty="0"/>
        </a:p>
      </dsp:txBody>
      <dsp:txXfrm>
        <a:off x="0" y="14580"/>
        <a:ext cx="7498080" cy="1113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89962E-841E-4E80-9555-2503A74EDE36}">
      <dsp:nvSpPr>
        <dsp:cNvPr id="0" name=""/>
        <dsp:cNvSpPr/>
      </dsp:nvSpPr>
      <dsp:spPr>
        <a:xfrm>
          <a:off x="7317" y="71735"/>
          <a:ext cx="7492032" cy="145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1. Особистість в організації. Поняття організаційної соціалізації.</a:t>
          </a:r>
          <a:endParaRPr lang="uk-UA" sz="3200" kern="1200" dirty="0"/>
        </a:p>
      </dsp:txBody>
      <dsp:txXfrm>
        <a:off x="7317" y="71735"/>
        <a:ext cx="7492032" cy="1458655"/>
      </dsp:txXfrm>
    </dsp:sp>
    <dsp:sp modelId="{DA9CDC12-7D15-4C15-85F7-BE0E70231E07}">
      <dsp:nvSpPr>
        <dsp:cNvPr id="0" name=""/>
        <dsp:cNvSpPr/>
      </dsp:nvSpPr>
      <dsp:spPr>
        <a:xfrm>
          <a:off x="7317" y="1517671"/>
          <a:ext cx="7492032" cy="145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2.Стадії організаційної соціалізації</a:t>
          </a:r>
          <a:endParaRPr lang="uk-UA" sz="3200" kern="1200" dirty="0"/>
        </a:p>
      </dsp:txBody>
      <dsp:txXfrm>
        <a:off x="7317" y="1517671"/>
        <a:ext cx="7492032" cy="1458655"/>
      </dsp:txXfrm>
    </dsp:sp>
    <dsp:sp modelId="{4918A332-3299-4F8D-94B8-E1F404B89FA6}">
      <dsp:nvSpPr>
        <dsp:cNvPr id="0" name=""/>
        <dsp:cNvSpPr/>
      </dsp:nvSpPr>
      <dsp:spPr>
        <a:xfrm>
          <a:off x="7317" y="3143620"/>
          <a:ext cx="7492032" cy="145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3. Фактори, що впливають на організаційну соціалізацію особистості</a:t>
          </a:r>
          <a:endParaRPr lang="uk-UA" sz="3200" kern="1200" dirty="0"/>
        </a:p>
      </dsp:txBody>
      <dsp:txXfrm>
        <a:off x="7317" y="3143620"/>
        <a:ext cx="7492032" cy="1458655"/>
      </dsp:txXfrm>
    </dsp:sp>
    <dsp:sp modelId="{64FC8B62-2C9B-491A-A31F-26030686BCAF}">
      <dsp:nvSpPr>
        <dsp:cNvPr id="0" name=""/>
        <dsp:cNvSpPr/>
      </dsp:nvSpPr>
      <dsp:spPr>
        <a:xfrm>
          <a:off x="7317" y="4600831"/>
          <a:ext cx="7492032" cy="145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4.Соціалізація і кар’єра в організації</a:t>
          </a:r>
          <a:endParaRPr lang="uk-UA" sz="3200" kern="1200" dirty="0"/>
        </a:p>
      </dsp:txBody>
      <dsp:txXfrm>
        <a:off x="7317" y="4600831"/>
        <a:ext cx="7492032" cy="14586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1B7F85-0A43-4147-8B23-3132AB730C31}">
      <dsp:nvSpPr>
        <dsp:cNvPr id="0" name=""/>
        <dsp:cNvSpPr/>
      </dsp:nvSpPr>
      <dsp:spPr>
        <a:xfrm>
          <a:off x="0" y="15705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Мета </a:t>
          </a:r>
          <a:endParaRPr lang="uk-UA" sz="4700" kern="1200" dirty="0"/>
        </a:p>
      </dsp:txBody>
      <dsp:txXfrm>
        <a:off x="0" y="15705"/>
        <a:ext cx="7498080" cy="1127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9A9CCC-DA43-43A3-8792-7FBE11835004}">
      <dsp:nvSpPr>
        <dsp:cNvPr id="0" name=""/>
        <dsp:cNvSpPr/>
      </dsp:nvSpPr>
      <dsp:spPr>
        <a:xfrm>
          <a:off x="464273" y="0"/>
          <a:ext cx="5051647" cy="505164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04D4C-15AF-43D2-B755-C3F8D3207D1D}">
      <dsp:nvSpPr>
        <dsp:cNvPr id="0" name=""/>
        <dsp:cNvSpPr/>
      </dsp:nvSpPr>
      <dsp:spPr>
        <a:xfrm>
          <a:off x="2160240" y="576065"/>
          <a:ext cx="5299815" cy="3688871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Полягає у розкритті психологічного змісту </a:t>
          </a:r>
          <a:r>
            <a:rPr lang="uk-UA" sz="2400" kern="1200" dirty="0" smtClean="0"/>
            <a:t>соціалізації </a:t>
          </a:r>
          <a:r>
            <a:rPr lang="uk-UA" sz="2400" kern="1200" dirty="0" smtClean="0"/>
            <a:t>індивіда в </a:t>
          </a:r>
          <a:r>
            <a:rPr lang="uk-UA" sz="2400" kern="1200" dirty="0" smtClean="0"/>
            <a:t>організації (стадії соціалізації, фактори), </a:t>
          </a:r>
          <a:r>
            <a:rPr lang="uk-UA" sz="2400" kern="1200" dirty="0" smtClean="0"/>
            <a:t>формуванні у здобувачів уявлення про захисні механізми психіки, загальнокультурної і професійної компетентності, у т.ч. здатності використовувати практичні рекомендації до психологічних особливостей діяльності організацій</a:t>
          </a:r>
          <a:r>
            <a:rPr lang="uk-UA" sz="1600" kern="1200" dirty="0" smtClean="0"/>
            <a:t>.</a:t>
          </a:r>
          <a:endParaRPr lang="uk-UA" sz="1600" kern="1200" dirty="0"/>
        </a:p>
      </dsp:txBody>
      <dsp:txXfrm>
        <a:off x="2160240" y="576065"/>
        <a:ext cx="5299815" cy="368887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7EA2CB-DD3F-4BE4-B160-F51239AEA4FC}">
      <dsp:nvSpPr>
        <dsp:cNvPr id="0" name=""/>
        <dsp:cNvSpPr/>
      </dsp:nvSpPr>
      <dsp:spPr>
        <a:xfrm>
          <a:off x="0" y="31837"/>
          <a:ext cx="7498080" cy="1079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особистісні характеристики</a:t>
          </a:r>
          <a:endParaRPr lang="uk-UA" sz="4500" kern="1200" dirty="0"/>
        </a:p>
      </dsp:txBody>
      <dsp:txXfrm>
        <a:off x="0" y="31837"/>
        <a:ext cx="7498080" cy="10793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2CC87A-E55F-4843-B308-EB5FDF10C595}">
      <dsp:nvSpPr>
        <dsp:cNvPr id="0" name=""/>
        <dsp:cNvSpPr/>
      </dsp:nvSpPr>
      <dsp:spPr>
        <a:xfrm>
          <a:off x="0" y="17392"/>
          <a:ext cx="7498080" cy="1179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1. Поняття організаційної соціалізації</a:t>
          </a:r>
          <a:br>
            <a:rPr lang="uk-UA" sz="2800" kern="1200" dirty="0" smtClean="0"/>
          </a:br>
          <a:endParaRPr lang="uk-UA" sz="2800" kern="1200" dirty="0"/>
        </a:p>
      </dsp:txBody>
      <dsp:txXfrm>
        <a:off x="0" y="17392"/>
        <a:ext cx="7498080" cy="11793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8CF9FB-5570-4D30-841B-B5BA4D8112FE}">
      <dsp:nvSpPr>
        <dsp:cNvPr id="0" name=""/>
        <dsp:cNvSpPr/>
      </dsp:nvSpPr>
      <dsp:spPr>
        <a:xfrm>
          <a:off x="0" y="58018"/>
          <a:ext cx="7498080" cy="10269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Поняття організаційної соціалізації</a:t>
          </a:r>
          <a:endParaRPr lang="uk-UA" sz="3200" kern="1200" dirty="0"/>
        </a:p>
      </dsp:txBody>
      <dsp:txXfrm>
        <a:off x="0" y="58018"/>
        <a:ext cx="7498080" cy="102696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A9FCE4-9FAF-49F2-A50B-E3F61EDAC770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Організаційна соціалізація 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776528-94FE-4227-A226-AD56FDC55EA2}">
      <dsp:nvSpPr>
        <dsp:cNvPr id="0" name=""/>
        <dsp:cNvSpPr/>
      </dsp:nvSpPr>
      <dsp:spPr>
        <a:xfrm>
          <a:off x="0" y="23759"/>
          <a:ext cx="7498080" cy="2337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i="1" kern="1200" dirty="0" smtClean="0"/>
            <a:t>Професійна </a:t>
          </a:r>
          <a:r>
            <a:rPr lang="uk-UA" sz="2700" kern="1200" dirty="0" smtClean="0"/>
            <a:t>адаптація характеризується освоєнням професійних можливостей (знань і навичок), а також формування професійно необхідних якостей </a:t>
          </a:r>
          <a:r>
            <a:rPr lang="uk-UA" sz="2700" kern="1200" dirty="0" err="1" smtClean="0"/>
            <a:t>особи-</a:t>
          </a:r>
          <a:r>
            <a:rPr lang="uk-UA" sz="2700" kern="1200" dirty="0" smtClean="0"/>
            <a:t> </a:t>
          </a:r>
          <a:r>
            <a:rPr lang="uk-UA" sz="2700" kern="1200" dirty="0" err="1" smtClean="0"/>
            <a:t>стості</a:t>
          </a:r>
          <a:r>
            <a:rPr lang="uk-UA" sz="2700" kern="1200" dirty="0" smtClean="0"/>
            <a:t>, позитивного ставлення до своєї праці.</a:t>
          </a:r>
          <a:endParaRPr lang="uk-UA" sz="2700" kern="1200" dirty="0"/>
        </a:p>
      </dsp:txBody>
      <dsp:txXfrm>
        <a:off x="0" y="23759"/>
        <a:ext cx="7498080" cy="2337660"/>
      </dsp:txXfrm>
    </dsp:sp>
    <dsp:sp modelId="{9574C229-633F-4005-9088-BE838854CC21}">
      <dsp:nvSpPr>
        <dsp:cNvPr id="0" name=""/>
        <dsp:cNvSpPr/>
      </dsp:nvSpPr>
      <dsp:spPr>
        <a:xfrm>
          <a:off x="0" y="2439180"/>
          <a:ext cx="7498080" cy="2337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i="1" kern="1200" dirty="0" smtClean="0"/>
            <a:t>Соціально-психологічна </a:t>
          </a:r>
          <a:r>
            <a:rPr lang="uk-UA" sz="2700" kern="1200" dirty="0" smtClean="0"/>
            <a:t>адаптація полягає в освоєнні людиною </a:t>
          </a:r>
          <a:r>
            <a:rPr lang="uk-UA" sz="2700" kern="1200" dirty="0" err="1" smtClean="0"/>
            <a:t>соціально-</a:t>
          </a:r>
          <a:r>
            <a:rPr lang="uk-UA" sz="2700" kern="1200" dirty="0" smtClean="0"/>
            <a:t> психологічних особливостей трудової організації, входження в ситуацію взаємовідносин в ній, позитивній взаємодії з членами трудового організації.</a:t>
          </a:r>
          <a:endParaRPr lang="uk-UA" sz="2700" kern="1200" dirty="0"/>
        </a:p>
      </dsp:txBody>
      <dsp:txXfrm>
        <a:off x="0" y="2439180"/>
        <a:ext cx="7498080" cy="2337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lib.iitta.gov.ua/1008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6personalities.com/uk" TargetMode="External"/><Relationship Id="rId2" Type="http://schemas.openxmlformats.org/officeDocument/2006/relationships/hyperlink" Target="https://wp.nmc-pto.rv.ua/DOK/MZPsSl/Psyhologu_dla_robot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70YrUcwO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2560" y="620688"/>
          <a:ext cx="740664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09120"/>
            <a:ext cx="7406640" cy="936104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9800" dirty="0" smtClean="0"/>
              <a:t>Юрчук Л.В.,</a:t>
            </a:r>
            <a:r>
              <a:rPr lang="uk-UA" sz="9800" dirty="0" err="1" smtClean="0"/>
              <a:t>к.історичних</a:t>
            </a:r>
            <a:r>
              <a:rPr lang="uk-UA" sz="9800" dirty="0" smtClean="0"/>
              <a:t> наук, доцент.</a:t>
            </a:r>
            <a:endParaRPr lang="uk-UA" sz="9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000" dirty="0" smtClean="0"/>
              <a:t>		</a:t>
            </a:r>
            <a:r>
              <a:rPr lang="uk-UA" sz="2800" dirty="0" smtClean="0"/>
              <a:t>Входження людини в організацію – це особливий, складний і надзвичайно важливий процес соціалізації, від успішності якого залежить подальший розвиток як члена організації, так і самої організації. Бути членом організації зовсім не одне і те ж, що входити в організацію. Процесу входження людини в організацію завжди супроводжує рішення декількох проблем.</a:t>
            </a:r>
          </a:p>
          <a:p>
            <a:pPr lvl="0" algn="just">
              <a:buNone/>
            </a:pPr>
            <a:endParaRPr lang="uk-UA" sz="3000" dirty="0" smtClean="0"/>
          </a:p>
          <a:p>
            <a:pPr lvl="0" algn="just">
              <a:buNone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88640"/>
          <a:ext cx="749808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116632"/>
          <a:ext cx="749808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507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sz="3600" dirty="0" smtClean="0"/>
              <a:t>		Поступаючи на роботу в ту чи іншу організацію, людина має певні цілі, потреби, норми поведінки. Відповідно до них співробітник висуває певні вимоги до організації, до умов праці та її мотивації.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Організаційна соціалізація може бути </a:t>
            </a:r>
            <a:r>
              <a:rPr lang="uk-UA" i="1" dirty="0" smtClean="0">
                <a:solidFill>
                  <a:schemeClr val="accent3"/>
                </a:solidFill>
              </a:rPr>
              <a:t>первинною </a:t>
            </a:r>
            <a:r>
              <a:rPr lang="uk-UA" dirty="0" smtClean="0">
                <a:solidFill>
                  <a:schemeClr val="accent3"/>
                </a:solidFill>
              </a:rPr>
              <a:t>і </a:t>
            </a:r>
            <a:r>
              <a:rPr lang="uk-UA" i="1" dirty="0" smtClean="0">
                <a:solidFill>
                  <a:schemeClr val="accent3"/>
                </a:solidFill>
              </a:rPr>
              <a:t>вторинною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		В процесі організаційної соціалізації працівник проходить наступні стадії:</a:t>
            </a:r>
          </a:p>
          <a:p>
            <a:pPr algn="just">
              <a:buNone/>
            </a:pPr>
            <a:r>
              <a:rPr lang="uk-UA" dirty="0" smtClean="0"/>
              <a:t> - </a:t>
            </a:r>
            <a:r>
              <a:rPr lang="uk-UA" dirty="0" smtClean="0">
                <a:solidFill>
                  <a:schemeClr val="accent3"/>
                </a:solidFill>
              </a:rPr>
              <a:t>стадія ознайомлення</a:t>
            </a:r>
            <a:r>
              <a:rPr lang="uk-UA" dirty="0" smtClean="0"/>
              <a:t>, на якій працівник отримує інформацію про нову ситуацію в цілому, про критерії оцінки різних дій, про норми поведінки;</a:t>
            </a:r>
          </a:p>
          <a:p>
            <a:pPr lvl="0" algn="just">
              <a:buNone/>
            </a:pPr>
            <a:r>
              <a:rPr lang="uk-UA" dirty="0" smtClean="0"/>
              <a:t>- </a:t>
            </a:r>
            <a:r>
              <a:rPr lang="uk-UA" dirty="0" smtClean="0">
                <a:solidFill>
                  <a:schemeClr val="accent3"/>
                </a:solidFill>
              </a:rPr>
              <a:t>стадія пристосування</a:t>
            </a:r>
            <a:r>
              <a:rPr lang="uk-UA" dirty="0" smtClean="0"/>
              <a:t>, коли працівник переорієнтовується, визнаючи головні елементи нової системи цінностей, але поки продовжує зберігати багато своїх установок;</a:t>
            </a:r>
          </a:p>
          <a:p>
            <a:pPr lvl="0" algn="just">
              <a:buNone/>
            </a:pPr>
            <a:r>
              <a:rPr lang="uk-UA" dirty="0" smtClean="0"/>
              <a:t>- </a:t>
            </a:r>
            <a:r>
              <a:rPr lang="uk-UA" dirty="0" smtClean="0">
                <a:solidFill>
                  <a:schemeClr val="accent3"/>
                </a:solidFill>
              </a:rPr>
              <a:t>стадія асиміляції</a:t>
            </a:r>
            <a:r>
              <a:rPr lang="uk-UA" dirty="0" smtClean="0"/>
              <a:t>, коли здійснюється повне пристосування працівника до середовища, ідентифікація з новою групою;</a:t>
            </a:r>
          </a:p>
          <a:p>
            <a:pPr algn="just">
              <a:buNone/>
            </a:pPr>
            <a:r>
              <a:rPr lang="uk-UA" dirty="0" smtClean="0"/>
              <a:t>- </a:t>
            </a:r>
            <a:r>
              <a:rPr lang="uk-UA" dirty="0" smtClean="0">
                <a:solidFill>
                  <a:schemeClr val="accent3"/>
                </a:solidFill>
              </a:rPr>
              <a:t>ідентифікація</a:t>
            </a:r>
            <a:r>
              <a:rPr lang="uk-UA" dirty="0" smtClean="0"/>
              <a:t>, коли особисті цілі працівника ототожнюються з цілями трудової організації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lvl="0" algn="just"/>
            <a:r>
              <a:rPr lang="uk-UA" dirty="0" smtClean="0"/>
              <a:t>страх втратити </a:t>
            </a:r>
            <a:r>
              <a:rPr lang="uk-UA" dirty="0" smtClean="0"/>
              <a:t>роботи </a:t>
            </a:r>
            <a:r>
              <a:rPr lang="uk-UA" dirty="0" smtClean="0"/>
              <a:t>(бути звільненим з якоїсь причини);</a:t>
            </a:r>
          </a:p>
          <a:p>
            <a:pPr lvl="0" algn="just"/>
            <a:r>
              <a:rPr lang="uk-UA" dirty="0" smtClean="0"/>
              <a:t>не зуміти завоювати повагу колег;</a:t>
            </a:r>
          </a:p>
          <a:p>
            <a:pPr lvl="0" algn="just"/>
            <a:r>
              <a:rPr lang="uk-UA" dirty="0" smtClean="0"/>
              <a:t>не впоратися з новою роботою;</a:t>
            </a:r>
          </a:p>
          <a:p>
            <a:pPr lvl="0" algn="just"/>
            <a:r>
              <a:rPr lang="uk-UA" dirty="0" smtClean="0"/>
              <a:t>виявити у себе брак досвіду або знань;</a:t>
            </a:r>
          </a:p>
          <a:p>
            <a:pPr lvl="0" algn="just"/>
            <a:r>
              <a:rPr lang="uk-UA" dirty="0" smtClean="0"/>
              <a:t>здатися некомпетентним;</a:t>
            </a:r>
          </a:p>
          <a:p>
            <a:pPr lvl="0" algn="just"/>
            <a:r>
              <a:rPr lang="uk-UA" dirty="0" smtClean="0"/>
              <a:t>«не сподобатися» трудовому колективу;</a:t>
            </a:r>
          </a:p>
          <a:p>
            <a:pPr lvl="0" algn="just"/>
            <a:r>
              <a:rPr lang="uk-UA" dirty="0" smtClean="0"/>
              <a:t>«не полюбили» трудовий колектив самому;</a:t>
            </a:r>
          </a:p>
          <a:p>
            <a:pPr lvl="0" algn="just"/>
            <a:r>
              <a:rPr lang="uk-UA" dirty="0" smtClean="0"/>
              <a:t>не зуміти знайти спільної мови з керівником.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27584" y="260648"/>
          <a:ext cx="843418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uk-UA" sz="3300" dirty="0" smtClean="0"/>
              <a:t>1.Правильність проведення процедури найму (відсутність помилки </a:t>
            </a:r>
            <a:r>
              <a:rPr lang="uk-UA" sz="3300" dirty="0" err="1" smtClean="0"/>
              <a:t>типу«прийом</a:t>
            </a:r>
            <a:r>
              <a:rPr lang="uk-UA" sz="3300" dirty="0" smtClean="0"/>
              <a:t> на роботу непридатного кандидата» та ін.)</a:t>
            </a:r>
          </a:p>
          <a:p>
            <a:pPr lvl="0" algn="just">
              <a:buNone/>
            </a:pPr>
            <a:r>
              <a:rPr lang="uk-UA" sz="3300" dirty="0" smtClean="0"/>
              <a:t>2. Розмір організації. </a:t>
            </a:r>
          </a:p>
          <a:p>
            <a:pPr lvl="0" algn="just">
              <a:buNone/>
            </a:pPr>
            <a:r>
              <a:rPr lang="uk-UA" sz="3300" dirty="0" smtClean="0"/>
              <a:t>3. Рівень міжособистісного спілкування в колективі і </a:t>
            </a:r>
            <a:r>
              <a:rPr lang="uk-UA" sz="3300" dirty="0" err="1" smtClean="0"/>
              <a:t>морально-</a:t>
            </a:r>
            <a:r>
              <a:rPr lang="uk-UA" sz="3300" dirty="0" smtClean="0"/>
              <a:t> психологічний клімат.</a:t>
            </a:r>
          </a:p>
          <a:p>
            <a:pPr algn="just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uk-UA" dirty="0" smtClean="0"/>
              <a:t>4.Характер і зміст займаної посади. Більш складний характер посади і </a:t>
            </a:r>
            <a:r>
              <a:rPr lang="uk-UA" dirty="0" err="1" smtClean="0"/>
              <a:t>від-</a:t>
            </a:r>
            <a:r>
              <a:rPr lang="uk-UA" dirty="0" smtClean="0"/>
              <a:t> </a:t>
            </a:r>
            <a:r>
              <a:rPr lang="uk-UA" dirty="0" err="1" smtClean="0"/>
              <a:t>повідальність</a:t>
            </a:r>
            <a:r>
              <a:rPr lang="uk-UA" dirty="0" smtClean="0"/>
              <a:t>, передбачена нею, передбачають більш тривалий період освоєння посади і відповідно зростання витрат на адаптацію.</a:t>
            </a:r>
          </a:p>
          <a:p>
            <a:pPr lvl="0" algn="just">
              <a:buNone/>
            </a:pPr>
            <a:r>
              <a:rPr lang="uk-UA" dirty="0" smtClean="0"/>
              <a:t>5. Соціально-демографічні характеристики і властивості особистості (стать, вік, сімейний стан, освіту, ступінь відповідності освіти і виконуваної роботи, професійна кваліфікація).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88913"/>
          <a:ext cx="7499350" cy="6059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		Кар’єра в організації розуміється як результат усвідомленої позиції та </a:t>
            </a:r>
            <a:r>
              <a:rPr lang="uk-UA" dirty="0" err="1" smtClean="0"/>
              <a:t>по-</a:t>
            </a:r>
            <a:r>
              <a:rPr lang="uk-UA" dirty="0" smtClean="0"/>
              <a:t> </a:t>
            </a:r>
            <a:r>
              <a:rPr lang="uk-UA" dirty="0" err="1" smtClean="0"/>
              <a:t>ведінки</a:t>
            </a:r>
            <a:r>
              <a:rPr lang="uk-UA" dirty="0" smtClean="0"/>
              <a:t> людини в галузі трудової діяльності, який пов’язаний з посадовим чи професійним ростом. Кар’єру людина вибудовує самостійно, спираючись на </a:t>
            </a:r>
            <a:r>
              <a:rPr lang="uk-UA" dirty="0" smtClean="0"/>
              <a:t>організаційну </a:t>
            </a:r>
            <a:r>
              <a:rPr lang="uk-UA" dirty="0" smtClean="0"/>
              <a:t>реальність та на особистісні якості.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75656" y="62068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b="1" i="1" dirty="0" smtClean="0"/>
              <a:t>Горизонтальне</a:t>
            </a:r>
            <a:r>
              <a:rPr lang="uk-UA" dirty="0" smtClean="0"/>
              <a:t> </a:t>
            </a:r>
            <a:r>
              <a:rPr lang="uk-UA" dirty="0" smtClean="0"/>
              <a:t>– просування всередині організації, наприклад роботи в </a:t>
            </a:r>
            <a:r>
              <a:rPr lang="uk-UA" dirty="0" smtClean="0"/>
              <a:t>різних </a:t>
            </a:r>
            <a:r>
              <a:rPr lang="uk-UA" dirty="0" smtClean="0"/>
              <a:t>підрозділах одного рівня ієрархії, сюди можна також віднести розширення або ускладнення завдань.</a:t>
            </a:r>
          </a:p>
          <a:p>
            <a:pPr algn="just">
              <a:buNone/>
            </a:pPr>
            <a:r>
              <a:rPr lang="uk-UA" dirty="0" smtClean="0"/>
              <a:t>	</a:t>
            </a:r>
            <a:r>
              <a:rPr lang="uk-UA" b="1" i="1" dirty="0" smtClean="0"/>
              <a:t>Вертикальне</a:t>
            </a:r>
            <a:r>
              <a:rPr lang="uk-UA" dirty="0" smtClean="0"/>
              <a:t> </a:t>
            </a:r>
            <a:r>
              <a:rPr lang="uk-UA" dirty="0" smtClean="0"/>
              <a:t>– посадове просування працівника вгору по службових сходах.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	В </a:t>
            </a:r>
            <a:r>
              <a:rPr lang="uk-UA" dirty="0" smtClean="0"/>
              <a:t>процесі професійної соціалізації особистість має змогу вибирати </a:t>
            </a:r>
            <a:r>
              <a:rPr lang="uk-UA" dirty="0" smtClean="0"/>
              <a:t>різні </a:t>
            </a:r>
            <a:r>
              <a:rPr lang="uk-UA" i="1" dirty="0" smtClean="0"/>
              <a:t>типи </a:t>
            </a:r>
            <a:r>
              <a:rPr lang="uk-UA" dirty="0" smtClean="0"/>
              <a:t>кар’єри. </a:t>
            </a:r>
          </a:p>
          <a:p>
            <a:pPr algn="just">
              <a:buNone/>
            </a:pPr>
            <a:r>
              <a:rPr lang="uk-UA" dirty="0" smtClean="0"/>
              <a:t>	Це </a:t>
            </a:r>
            <a:r>
              <a:rPr lang="uk-UA" dirty="0" smtClean="0"/>
              <a:t>може бути як </a:t>
            </a:r>
            <a:r>
              <a:rPr lang="uk-UA" dirty="0" err="1" smtClean="0"/>
              <a:t>внутрішньоорганізаційна</a:t>
            </a:r>
            <a:r>
              <a:rPr lang="uk-UA" dirty="0" smtClean="0"/>
              <a:t>, так і </a:t>
            </a:r>
            <a:r>
              <a:rPr lang="uk-UA" dirty="0" err="1" smtClean="0"/>
              <a:t>міжорганізаційна</a:t>
            </a:r>
            <a:r>
              <a:rPr lang="uk-UA" dirty="0" smtClean="0"/>
              <a:t> кар’єри, в свою чергу вони можуть бути спеціалізованими й неспеціалізованими.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b="1" i="1" dirty="0" smtClean="0"/>
              <a:t>Неспеціалізована</a:t>
            </a:r>
            <a:r>
              <a:rPr lang="uk-UA" dirty="0" smtClean="0"/>
              <a:t> </a:t>
            </a:r>
            <a:r>
              <a:rPr lang="uk-UA" dirty="0" smtClean="0"/>
              <a:t>кар’єра широко розвинена в Японії. Японці твердо </a:t>
            </a:r>
            <a:r>
              <a:rPr lang="uk-UA" dirty="0" smtClean="0"/>
              <a:t>дотримуються </a:t>
            </a:r>
            <a:r>
              <a:rPr lang="uk-UA" dirty="0" smtClean="0"/>
              <a:t>думки, що керівник повинен бути фахівцем, здатним працювати на будь-якій ділянці компанії, а не з якої-небудь окремої функції. Піднімаючись по службовим сходам, людина повинна мати можливість поглянути на компанію з різних боків, не затримуючись на одній посаді більш ніж на три роки. Так, </a:t>
            </a:r>
            <a:r>
              <a:rPr lang="uk-UA" dirty="0" smtClean="0"/>
              <a:t>вважається </a:t>
            </a:r>
            <a:r>
              <a:rPr lang="uk-UA" dirty="0" smtClean="0"/>
              <a:t>цілком нормальним, якщо керівник відділу збуту міняється місцями з </a:t>
            </a:r>
            <a:r>
              <a:rPr lang="uk-UA" dirty="0" smtClean="0"/>
              <a:t>керівником </a:t>
            </a:r>
            <a:r>
              <a:rPr lang="uk-UA" dirty="0" smtClean="0"/>
              <a:t>відділу постачання. Багато японських керівників на ранніх етапах своєї кар’єри працювали в профспілках. В результаті такої політики японський </a:t>
            </a:r>
            <a:r>
              <a:rPr lang="uk-UA" dirty="0" smtClean="0"/>
              <a:t>керівник </a:t>
            </a:r>
            <a:r>
              <a:rPr lang="uk-UA" dirty="0" smtClean="0"/>
              <a:t>володіє значно меншим обсягом спеціалізованих знань (які в будь-якому </a:t>
            </a:r>
            <a:r>
              <a:rPr lang="uk-UA" dirty="0" smtClean="0"/>
              <a:t>випадку </a:t>
            </a:r>
            <a:r>
              <a:rPr lang="uk-UA" dirty="0" smtClean="0"/>
              <a:t>втратять свою цінність через п’ять років) і одночасно володіє цілісним </a:t>
            </a:r>
            <a:r>
              <a:rPr lang="uk-UA" dirty="0" smtClean="0"/>
              <a:t>уявленням </a:t>
            </a:r>
            <a:r>
              <a:rPr lang="uk-UA" dirty="0" smtClean="0"/>
              <a:t>про організацію, підкріпленим до того ж власним досвідом. Сходинки цієї кар’єри працівник може пройти як в одній, так і в різних організаціях.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Рекомендована література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uk-UA" dirty="0" smtClean="0"/>
              <a:t>1. </a:t>
            </a:r>
            <a:r>
              <a:rPr lang="uk-UA" dirty="0" err="1" smtClean="0"/>
              <a:t>Карамушка</a:t>
            </a:r>
            <a:r>
              <a:rPr lang="uk-UA" dirty="0" smtClean="0"/>
              <a:t>, Л.М. (2022). Психічне здоров’я персоналу організацій в умовах війни: основні вияви і ресурси. Вчені записки Університету «Крок», 3(67). С. 124-133. DOI: https://doi. </a:t>
            </a:r>
            <a:r>
              <a:rPr lang="uk-UA" dirty="0" err="1" smtClean="0"/>
              <a:t>org</a:t>
            </a:r>
            <a:r>
              <a:rPr lang="uk-UA" dirty="0" smtClean="0"/>
              <a:t>/10.31732/2663-2209-2022-67-124-133</a:t>
            </a:r>
          </a:p>
          <a:p>
            <a:pPr lvl="0" algn="just">
              <a:buNone/>
            </a:pPr>
            <a:r>
              <a:rPr lang="uk-UA" dirty="0" smtClean="0"/>
              <a:t>2. </a:t>
            </a:r>
            <a:r>
              <a:rPr lang="uk-UA" dirty="0" err="1" smtClean="0"/>
              <a:t>Карамушка</a:t>
            </a:r>
            <a:r>
              <a:rPr lang="uk-UA" dirty="0" smtClean="0"/>
              <a:t>, Л.М. (Ред.) (2015). Психологічні детермінанти розвитку організаційної культури. Монографія. Київ: Педагогічна думка. URL: </a:t>
            </a:r>
            <a:r>
              <a:rPr lang="uk-UA" dirty="0" smtClean="0">
                <a:hlinkClick r:id="rId2"/>
              </a:rPr>
              <a:t>http://lib.iitta.gov.ua/10087/</a:t>
            </a:r>
            <a:endParaRPr lang="uk-UA" dirty="0" smtClean="0"/>
          </a:p>
          <a:p>
            <a:pPr lvl="0" algn="just">
              <a:buNone/>
            </a:pPr>
            <a:r>
              <a:rPr lang="uk-UA" dirty="0" smtClean="0"/>
              <a:t>3. </a:t>
            </a:r>
            <a:r>
              <a:rPr lang="uk-UA" dirty="0" err="1" smtClean="0"/>
              <a:t>Карамушка</a:t>
            </a:r>
            <a:r>
              <a:rPr lang="uk-UA" dirty="0" smtClean="0"/>
              <a:t>, Т. В. (2015). Професійна кар’єра особистості: сутність, основні види та функції. Теоретичні і прикладні проблеми психології, (1), 181-190.</a:t>
            </a:r>
          </a:p>
          <a:p>
            <a:pPr lvl="0" algn="just">
              <a:buNone/>
            </a:pPr>
            <a:r>
              <a:rPr lang="uk-UA" dirty="0" smtClean="0"/>
              <a:t>4. Методики дослідження психічного здоров’я та благополуччя персоналу організацій : психологічний практикум. Л. М. </a:t>
            </a:r>
            <a:r>
              <a:rPr lang="uk-UA" dirty="0" err="1" smtClean="0"/>
              <a:t>Карамушка</a:t>
            </a:r>
            <a:r>
              <a:rPr lang="uk-UA" dirty="0" smtClean="0"/>
              <a:t>, О. В. </a:t>
            </a:r>
            <a:r>
              <a:rPr lang="uk-UA" dirty="0" err="1" smtClean="0"/>
              <a:t>Креденцер</a:t>
            </a:r>
            <a:r>
              <a:rPr lang="uk-UA" dirty="0" smtClean="0"/>
              <a:t>, К. В. Терещенко, В. І. </a:t>
            </a:r>
            <a:r>
              <a:rPr lang="uk-UA" dirty="0" err="1" smtClean="0"/>
              <a:t>Лагодзінська</a:t>
            </a:r>
            <a:r>
              <a:rPr lang="uk-UA" dirty="0" smtClean="0"/>
              <a:t>, В. М. </a:t>
            </a:r>
            <a:r>
              <a:rPr lang="uk-UA" dirty="0" err="1" smtClean="0"/>
              <a:t>Івкін</a:t>
            </a:r>
            <a:r>
              <a:rPr lang="uk-UA" dirty="0" smtClean="0"/>
              <a:t>, О. С. Ковальчук ; за ред. Л. М. </a:t>
            </a:r>
            <a:r>
              <a:rPr lang="uk-UA" dirty="0" err="1" smtClean="0"/>
              <a:t>Карамушки</a:t>
            </a:r>
            <a:r>
              <a:rPr lang="uk-UA" dirty="0" smtClean="0"/>
              <a:t>. Київ : Інститут психології імені Г.С. Костюка НАПН </a:t>
            </a:r>
            <a:r>
              <a:rPr lang="uk-UA" dirty="0" err="1" smtClean="0"/>
              <a:t>Украї</a:t>
            </a:r>
            <a:r>
              <a:rPr lang="uk-UA" dirty="0" smtClean="0"/>
              <a:t> </a:t>
            </a:r>
            <a:r>
              <a:rPr lang="uk-UA" dirty="0" err="1" smtClean="0"/>
              <a:t>ни</a:t>
            </a:r>
            <a:r>
              <a:rPr lang="uk-UA" dirty="0" smtClean="0"/>
              <a:t>, 2023. 76 с.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1196752"/>
          <a:ext cx="7746064" cy="505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Електронні інформаційні ресурси: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11256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uk-UA" b="1" dirty="0" smtClean="0"/>
          </a:p>
          <a:p>
            <a:pPr lvl="0">
              <a:buNone/>
            </a:pPr>
            <a:r>
              <a:rPr lang="en-US" sz="5500" dirty="0" smtClean="0">
                <a:hlinkClick r:id="rId2"/>
              </a:rPr>
              <a:t>https</a:t>
            </a:r>
            <a:r>
              <a:rPr lang="en-US" sz="5500" dirty="0" smtClean="0">
                <a:hlinkClick r:id="rId2"/>
              </a:rPr>
              <a:t>://wp.nmc-pto.rv.ua/DOK/MZPsSl/Psyhologu_dla_roboty.pdf</a:t>
            </a:r>
            <a:endParaRPr lang="uk-UA" sz="5500" dirty="0" smtClean="0"/>
          </a:p>
          <a:p>
            <a:pPr lvl="0">
              <a:buNone/>
            </a:pPr>
            <a:r>
              <a:rPr lang="uk-UA" sz="5500" dirty="0" smtClean="0"/>
              <a:t>Психологу для роботи. Діагностичні методики. 10.1. Тест </a:t>
            </a:r>
            <a:r>
              <a:rPr lang="uk-UA" sz="5500" dirty="0" err="1" smtClean="0"/>
              <a:t>Кеттела</a:t>
            </a:r>
            <a:endParaRPr lang="uk-UA" sz="5500" dirty="0" smtClean="0"/>
          </a:p>
          <a:p>
            <a:pPr lvl="0">
              <a:buNone/>
            </a:pPr>
            <a:endParaRPr lang="uk-UA" sz="7200" dirty="0" smtClean="0">
              <a:hlinkClick r:id="rId3"/>
            </a:endParaRPr>
          </a:p>
          <a:p>
            <a:pPr lvl="0">
              <a:buNone/>
            </a:pPr>
            <a:r>
              <a:rPr lang="en-US" sz="7200" dirty="0" smtClean="0">
                <a:hlinkClick r:id="rId3"/>
              </a:rPr>
              <a:t>https</a:t>
            </a:r>
            <a:r>
              <a:rPr lang="en-US" sz="7200" dirty="0" smtClean="0">
                <a:hlinkClick r:id="rId3"/>
              </a:rPr>
              <a:t>://www.16personalities.com/uk</a:t>
            </a:r>
            <a:r>
              <a:rPr lang="uk-UA" sz="7200" dirty="0" smtClean="0"/>
              <a:t> тест </a:t>
            </a:r>
            <a:r>
              <a:rPr lang="uk-UA" sz="7200" dirty="0" err="1" smtClean="0"/>
              <a:t>Маєрс-Бріггс</a:t>
            </a:r>
            <a:endParaRPr lang="uk-UA" sz="7200" dirty="0" smtClean="0"/>
          </a:p>
          <a:p>
            <a:pPr lvl="0">
              <a:buNone/>
            </a:pPr>
            <a:endParaRPr lang="uk-UA" sz="7200" dirty="0" smtClean="0"/>
          </a:p>
          <a:p>
            <a:pPr lvl="0">
              <a:buNone/>
            </a:pPr>
            <a:r>
              <a:rPr lang="en-US" sz="7200" dirty="0" smtClean="0"/>
              <a:t>ib.iitta.gov.ua/714480/1/</a:t>
            </a:r>
            <a:r>
              <a:rPr lang="uk-UA" sz="7200" dirty="0" err="1" smtClean="0"/>
              <a:t>Практикум.-Карамушка_Бонларчук</a:t>
            </a:r>
            <a:r>
              <a:rPr lang="uk-UA" sz="7200" dirty="0" smtClean="0"/>
              <a:t>-Грубі.</a:t>
            </a:r>
            <a:r>
              <a:rPr lang="en-US" sz="7200" dirty="0" err="1" smtClean="0"/>
              <a:t>pdf</a:t>
            </a:r>
            <a:endParaRPr lang="uk-UA" sz="7200" dirty="0" smtClean="0"/>
          </a:p>
          <a:p>
            <a:pPr lvl="0">
              <a:buNone/>
            </a:pPr>
            <a:endParaRPr lang="uk-UA" sz="7200" dirty="0" smtClean="0"/>
          </a:p>
          <a:p>
            <a:pPr lvl="0">
              <a:buNone/>
            </a:pPr>
            <a:r>
              <a:rPr lang="en-US" sz="7200" dirty="0" smtClean="0">
                <a:hlinkClick r:id="rId4"/>
              </a:rPr>
              <a:t>https</a:t>
            </a:r>
            <a:r>
              <a:rPr lang="en-US" sz="7200" dirty="0" smtClean="0">
                <a:hlinkClick r:id="rId4"/>
              </a:rPr>
              <a:t>://</a:t>
            </a:r>
            <a:r>
              <a:rPr lang="en-US" sz="7200" dirty="0" smtClean="0">
                <a:hlinkClick r:id="rId4"/>
              </a:rPr>
              <a:t>www.youtube.com/watch?v=J70YrUcwOTY</a:t>
            </a:r>
            <a:endParaRPr lang="uk-UA" sz="7200" dirty="0" smtClean="0"/>
          </a:p>
          <a:p>
            <a:pPr lvl="0">
              <a:buNone/>
            </a:pPr>
            <a:r>
              <a:rPr lang="uk-UA" sz="7200" dirty="0" smtClean="0"/>
              <a:t>Організаційна психологія як один із способів формування </a:t>
            </a:r>
            <a:r>
              <a:rPr lang="uk-UA" sz="7200" dirty="0" err="1" smtClean="0"/>
              <a:t>стресостійкості</a:t>
            </a:r>
            <a:endParaRPr lang="uk-UA" sz="7200" dirty="0" smtClean="0"/>
          </a:p>
          <a:p>
            <a:pPr lvl="0">
              <a:buNone/>
            </a:pPr>
            <a:endParaRPr lang="uk-UA" sz="7200" dirty="0" smtClean="0"/>
          </a:p>
          <a:p>
            <a:pPr lvl="0">
              <a:buNone/>
            </a:pPr>
            <a:r>
              <a:rPr lang="uk-UA" sz="7200" dirty="0" smtClean="0"/>
              <a:t/>
            </a:r>
            <a:br>
              <a:rPr lang="uk-UA" sz="7200" dirty="0" smtClean="0"/>
            </a:br>
            <a:endParaRPr lang="uk-UA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accent3"/>
                </a:solidFill>
              </a:rPr>
              <a:t>Контроль</a:t>
            </a:r>
            <a:r>
              <a:rPr lang="uk-UA" dirty="0" smtClean="0"/>
              <a:t>. Якщо індивід відчуває, що він має високу ступінь контролю над тим, що з ним відбувається, то говорять, що людина має </a:t>
            </a:r>
            <a:r>
              <a:rPr lang="uk-UA" i="1" dirty="0" smtClean="0"/>
              <a:t>внутрішній контроль</a:t>
            </a:r>
            <a:r>
              <a:rPr lang="uk-UA" dirty="0" smtClean="0"/>
              <a:t>, в той час як про людину, що відчуває, що на нього впливають інші люди або організація, кажуть, що у нього </a:t>
            </a:r>
            <a:r>
              <a:rPr lang="uk-UA" i="1" dirty="0" smtClean="0"/>
              <a:t>зовнішній контроль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uk-UA" i="1" dirty="0" smtClean="0">
                <a:solidFill>
                  <a:schemeClr val="accent3"/>
                </a:solidFill>
              </a:rPr>
              <a:t>Самоповага </a:t>
            </a:r>
            <a:r>
              <a:rPr lang="uk-UA" dirty="0" smtClean="0">
                <a:solidFill>
                  <a:schemeClr val="accent3"/>
                </a:solidFill>
              </a:rPr>
              <a:t>і </a:t>
            </a:r>
            <a:r>
              <a:rPr lang="uk-UA" i="1" dirty="0" err="1" smtClean="0">
                <a:solidFill>
                  <a:schemeClr val="accent3"/>
                </a:solidFill>
              </a:rPr>
              <a:t>самоефективність</a:t>
            </a:r>
            <a:r>
              <a:rPr lang="uk-UA" i="1" dirty="0" smtClean="0">
                <a:solidFill>
                  <a:schemeClr val="accent3"/>
                </a:solidFill>
              </a:rPr>
              <a:t>.</a:t>
            </a:r>
          </a:p>
          <a:p>
            <a:pPr algn="just">
              <a:buNone/>
            </a:pPr>
            <a:r>
              <a:rPr lang="uk-UA" dirty="0" smtClean="0"/>
              <a:t>Слід також зауважити, що концепція «</a:t>
            </a:r>
            <a:r>
              <a:rPr lang="uk-UA" dirty="0" err="1" smtClean="0"/>
              <a:t>самості</a:t>
            </a:r>
            <a:r>
              <a:rPr lang="uk-UA" dirty="0" smtClean="0"/>
              <a:t>» може варіюватися від однієї культури в іншу. Фактори, які можуть бути причиною стабільної самооцінки і високої </a:t>
            </a:r>
            <a:r>
              <a:rPr lang="uk-UA" dirty="0" err="1" smtClean="0"/>
              <a:t>самоефективності</a:t>
            </a:r>
            <a:r>
              <a:rPr lang="uk-UA" dirty="0" smtClean="0"/>
              <a:t> в одній культурі, не так легко переносяться в іншу.</a:t>
            </a:r>
          </a:p>
          <a:p>
            <a:pPr>
              <a:buNone/>
            </a:pPr>
            <a:endParaRPr lang="uk-UA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sz="4100" dirty="0" smtClean="0"/>
              <a:t>Ще одна важлива область – це те, як індивідууми в організації справляються зі </a:t>
            </a:r>
            <a:r>
              <a:rPr lang="uk-UA" sz="4100" i="1" dirty="0" smtClean="0">
                <a:solidFill>
                  <a:schemeClr val="accent3"/>
                </a:solidFill>
              </a:rPr>
              <a:t>стресом</a:t>
            </a:r>
            <a:r>
              <a:rPr lang="uk-UA" sz="4100" dirty="0" smtClean="0"/>
              <a:t>. Був розроблений ряд методів для оцінки стресу і здатності індивідуума з ним впоратися. </a:t>
            </a:r>
            <a:endParaRPr lang="uk-UA" sz="4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35100" y="188913"/>
            <a:ext cx="7499350" cy="60594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7500"/>
          </a:bodyPr>
          <a:lstStyle/>
          <a:p>
            <a:pPr algn="just">
              <a:buNone/>
            </a:pPr>
            <a:r>
              <a:rPr lang="uk-UA" dirty="0" smtClean="0"/>
              <a:t>		Особливо велике значення питання особистості мають в такій області </a:t>
            </a:r>
            <a:r>
              <a:rPr lang="uk-UA" dirty="0" err="1" smtClean="0"/>
              <a:t>жит-</a:t>
            </a:r>
            <a:r>
              <a:rPr lang="uk-UA" dirty="0" smtClean="0"/>
              <a:t> </a:t>
            </a:r>
            <a:r>
              <a:rPr lang="uk-UA" dirty="0" err="1" smtClean="0"/>
              <a:t>тя</a:t>
            </a:r>
            <a:r>
              <a:rPr lang="uk-UA" dirty="0" smtClean="0"/>
              <a:t> організації, як тестування особистості. Тестування може допомогти прийняти рішення при відборі кадрів, кандидатів на підвищення і навіть використовуватися при скороченні штатів. </a:t>
            </a:r>
          </a:p>
          <a:p>
            <a:pPr algn="just">
              <a:buNone/>
            </a:pPr>
            <a:r>
              <a:rPr lang="uk-UA" dirty="0" smtClean="0"/>
              <a:t>		Два приклади особистісних тестів – аналіз рис характеру Р. </a:t>
            </a:r>
            <a:r>
              <a:rPr lang="uk-UA" dirty="0" err="1" smtClean="0"/>
              <a:t>Кеттелла</a:t>
            </a:r>
            <a:r>
              <a:rPr lang="uk-UA" dirty="0" smtClean="0"/>
              <a:t> і індикатор типів </a:t>
            </a:r>
            <a:r>
              <a:rPr lang="uk-UA" dirty="0" err="1" smtClean="0"/>
              <a:t>Майерс-Бріггс</a:t>
            </a:r>
            <a:r>
              <a:rPr lang="uk-UA" dirty="0" smtClean="0"/>
              <a:t>, заснований на аналізі Юнга. 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03648" y="0"/>
          <a:ext cx="7498080" cy="119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858120" cy="51236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Соціалізація особистості являє собою адаптацію особистості до навколишнього середовища, засвоєння нею тих принципів і норм поведінки, які існують, зміна індивідуальних установок в разі їх невідповідності організаційним.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1518</TotalTime>
  <Words>854</Words>
  <Application>Microsoft Office PowerPoint</Application>
  <PresentationFormat>Экран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Слайд 1</vt:lpstr>
      <vt:lpstr>Слайд 2</vt:lpstr>
      <vt:lpstr>Слайд 3</vt:lpstr>
      <vt:lpstr>Електронні інформаційні ресурси: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Організаційна соціалізація може бути первинною і вторинною 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Психолія організацій</dc:title>
  <dc:creator>user</dc:creator>
  <cp:lastModifiedBy>user</cp:lastModifiedBy>
  <cp:revision>152</cp:revision>
  <dcterms:created xsi:type="dcterms:W3CDTF">2024-04-29T06:29:44Z</dcterms:created>
  <dcterms:modified xsi:type="dcterms:W3CDTF">2024-05-07T09:46:02Z</dcterms:modified>
</cp:coreProperties>
</file>