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2"/>
  </p:notesMasterIdLst>
  <p:sldIdLst>
    <p:sldId id="257" r:id="rId2"/>
    <p:sldId id="377" r:id="rId3"/>
    <p:sldId id="301" r:id="rId4"/>
    <p:sldId id="382" r:id="rId5"/>
    <p:sldId id="380" r:id="rId6"/>
    <p:sldId id="381" r:id="rId7"/>
    <p:sldId id="384" r:id="rId8"/>
    <p:sldId id="383" r:id="rId9"/>
    <p:sldId id="354" r:id="rId10"/>
    <p:sldId id="385" r:id="rId11"/>
    <p:sldId id="355" r:id="rId12"/>
    <p:sldId id="395" r:id="rId13"/>
    <p:sldId id="386" r:id="rId14"/>
    <p:sldId id="388" r:id="rId15"/>
    <p:sldId id="387" r:id="rId16"/>
    <p:sldId id="389" r:id="rId17"/>
    <p:sldId id="390" r:id="rId18"/>
    <p:sldId id="391" r:id="rId19"/>
    <p:sldId id="392" r:id="rId20"/>
    <p:sldId id="393" r:id="rId21"/>
    <p:sldId id="396" r:id="rId22"/>
    <p:sldId id="397" r:id="rId23"/>
    <p:sldId id="399" r:id="rId24"/>
    <p:sldId id="398" r:id="rId25"/>
    <p:sldId id="402" r:id="rId26"/>
    <p:sldId id="400" r:id="rId27"/>
    <p:sldId id="401" r:id="rId28"/>
    <p:sldId id="403" r:id="rId29"/>
    <p:sldId id="404" r:id="rId30"/>
    <p:sldId id="285" r:id="rId31"/>
  </p:sldIdLst>
  <p:sldSz cx="7561263" cy="5364163"/>
  <p:notesSz cx="4624388" cy="6813550"/>
  <p:defaultTextStyle>
    <a:defPPr>
      <a:defRPr lang="ru-RU"/>
    </a:defPPr>
    <a:lvl1pPr marL="0" algn="l" defTabSz="73856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369280" algn="l" defTabSz="73856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738561" algn="l" defTabSz="73856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107841" algn="l" defTabSz="73856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1477122" algn="l" defTabSz="73856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1846402" algn="l" defTabSz="73856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2215683" algn="l" defTabSz="73856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2584963" algn="l" defTabSz="73856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2954244" algn="l" defTabSz="73856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66"/>
    <a:srgbClr val="008080"/>
    <a:srgbClr val="3399FF"/>
    <a:srgbClr val="CC99FF"/>
    <a:srgbClr val="F0F294"/>
    <a:srgbClr val="080808"/>
    <a:srgbClr val="FF7C80"/>
    <a:srgbClr val="009900"/>
    <a:srgbClr val="006600"/>
    <a:srgbClr val="808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569" autoAdjust="0"/>
  </p:normalViewPr>
  <p:slideViewPr>
    <p:cSldViewPr>
      <p:cViewPr varScale="1">
        <p:scale>
          <a:sx n="88" d="100"/>
          <a:sy n="88" d="100"/>
        </p:scale>
        <p:origin x="-1314" y="-108"/>
      </p:cViewPr>
      <p:guideLst>
        <p:guide orient="horz" pos="1690"/>
        <p:guide pos="238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003901" cy="340678"/>
          </a:xfrm>
          <a:prstGeom prst="rect">
            <a:avLst/>
          </a:prstGeom>
        </p:spPr>
        <p:txBody>
          <a:bodyPr vert="horz" lIns="65352" tIns="32676" rIns="65352" bIns="32676" rtlCol="0"/>
          <a:lstStyle>
            <a:lvl1pPr algn="l">
              <a:defRPr sz="9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2619417" y="0"/>
            <a:ext cx="2003901" cy="340678"/>
          </a:xfrm>
          <a:prstGeom prst="rect">
            <a:avLst/>
          </a:prstGeom>
        </p:spPr>
        <p:txBody>
          <a:bodyPr vert="horz" lIns="65352" tIns="32676" rIns="65352" bIns="32676" rtlCol="0"/>
          <a:lstStyle>
            <a:lvl1pPr algn="r">
              <a:defRPr sz="900"/>
            </a:lvl1pPr>
          </a:lstStyle>
          <a:p>
            <a:fld id="{4BBBC568-63B5-42C8-A97A-B8310C4BF763}" type="datetimeFigureOut">
              <a:rPr lang="ru-RU" smtClean="0"/>
              <a:pPr/>
              <a:t>27.09.2023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512763" y="511175"/>
            <a:ext cx="3598862" cy="25542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65352" tIns="32676" rIns="65352" bIns="3267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462439" y="3236436"/>
            <a:ext cx="3699510" cy="3066098"/>
          </a:xfrm>
          <a:prstGeom prst="rect">
            <a:avLst/>
          </a:prstGeom>
        </p:spPr>
        <p:txBody>
          <a:bodyPr vert="horz" lIns="65352" tIns="32676" rIns="65352" bIns="32676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71690"/>
            <a:ext cx="2003901" cy="340678"/>
          </a:xfrm>
          <a:prstGeom prst="rect">
            <a:avLst/>
          </a:prstGeom>
        </p:spPr>
        <p:txBody>
          <a:bodyPr vert="horz" lIns="65352" tIns="32676" rIns="65352" bIns="32676" rtlCol="0" anchor="b"/>
          <a:lstStyle>
            <a:lvl1pPr algn="l"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2619417" y="6471690"/>
            <a:ext cx="2003901" cy="340678"/>
          </a:xfrm>
          <a:prstGeom prst="rect">
            <a:avLst/>
          </a:prstGeom>
        </p:spPr>
        <p:txBody>
          <a:bodyPr vert="horz" lIns="65352" tIns="32676" rIns="65352" bIns="32676" rtlCol="0" anchor="b"/>
          <a:lstStyle>
            <a:lvl1pPr algn="r">
              <a:defRPr sz="900"/>
            </a:lvl1pPr>
          </a:lstStyle>
          <a:p>
            <a:fld id="{00189096-D9C0-4B16-B3FE-67059DAF06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55786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3856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69280" algn="l" defTabSz="73856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738561" algn="l" defTabSz="73856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107841" algn="l" defTabSz="73856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477122" algn="l" defTabSz="73856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846402" algn="l" defTabSz="73856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215683" algn="l" defTabSz="73856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584963" algn="l" defTabSz="73856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954244" algn="l" defTabSz="73856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Офіційна назва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89096-D9C0-4B16-B3FE-67059DAF06B1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7193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err="1" smtClean="0"/>
              <a:t>нацифікація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89096-D9C0-4B16-B3FE-67059DAF06B1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283775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F16CC-2FAB-4B84-BE7E-A94BAB2D69F8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028991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1949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89096-D9C0-4B16-B3FE-67059DAF06B1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002609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=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89096-D9C0-4B16-B3FE-67059DAF06B1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621665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F16CC-2FAB-4B84-BE7E-A94BAB2D69F8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028991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Основи діяльності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89096-D9C0-4B16-B3FE-67059DAF06B1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598170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F16CC-2FAB-4B84-BE7E-A94BAB2D69F8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02899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16213" y="0"/>
            <a:ext cx="8213142" cy="5364163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3771736" y="-16826"/>
            <a:ext cx="3042297" cy="490568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856" tIns="36928" rIns="73856" bIns="36928"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3844383" y="-16825"/>
            <a:ext cx="2898484" cy="18090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856" tIns="36928" rIns="73856" bIns="36928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14066" y="2118505"/>
            <a:ext cx="2739846" cy="1331389"/>
          </a:xfrm>
        </p:spPr>
        <p:txBody>
          <a:bodyPr>
            <a:normAutofit/>
          </a:bodyPr>
          <a:lstStyle>
            <a:lvl1pPr>
              <a:defRPr sz="29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14066" y="3458063"/>
            <a:ext cx="2736908" cy="986034"/>
          </a:xfr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rgbClr val="424242"/>
                </a:solidFill>
              </a:defRPr>
            </a:lvl1pPr>
            <a:lvl2pPr marL="369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385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078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771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464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156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849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542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18514" y="1186427"/>
            <a:ext cx="1764295" cy="587399"/>
          </a:xfrm>
        </p:spPr>
        <p:txBody>
          <a:bodyPr anchor="b"/>
          <a:lstStyle>
            <a:lvl1pPr algn="l">
              <a:defRPr sz="1900"/>
            </a:lvl1pPr>
          </a:lstStyle>
          <a:p>
            <a:fld id="{B4C71EC6-210F-42DE-9C53-41977AD35B3D}" type="datetimeFigureOut">
              <a:rPr lang="ru-RU" smtClean="0"/>
              <a:pPr/>
              <a:t>27.09.2023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3845866" y="4762110"/>
            <a:ext cx="2898484" cy="639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856" tIns="36928" rIns="73856" bIns="36928"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85533" y="4474021"/>
            <a:ext cx="2341471" cy="285592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44383" y="4474021"/>
            <a:ext cx="532254" cy="28559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3845866" y="4762110"/>
            <a:ext cx="2898484" cy="639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856" tIns="36928" rIns="73856" bIns="36928"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27.09.2023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81916" y="805756"/>
            <a:ext cx="1227509" cy="3739070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70981" y="805756"/>
            <a:ext cx="4484914" cy="373907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27.09.2023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27.09.2023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0786" y="2268959"/>
            <a:ext cx="5488587" cy="1065382"/>
          </a:xfrm>
        </p:spPr>
        <p:txBody>
          <a:bodyPr anchor="b"/>
          <a:lstStyle>
            <a:lvl1pPr algn="l">
              <a:defRPr sz="32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0786" y="3337702"/>
            <a:ext cx="5488586" cy="1189231"/>
          </a:xfrm>
        </p:spPr>
        <p:txBody>
          <a:bodyPr anchor="t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692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3856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07841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7712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84640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215683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584963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95424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27.09.2023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27.09.2023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61984" y="1809511"/>
            <a:ext cx="2827912" cy="273214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3841122" y="1809510"/>
            <a:ext cx="2827912" cy="273214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7688" y="1811527"/>
            <a:ext cx="2527986" cy="500406"/>
          </a:xfrm>
        </p:spPr>
        <p:txBody>
          <a:bodyPr anchor="b"/>
          <a:lstStyle>
            <a:lvl1pPr marL="0" indent="0">
              <a:buNone/>
              <a:defRPr sz="1900" b="1">
                <a:solidFill>
                  <a:schemeClr val="accent1"/>
                </a:solidFill>
              </a:defRPr>
            </a:lvl1pPr>
            <a:lvl2pPr marL="369280" indent="0">
              <a:buNone/>
              <a:defRPr sz="1600" b="1"/>
            </a:lvl2pPr>
            <a:lvl3pPr marL="738561" indent="0">
              <a:buNone/>
              <a:defRPr sz="1500" b="1"/>
            </a:lvl3pPr>
            <a:lvl4pPr marL="1107841" indent="0">
              <a:buNone/>
              <a:defRPr sz="1300" b="1"/>
            </a:lvl4pPr>
            <a:lvl5pPr marL="1477122" indent="0">
              <a:buNone/>
              <a:defRPr sz="1300" b="1"/>
            </a:lvl5pPr>
            <a:lvl6pPr marL="1846402" indent="0">
              <a:buNone/>
              <a:defRPr sz="1300" b="1"/>
            </a:lvl6pPr>
            <a:lvl7pPr marL="2215683" indent="0">
              <a:buNone/>
              <a:defRPr sz="1300" b="1"/>
            </a:lvl7pPr>
            <a:lvl8pPr marL="2584963" indent="0">
              <a:buNone/>
              <a:defRPr sz="1300" b="1"/>
            </a:lvl8pPr>
            <a:lvl9pPr marL="2954244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1409" y="2326735"/>
            <a:ext cx="2827912" cy="2218092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44338" y="1811528"/>
            <a:ext cx="2526802" cy="500406"/>
          </a:xfrm>
        </p:spPr>
        <p:txBody>
          <a:bodyPr anchor="b"/>
          <a:lstStyle>
            <a:lvl1pPr marL="0" indent="0">
              <a:buNone/>
              <a:defRPr sz="1900" b="1">
                <a:solidFill>
                  <a:schemeClr val="accent1"/>
                </a:solidFill>
              </a:defRPr>
            </a:lvl1pPr>
            <a:lvl2pPr marL="369280" indent="0">
              <a:buNone/>
              <a:defRPr sz="1600" b="1"/>
            </a:lvl2pPr>
            <a:lvl3pPr marL="738561" indent="0">
              <a:buNone/>
              <a:defRPr sz="1500" b="1"/>
            </a:lvl3pPr>
            <a:lvl4pPr marL="1107841" indent="0">
              <a:buNone/>
              <a:defRPr sz="1300" b="1"/>
            </a:lvl4pPr>
            <a:lvl5pPr marL="1477122" indent="0">
              <a:buNone/>
              <a:defRPr sz="1300" b="1"/>
            </a:lvl5pPr>
            <a:lvl6pPr marL="1846402" indent="0">
              <a:buNone/>
              <a:defRPr sz="1300" b="1"/>
            </a:lvl6pPr>
            <a:lvl7pPr marL="2215683" indent="0">
              <a:buNone/>
              <a:defRPr sz="1300" b="1"/>
            </a:lvl7pPr>
            <a:lvl8pPr marL="2584963" indent="0">
              <a:buNone/>
              <a:defRPr sz="1300" b="1"/>
            </a:lvl8pPr>
            <a:lvl9pPr marL="2954244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41122" y="2326735"/>
            <a:ext cx="2827912" cy="2218092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27.09.2023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27.09.2023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27.09.2023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16213" y="0"/>
            <a:ext cx="8213142" cy="5364163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3771736" y="-16826"/>
            <a:ext cx="3042297" cy="490568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856" tIns="36928" rIns="73856" bIns="36928"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3844383" y="-16824"/>
            <a:ext cx="2898484" cy="4880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856" tIns="36928" rIns="73856" bIns="36928"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27.09.2023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748826" y="470779"/>
            <a:ext cx="2945665" cy="441807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856" tIns="36928" rIns="73856" bIns="36928"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7551" y="669955"/>
            <a:ext cx="2555515" cy="4028781"/>
          </a:xfrm>
        </p:spPr>
        <p:txBody>
          <a:bodyPr/>
          <a:lstStyle>
            <a:lvl1pPr>
              <a:defRPr sz="19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3845866" y="4762110"/>
            <a:ext cx="2898484" cy="639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856" tIns="36928" rIns="73856" bIns="36928"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38059" y="4477829"/>
            <a:ext cx="2888945" cy="285592"/>
          </a:xfrm>
        </p:spPr>
        <p:txBody>
          <a:bodyPr>
            <a:norm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9414" y="2078582"/>
            <a:ext cx="2732583" cy="1144443"/>
          </a:xfrm>
        </p:spPr>
        <p:txBody>
          <a:bodyPr anchor="b">
            <a:normAutofit/>
          </a:bodyPr>
          <a:lstStyle>
            <a:lvl1pPr algn="l">
              <a:defRPr sz="23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16734" y="3235857"/>
            <a:ext cx="2727797" cy="1187268"/>
          </a:xfrm>
        </p:spPr>
        <p:txBody>
          <a:bodyPr>
            <a:normAutofit/>
          </a:bodyPr>
          <a:lstStyle>
            <a:lvl1pPr marL="0" indent="0">
              <a:buNone/>
              <a:defRPr sz="1300">
                <a:solidFill>
                  <a:srgbClr val="424242"/>
                </a:solidFill>
              </a:defRPr>
            </a:lvl1pPr>
            <a:lvl2pPr marL="369280" indent="0">
              <a:buNone/>
              <a:defRPr sz="1000"/>
            </a:lvl2pPr>
            <a:lvl3pPr marL="738561" indent="0">
              <a:buNone/>
              <a:defRPr sz="800"/>
            </a:lvl3pPr>
            <a:lvl4pPr marL="1107841" indent="0">
              <a:buNone/>
              <a:defRPr sz="700"/>
            </a:lvl4pPr>
            <a:lvl5pPr marL="1477122" indent="0">
              <a:buNone/>
              <a:defRPr sz="700"/>
            </a:lvl5pPr>
            <a:lvl6pPr marL="1846402" indent="0">
              <a:buNone/>
              <a:defRPr sz="700"/>
            </a:lvl6pPr>
            <a:lvl7pPr marL="2215683" indent="0">
              <a:buNone/>
              <a:defRPr sz="700"/>
            </a:lvl7pPr>
            <a:lvl8pPr marL="2584963" indent="0">
              <a:buNone/>
              <a:defRPr sz="700"/>
            </a:lvl8pPr>
            <a:lvl9pPr marL="2954244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16213" y="0"/>
            <a:ext cx="8213142" cy="5364163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3771736" y="-16826"/>
            <a:ext cx="3042297" cy="490568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856" tIns="36928" rIns="73856" bIns="36928"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3844383" y="-16824"/>
            <a:ext cx="2898484" cy="4880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856" tIns="36928" rIns="73856" bIns="36928"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748826" y="470779"/>
            <a:ext cx="2945665" cy="4418078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856" tIns="36928" rIns="73856" bIns="36928"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3845866" y="4762110"/>
            <a:ext cx="2898484" cy="639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856" tIns="36928" rIns="73856" bIns="36928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4941" y="2081295"/>
            <a:ext cx="2729616" cy="1144355"/>
          </a:xfrm>
        </p:spPr>
        <p:txBody>
          <a:bodyPr anchor="b">
            <a:normAutofit/>
          </a:bodyPr>
          <a:lstStyle>
            <a:lvl1pPr algn="l">
              <a:defRPr sz="23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1217" y="542670"/>
            <a:ext cx="2778105" cy="4277026"/>
          </a:xfrm>
        </p:spPr>
        <p:txBody>
          <a:bodyPr/>
          <a:lstStyle>
            <a:lvl1pPr marL="0" indent="0">
              <a:buNone/>
              <a:defRPr sz="2600">
                <a:solidFill>
                  <a:schemeClr val="accent1"/>
                </a:solidFill>
              </a:defRPr>
            </a:lvl1pPr>
            <a:lvl2pPr marL="369280" indent="0">
              <a:buNone/>
              <a:defRPr sz="2300"/>
            </a:lvl2pPr>
            <a:lvl3pPr marL="738561" indent="0">
              <a:buNone/>
              <a:defRPr sz="1900"/>
            </a:lvl3pPr>
            <a:lvl4pPr marL="1107841" indent="0">
              <a:buNone/>
              <a:defRPr sz="1600"/>
            </a:lvl4pPr>
            <a:lvl5pPr marL="1477122" indent="0">
              <a:buNone/>
              <a:defRPr sz="1600"/>
            </a:lvl5pPr>
            <a:lvl6pPr marL="1846402" indent="0">
              <a:buNone/>
              <a:defRPr sz="1600"/>
            </a:lvl6pPr>
            <a:lvl7pPr marL="2215683" indent="0">
              <a:buNone/>
              <a:defRPr sz="1600"/>
            </a:lvl7pPr>
            <a:lvl8pPr marL="2584963" indent="0">
              <a:buNone/>
              <a:defRPr sz="1600"/>
            </a:lvl8pPr>
            <a:lvl9pPr marL="2954244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15112" y="3232803"/>
            <a:ext cx="2729276" cy="1188564"/>
          </a:xfrm>
        </p:spPr>
        <p:txBody>
          <a:bodyPr>
            <a:normAutofit/>
          </a:bodyPr>
          <a:lstStyle>
            <a:lvl1pPr marL="0" indent="0">
              <a:buNone/>
              <a:defRPr sz="1300">
                <a:solidFill>
                  <a:srgbClr val="424242"/>
                </a:solidFill>
              </a:defRPr>
            </a:lvl1pPr>
            <a:lvl2pPr marL="369280" indent="0">
              <a:buNone/>
              <a:defRPr sz="1000"/>
            </a:lvl2pPr>
            <a:lvl3pPr marL="738561" indent="0">
              <a:buNone/>
              <a:defRPr sz="800"/>
            </a:lvl3pPr>
            <a:lvl4pPr marL="1107841" indent="0">
              <a:buNone/>
              <a:defRPr sz="700"/>
            </a:lvl4pPr>
            <a:lvl5pPr marL="1477122" indent="0">
              <a:buNone/>
              <a:defRPr sz="700"/>
            </a:lvl5pPr>
            <a:lvl6pPr marL="1846402" indent="0">
              <a:buNone/>
              <a:defRPr sz="700"/>
            </a:lvl6pPr>
            <a:lvl7pPr marL="2215683" indent="0">
              <a:buNone/>
              <a:defRPr sz="700"/>
            </a:lvl7pPr>
            <a:lvl8pPr marL="2584963" indent="0">
              <a:buNone/>
              <a:defRPr sz="700"/>
            </a:lvl8pPr>
            <a:lvl9pPr marL="2954244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27.09.2023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38059" y="4477829"/>
            <a:ext cx="2888945" cy="285592"/>
          </a:xfrm>
        </p:spPr>
        <p:txBody>
          <a:bodyPr>
            <a:normAutofit/>
          </a:bodyPr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252042" y="0"/>
            <a:ext cx="8213142" cy="5364163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378063" y="260846"/>
            <a:ext cx="6805137" cy="4838265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856" tIns="36928" rIns="73856" bIns="36928"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3771736" y="-16825"/>
            <a:ext cx="3042297" cy="546932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856" tIns="36928" rIns="73856" bIns="36928"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3844383" y="-16824"/>
            <a:ext cx="2898484" cy="4880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856" tIns="36928" rIns="73856" bIns="36928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62872" y="803814"/>
            <a:ext cx="5808829" cy="894027"/>
          </a:xfrm>
          <a:prstGeom prst="rect">
            <a:avLst/>
          </a:prstGeom>
        </p:spPr>
        <p:txBody>
          <a:bodyPr vert="horz" lIns="73856" tIns="36928" rIns="73856" bIns="36928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2874" y="1817505"/>
            <a:ext cx="5604230" cy="2744638"/>
          </a:xfrm>
          <a:prstGeom prst="rect">
            <a:avLst/>
          </a:prstGeom>
        </p:spPr>
        <p:txBody>
          <a:bodyPr vert="horz" lIns="73856" tIns="36928" rIns="73856" bIns="3692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9299" y="175593"/>
            <a:ext cx="1764295" cy="285592"/>
          </a:xfrm>
          <a:prstGeom prst="rect">
            <a:avLst/>
          </a:prstGeom>
        </p:spPr>
        <p:txBody>
          <a:bodyPr vert="horz" lIns="73856" tIns="36928" rIns="73856" bIns="36928" rtlCol="0" anchor="ctr"/>
          <a:lstStyle>
            <a:lvl1pPr algn="r">
              <a:defRPr sz="1000">
                <a:solidFill>
                  <a:srgbClr val="FEFEFE"/>
                </a:solidFill>
              </a:defRPr>
            </a:lvl1pPr>
          </a:lstStyle>
          <a:p>
            <a:pPr defTabSz="732294"/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 defTabSz="732294"/>
              <a:t>27.09.2023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38059" y="4577419"/>
            <a:ext cx="2895964" cy="285592"/>
          </a:xfrm>
          <a:prstGeom prst="rect">
            <a:avLst/>
          </a:prstGeom>
        </p:spPr>
        <p:txBody>
          <a:bodyPr vert="horz" lIns="73856" tIns="36928" rIns="73856" bIns="36928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pPr defTabSz="732294"/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44383" y="175592"/>
            <a:ext cx="1101573" cy="285592"/>
          </a:xfrm>
          <a:prstGeom prst="rect">
            <a:avLst/>
          </a:prstGeom>
        </p:spPr>
        <p:txBody>
          <a:bodyPr vert="horz" lIns="73856" tIns="36928" rIns="73856" bIns="36928" rtlCol="0" anchor="ctr"/>
          <a:lstStyle>
            <a:lvl1pPr algn="l">
              <a:defRPr sz="1000">
                <a:solidFill>
                  <a:srgbClr val="FEFEFE"/>
                </a:solidFill>
              </a:defRPr>
            </a:lvl1pPr>
          </a:lstStyle>
          <a:p>
            <a:pPr defTabSz="732294"/>
            <a:fld id="{B19B0651-EE4F-4900-A07F-96A6BFA9D0F0}" type="slidenum">
              <a:rPr lang="ru-RU" smtClean="0">
                <a:solidFill>
                  <a:prstClr val="black"/>
                </a:solidFill>
              </a:rPr>
              <a:pPr defTabSz="732294"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38561" rtl="0" eaLnBrk="1" latinLnBrk="0" hangingPunct="1">
        <a:spcBef>
          <a:spcPct val="0"/>
        </a:spcBef>
        <a:buNone/>
        <a:defRPr sz="32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6960" indent="-221568" algn="l" defTabSz="738561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900" kern="1200">
          <a:solidFill>
            <a:schemeClr val="tx2"/>
          </a:solidFill>
          <a:latin typeface="+mn-lt"/>
          <a:ea typeface="+mn-ea"/>
          <a:cs typeface="+mn-cs"/>
        </a:defRPr>
      </a:lvl1pPr>
      <a:lvl2pPr marL="516993" indent="-221568" algn="l" defTabSz="738561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738561" indent="-184640" algn="l" defTabSz="738561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908430" indent="-184640" algn="l" defTabSz="738561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500" kern="1200">
          <a:solidFill>
            <a:schemeClr val="tx2"/>
          </a:solidFill>
          <a:latin typeface="+mn-lt"/>
          <a:ea typeface="+mn-ea"/>
          <a:cs typeface="+mn-cs"/>
        </a:defRPr>
      </a:lvl4pPr>
      <a:lvl5pPr marL="1070913" indent="-184640" algn="l" defTabSz="738561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3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226011" indent="-184640" algn="l" defTabSz="738561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100" kern="1200">
          <a:solidFill>
            <a:schemeClr val="tx2"/>
          </a:solidFill>
          <a:latin typeface="+mn-lt"/>
          <a:ea typeface="+mn-ea"/>
          <a:cs typeface="+mn-cs"/>
        </a:defRPr>
      </a:lvl6pPr>
      <a:lvl7pPr marL="1388494" indent="-184640" algn="l" defTabSz="738561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100" kern="1200">
          <a:solidFill>
            <a:schemeClr val="tx2"/>
          </a:solidFill>
          <a:latin typeface="+mn-lt"/>
          <a:ea typeface="+mn-ea"/>
          <a:cs typeface="+mn-cs"/>
        </a:defRPr>
      </a:lvl7pPr>
      <a:lvl8pPr marL="1550978" indent="-184640" algn="l" defTabSz="738561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100" kern="1200">
          <a:solidFill>
            <a:schemeClr val="tx2"/>
          </a:solidFill>
          <a:latin typeface="+mn-lt"/>
          <a:ea typeface="+mn-ea"/>
          <a:cs typeface="+mn-cs"/>
        </a:defRPr>
      </a:lvl8pPr>
      <a:lvl9pPr marL="1713461" indent="-184640" algn="l" defTabSz="738561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1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3856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69280" algn="l" defTabSz="73856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38561" algn="l" defTabSz="73856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07841" algn="l" defTabSz="73856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477122" algn="l" defTabSz="73856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46402" algn="l" defTabSz="73856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15683" algn="l" defTabSz="73856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84963" algn="l" defTabSz="73856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54244" algn="l" defTabSz="73856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6255" y="1962001"/>
            <a:ext cx="3141528" cy="898110"/>
          </a:xfrm>
        </p:spPr>
        <p:txBody>
          <a:bodyPr>
            <a:normAutofit/>
          </a:bodyPr>
          <a:lstStyle/>
          <a:p>
            <a:pPr algn="ctr"/>
            <a:r>
              <a:rPr lang="uk-UA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Німеччина</a:t>
            </a:r>
            <a:endParaRPr lang="ru-RU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780631" y="3402161"/>
            <a:ext cx="3024336" cy="1296144"/>
          </a:xfrm>
          <a:noFill/>
        </p:spPr>
        <p:txBody>
          <a:bodyPr>
            <a:normAutofit/>
          </a:bodyPr>
          <a:lstStyle/>
          <a:p>
            <a:pPr algn="ctr" eaLnBrk="1" hangingPunct="1"/>
            <a:endParaRPr lang="ru-RU" sz="2000" dirty="0">
              <a:solidFill>
                <a:schemeClr val="accent6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639" y="13459"/>
            <a:ext cx="2916000" cy="1940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96517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348583" y="2538065"/>
            <a:ext cx="3312368" cy="2160240"/>
          </a:xfrm>
          <a:prstGeom prst="rect">
            <a:avLst/>
          </a:prstGeom>
          <a:solidFill>
            <a:srgbClr val="FF7C80">
              <a:alpha val="60000"/>
            </a:srgbClr>
          </a:solidFill>
          <a:ln>
            <a:noFill/>
          </a:ln>
        </p:spPr>
        <p:txBody>
          <a:bodyPr lIns="73550" tIns="36775" rIns="73550" bIns="36775"/>
          <a:lstStyle/>
          <a:p>
            <a:pPr marL="171450" indent="-171450" defTabSz="730250">
              <a:spcBef>
                <a:spcPct val="20000"/>
              </a:spcBef>
              <a:buClr>
                <a:srgbClr val="002060"/>
              </a:buClr>
              <a:buSzPct val="90000"/>
              <a:buFont typeface="Wingdings" pitchFamily="2" charset="2"/>
              <a:buChar char="v"/>
              <a:tabLst>
                <a:tab pos="0" algn="l"/>
              </a:tabLst>
            </a:pPr>
            <a:r>
              <a:rPr lang="ru-RU" altLang="ru-RU" sz="1100" dirty="0">
                <a:solidFill>
                  <a:srgbClr val="080808"/>
                </a:solidFill>
                <a:latin typeface="Arial" charset="0"/>
              </a:rPr>
              <a:t> </a:t>
            </a:r>
            <a:r>
              <a:rPr lang="uk-UA" altLang="ru-RU" sz="1100" dirty="0" smtClean="0">
                <a:solidFill>
                  <a:srgbClr val="080808"/>
                </a:solidFill>
                <a:latin typeface="Arial" charset="0"/>
              </a:rPr>
              <a:t>неузгодженість адміністрацій зон окупації щодо єдності дій;</a:t>
            </a:r>
          </a:p>
          <a:p>
            <a:pPr marL="171450" indent="-171450" defTabSz="730250">
              <a:spcBef>
                <a:spcPct val="20000"/>
              </a:spcBef>
              <a:buClr>
                <a:srgbClr val="002060"/>
              </a:buClr>
              <a:buSzPct val="90000"/>
              <a:buFont typeface="Wingdings" pitchFamily="2" charset="2"/>
              <a:buChar char="v"/>
              <a:tabLst>
                <a:tab pos="0" algn="l"/>
              </a:tabLst>
            </a:pPr>
            <a:r>
              <a:rPr lang="uk-UA" altLang="ru-RU" sz="1100" dirty="0">
                <a:solidFill>
                  <a:srgbClr val="080808"/>
                </a:solidFill>
                <a:latin typeface="Arial" charset="0"/>
              </a:rPr>
              <a:t>п</a:t>
            </a:r>
            <a:r>
              <a:rPr lang="uk-UA" altLang="ru-RU" sz="1100" dirty="0" smtClean="0">
                <a:solidFill>
                  <a:srgbClr val="080808"/>
                </a:solidFill>
                <a:latin typeface="Arial" charset="0"/>
              </a:rPr>
              <a:t>олітична криза у відносинах між СРСР та США – провідними країнами, які контролювали німецькі землі: СРСР насаджував у своїй зоні окупації радянську модель соціалістичного суспільства, а США – демократичний режим;</a:t>
            </a:r>
          </a:p>
          <a:p>
            <a:pPr marL="171450" indent="-171450" defTabSz="730250">
              <a:spcBef>
                <a:spcPct val="20000"/>
              </a:spcBef>
              <a:buClr>
                <a:srgbClr val="002060"/>
              </a:buClr>
              <a:buSzPct val="90000"/>
              <a:buFont typeface="Wingdings" pitchFamily="2" charset="2"/>
              <a:buChar char="v"/>
              <a:tabLst>
                <a:tab pos="0" algn="l"/>
              </a:tabLst>
            </a:pPr>
            <a:r>
              <a:rPr lang="uk-UA" altLang="ru-RU" sz="1100" dirty="0">
                <a:solidFill>
                  <a:srgbClr val="080808"/>
                </a:solidFill>
                <a:latin typeface="Arial" charset="0"/>
              </a:rPr>
              <a:t>с</a:t>
            </a:r>
            <a:r>
              <a:rPr lang="uk-UA" altLang="ru-RU" sz="1100" dirty="0" smtClean="0">
                <a:solidFill>
                  <a:srgbClr val="080808"/>
                </a:solidFill>
                <a:latin typeface="Arial" charset="0"/>
              </a:rPr>
              <a:t>уттєва різниця в економічному розвитку східних і західних регіонів Німеччини та поглиблення господарського розриву між ними.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348583" y="1889993"/>
            <a:ext cx="3312368" cy="360040"/>
          </a:xfrm>
          <a:prstGeom prst="rect">
            <a:avLst/>
          </a:prstGeom>
          <a:solidFill>
            <a:srgbClr val="993366">
              <a:alpha val="81175"/>
            </a:srgbClr>
          </a:solidFill>
          <a:ln>
            <a:noFill/>
          </a:ln>
          <a:effectLst/>
        </p:spPr>
        <p:txBody>
          <a:bodyPr lIns="73042" tIns="36521" rIns="73042" bIns="36521"/>
          <a:lstStyle/>
          <a:p>
            <a:pPr algn="ctr" defTabSz="731838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uk-UA" altLang="ru-RU" b="1" dirty="0" smtClean="0">
                <a:solidFill>
                  <a:schemeClr val="bg1"/>
                </a:solidFill>
                <a:latin typeface="Arial" charset="0"/>
              </a:rPr>
              <a:t>Причини розколу Німеччини</a:t>
            </a:r>
            <a:endParaRPr lang="uk-UA" altLang="ru-RU" sz="1500" b="1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9" name="AutoShape 10"/>
          <p:cNvSpPr>
            <a:spLocks noChangeArrowheads="1"/>
          </p:cNvSpPr>
          <p:nvPr/>
        </p:nvSpPr>
        <p:spPr bwMode="auto">
          <a:xfrm>
            <a:off x="3492599" y="2319083"/>
            <a:ext cx="3024336" cy="146974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92D050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endParaRPr lang="ru-RU" b="1">
              <a:solidFill>
                <a:schemeClr val="bg1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92" y="2513657"/>
            <a:ext cx="2619375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476375" y="3753490"/>
            <a:ext cx="9348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1949</a:t>
            </a:r>
            <a:endParaRPr lang="ru-RU" sz="3200" b="1" dirty="0">
              <a:solidFill>
                <a:srgbClr val="FF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378064" y="521841"/>
            <a:ext cx="6805137" cy="504056"/>
          </a:xfrm>
        </p:spPr>
        <p:txBody>
          <a:bodyPr>
            <a:normAutofit/>
          </a:bodyPr>
          <a:lstStyle/>
          <a:p>
            <a:pPr algn="ctr"/>
            <a:r>
              <a:rPr lang="uk-UA" sz="25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Розкол Німеччини</a:t>
            </a:r>
            <a:endParaRPr lang="ru-RU" sz="2500" b="0" dirty="0"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8424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3852639" y="1241921"/>
            <a:ext cx="1872000" cy="23762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692399" y="1241921"/>
            <a:ext cx="1872208" cy="23750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78064" y="521841"/>
            <a:ext cx="6805137" cy="504056"/>
          </a:xfrm>
        </p:spPr>
        <p:txBody>
          <a:bodyPr>
            <a:normAutofit/>
          </a:bodyPr>
          <a:lstStyle/>
          <a:p>
            <a:pPr algn="ctr"/>
            <a:r>
              <a:rPr lang="uk-UA" sz="25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Формування ФРН</a:t>
            </a:r>
            <a:endParaRPr lang="ru-RU" sz="2500" b="0" dirty="0"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Блок-схема: ручной ввод 1"/>
          <p:cNvSpPr/>
          <p:nvPr/>
        </p:nvSpPr>
        <p:spPr>
          <a:xfrm rot="10800000">
            <a:off x="1960163" y="1745977"/>
            <a:ext cx="1388420" cy="720000"/>
          </a:xfrm>
          <a:prstGeom prst="flowChartManualInpu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ручной ввод 6"/>
          <p:cNvSpPr/>
          <p:nvPr/>
        </p:nvSpPr>
        <p:spPr>
          <a:xfrm>
            <a:off x="1967928" y="2394049"/>
            <a:ext cx="1380655" cy="720000"/>
          </a:xfrm>
          <a:prstGeom prst="flowChartManualInpu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949095" y="1745977"/>
            <a:ext cx="12554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200" b="1" dirty="0">
                <a:latin typeface="Arial" pitchFamily="34" charset="0"/>
                <a:cs typeface="Arial" pitchFamily="34" charset="0"/>
              </a:rPr>
              <a:t>Зона окупації </a:t>
            </a:r>
            <a:endParaRPr lang="uk-UA" sz="1200" b="1" dirty="0" smtClean="0">
              <a:latin typeface="Arial" pitchFamily="34" charset="0"/>
              <a:cs typeface="Arial" pitchFamily="34" charset="0"/>
            </a:endParaRPr>
          </a:p>
          <a:p>
            <a:r>
              <a:rPr lang="uk-UA" sz="1200" b="1" dirty="0" smtClean="0">
                <a:latin typeface="Arial" pitchFamily="34" charset="0"/>
                <a:cs typeface="Arial" pitchFamily="34" charset="0"/>
              </a:rPr>
              <a:t>США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909087" y="2682081"/>
            <a:ext cx="15115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uk-UA" sz="1200" b="1" dirty="0">
                <a:latin typeface="Arial" pitchFamily="34" charset="0"/>
                <a:cs typeface="Arial" pitchFamily="34" charset="0"/>
              </a:rPr>
              <a:t>Зона </a:t>
            </a:r>
            <a:r>
              <a:rPr lang="uk-UA" sz="1200" b="1" dirty="0" smtClean="0">
                <a:latin typeface="Arial" pitchFamily="34" charset="0"/>
                <a:cs typeface="Arial" pitchFamily="34" charset="0"/>
              </a:rPr>
              <a:t>окупації</a:t>
            </a:r>
          </a:p>
          <a:p>
            <a:pPr algn="r"/>
            <a:r>
              <a:rPr lang="ru-RU" sz="1200" b="1" dirty="0" err="1" smtClean="0">
                <a:latin typeface="Arial" pitchFamily="34" charset="0"/>
                <a:cs typeface="Arial" pitchFamily="34" charset="0"/>
              </a:rPr>
              <a:t>Великої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err="1" smtClean="0">
                <a:latin typeface="Arial" pitchFamily="34" charset="0"/>
                <a:cs typeface="Arial" pitchFamily="34" charset="0"/>
              </a:rPr>
              <a:t>Британії</a:t>
            </a:r>
            <a:endParaRPr lang="uk-UA" sz="12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28144" y="1601961"/>
            <a:ext cx="90441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9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ru-RU" sz="9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074831" y="1241921"/>
            <a:ext cx="91371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uk-UA" sz="1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Бізонія</a:t>
            </a:r>
            <a:endParaRPr lang="uk-UA" sz="16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764407" y="3186137"/>
            <a:ext cx="177202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Грудень 1946 р.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740312" y="1601961"/>
            <a:ext cx="90441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9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ru-RU" sz="9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Равнобедренный треугольник 17"/>
          <p:cNvSpPr/>
          <p:nvPr/>
        </p:nvSpPr>
        <p:spPr>
          <a:xfrm>
            <a:off x="4376111" y="1745977"/>
            <a:ext cx="1060704" cy="1296000"/>
          </a:xfrm>
          <a:prstGeom prst="triangle">
            <a:avLst>
              <a:gd name="adj" fmla="val 43614"/>
            </a:avLst>
          </a:prstGeom>
          <a:solidFill>
            <a:srgbClr val="33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449235" y="2394049"/>
            <a:ext cx="8435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Зона </a:t>
            </a:r>
            <a:endParaRPr lang="uk-UA" sz="1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uk-UA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окупації </a:t>
            </a:r>
          </a:p>
          <a:p>
            <a:pPr algn="ctr"/>
            <a:r>
              <a:rPr lang="uk-UA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Франції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974622" y="3186137"/>
            <a:ext cx="16062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Лютий 1948 р.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4215388" y="1241921"/>
            <a:ext cx="10774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uk-UA" sz="1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Тризонія</a:t>
            </a:r>
            <a:endParaRPr lang="uk-UA" sz="16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5"/>
          <p:cNvSpPr>
            <a:spLocks noChangeArrowheads="1"/>
          </p:cNvSpPr>
          <p:nvPr/>
        </p:nvSpPr>
        <p:spPr bwMode="auto">
          <a:xfrm>
            <a:off x="756294" y="3906217"/>
            <a:ext cx="4644000" cy="1044000"/>
          </a:xfrm>
          <a:prstGeom prst="rect">
            <a:avLst/>
          </a:prstGeom>
          <a:solidFill>
            <a:srgbClr val="92D050">
              <a:alpha val="81175"/>
            </a:srgbClr>
          </a:solidFill>
          <a:ln>
            <a:noFill/>
          </a:ln>
          <a:effectLst/>
        </p:spPr>
        <p:txBody>
          <a:bodyPr lIns="73042" tIns="36521" rIns="73042" bIns="36521"/>
          <a:lstStyle/>
          <a:p>
            <a:pPr marL="171450" indent="-171450" defTabSz="731838">
              <a:spcBef>
                <a:spcPct val="20000"/>
              </a:spcBef>
              <a:buClr>
                <a:srgbClr val="FF0000"/>
              </a:buClr>
              <a:buSzPct val="70000"/>
              <a:buFont typeface="Wingdings" pitchFamily="2" charset="2"/>
              <a:buChar char="v"/>
            </a:pPr>
            <a:r>
              <a:rPr lang="ru-RU" altLang="ru-RU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б</a:t>
            </a:r>
            <a:r>
              <a:rPr lang="ru-RU" altLang="ru-RU" sz="11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ули</a:t>
            </a:r>
            <a:r>
              <a:rPr lang="ru-RU" alt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</a:t>
            </a:r>
            <a:r>
              <a:rPr lang="ru-RU" altLang="ru-RU" sz="11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сформовані</a:t>
            </a:r>
            <a:r>
              <a:rPr lang="ru-RU" alt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і почали </a:t>
            </a:r>
            <a:r>
              <a:rPr lang="ru-RU" altLang="ru-RU" sz="11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працювати</a:t>
            </a:r>
            <a:r>
              <a:rPr lang="ru-RU" alt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</a:t>
            </a:r>
            <a:r>
              <a:rPr lang="ru-RU" altLang="ru-RU" sz="11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демократичні</a:t>
            </a:r>
            <a:r>
              <a:rPr lang="ru-RU" alt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</a:t>
            </a:r>
            <a:r>
              <a:rPr lang="ru-RU" altLang="ru-RU" sz="11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органи</a:t>
            </a:r>
            <a:r>
              <a:rPr lang="ru-RU" alt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</a:t>
            </a:r>
            <a:r>
              <a:rPr lang="ru-RU" altLang="ru-RU" sz="11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влади</a:t>
            </a:r>
            <a:r>
              <a:rPr lang="ru-RU" alt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;</a:t>
            </a:r>
          </a:p>
          <a:p>
            <a:pPr marL="171450" indent="-171450" defTabSz="731838">
              <a:spcBef>
                <a:spcPct val="20000"/>
              </a:spcBef>
              <a:buClr>
                <a:srgbClr val="FF0000"/>
              </a:buClr>
              <a:buSzPct val="70000"/>
              <a:buFont typeface="Wingdings" pitchFamily="2" charset="2"/>
              <a:buChar char="v"/>
            </a:pPr>
            <a:r>
              <a:rPr lang="uk-UA" alt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у</a:t>
            </a:r>
            <a:r>
              <a:rPr lang="uk-UA" alt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червні 1948 р. уведена в обіг західнонімецька марка;</a:t>
            </a:r>
          </a:p>
          <a:p>
            <a:pPr marL="171450" indent="-171450" defTabSz="731838">
              <a:spcBef>
                <a:spcPct val="20000"/>
              </a:spcBef>
              <a:buClr>
                <a:srgbClr val="FF0000"/>
              </a:buClr>
              <a:buSzPct val="70000"/>
              <a:buFont typeface="Wingdings" pitchFamily="2" charset="2"/>
              <a:buChar char="v"/>
            </a:pPr>
            <a:r>
              <a:rPr lang="uk-UA" alt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у</a:t>
            </a:r>
            <a:r>
              <a:rPr lang="uk-UA" alt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травні 1949 р. вступила у дію конституція Західної Німеччини;</a:t>
            </a:r>
          </a:p>
          <a:p>
            <a:pPr marL="171450" indent="-171450" defTabSz="731838">
              <a:spcBef>
                <a:spcPct val="20000"/>
              </a:spcBef>
              <a:buClr>
                <a:srgbClr val="FF0000"/>
              </a:buClr>
              <a:buSzPct val="70000"/>
              <a:buFont typeface="Wingdings" pitchFamily="2" charset="2"/>
              <a:buChar char="v"/>
            </a:pPr>
            <a:r>
              <a:rPr lang="uk-UA" alt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у</a:t>
            </a:r>
            <a:r>
              <a:rPr lang="uk-UA" alt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серпні 1949 р. відбулися вибори до бундестагу;</a:t>
            </a:r>
          </a:p>
          <a:p>
            <a:pPr marL="171450" indent="-171450" defTabSz="731838">
              <a:spcBef>
                <a:spcPct val="20000"/>
              </a:spcBef>
              <a:buClr>
                <a:srgbClr val="FF0000"/>
              </a:buClr>
              <a:buSzPct val="70000"/>
              <a:buFont typeface="Wingdings" pitchFamily="2" charset="2"/>
              <a:buChar char="v"/>
            </a:pPr>
            <a:r>
              <a:rPr lang="uk-UA" alt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у</a:t>
            </a:r>
            <a:r>
              <a:rPr lang="uk-UA" alt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вересні 1949 р. уряд Німеччини приступив до роботи.</a:t>
            </a:r>
          </a:p>
          <a:p>
            <a:pPr marL="171450" indent="-171450" defTabSz="731838">
              <a:spcBef>
                <a:spcPct val="20000"/>
              </a:spcBef>
              <a:buClr>
                <a:srgbClr val="FF0000"/>
              </a:buClr>
              <a:buSzPct val="70000"/>
              <a:buFont typeface="Wingdings" pitchFamily="2" charset="2"/>
              <a:buChar char="v"/>
            </a:pPr>
            <a:endParaRPr lang="uk-UA" altLang="ru-RU" sz="1100" dirty="0" smtClean="0">
              <a:solidFill>
                <a:schemeClr val="tx1">
                  <a:lumMod val="95000"/>
                  <a:lumOff val="5000"/>
                </a:schemeClr>
              </a:solidFill>
              <a:latin typeface="Arial" charset="0"/>
            </a:endParaRPr>
          </a:p>
          <a:p>
            <a:pPr marL="171450" indent="-171450" defTabSz="731838">
              <a:spcBef>
                <a:spcPct val="20000"/>
              </a:spcBef>
              <a:buClr>
                <a:srgbClr val="FF0000"/>
              </a:buClr>
              <a:buSzPct val="70000"/>
              <a:buFont typeface="Wingdings" pitchFamily="2" charset="2"/>
              <a:buChar char="v"/>
            </a:pPr>
            <a:endParaRPr lang="ru-RU" altLang="ru-RU" sz="1100" dirty="0" smtClean="0">
              <a:solidFill>
                <a:schemeClr val="tx1">
                  <a:lumMod val="95000"/>
                  <a:lumOff val="5000"/>
                </a:schemeClr>
              </a:solidFill>
              <a:latin typeface="Arial" charset="0"/>
            </a:endParaRPr>
          </a:p>
        </p:txBody>
      </p:sp>
      <p:sp>
        <p:nvSpPr>
          <p:cNvPr id="27" name="AutoShape 10"/>
          <p:cNvSpPr>
            <a:spLocks noChangeArrowheads="1"/>
          </p:cNvSpPr>
          <p:nvPr/>
        </p:nvSpPr>
        <p:spPr bwMode="auto">
          <a:xfrm>
            <a:off x="2052439" y="3687235"/>
            <a:ext cx="3384000" cy="146974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70C0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endParaRPr lang="ru-RU" b="1">
              <a:solidFill>
                <a:schemeClr val="bg1"/>
              </a:solidFill>
            </a:endParaRPr>
          </a:p>
        </p:txBody>
      </p:sp>
      <p:sp>
        <p:nvSpPr>
          <p:cNvPr id="28" name="Rectangle 5"/>
          <p:cNvSpPr>
            <a:spLocks noChangeArrowheads="1"/>
          </p:cNvSpPr>
          <p:nvPr/>
        </p:nvSpPr>
        <p:spPr bwMode="auto">
          <a:xfrm>
            <a:off x="5436816" y="3906217"/>
            <a:ext cx="1584175" cy="1044000"/>
          </a:xfrm>
          <a:prstGeom prst="rect">
            <a:avLst/>
          </a:prstGeom>
          <a:solidFill>
            <a:srgbClr val="0070C0">
              <a:alpha val="81175"/>
            </a:srgbClr>
          </a:solidFill>
          <a:ln>
            <a:noFill/>
          </a:ln>
          <a:effectLst/>
        </p:spPr>
        <p:txBody>
          <a:bodyPr lIns="73042" tIns="36521" rIns="73042" bIns="36521"/>
          <a:lstStyle/>
          <a:p>
            <a:pPr algn="ctr" defTabSz="731838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endParaRPr lang="uk-UA" altLang="ru-RU" sz="200" b="1" dirty="0" smtClean="0">
              <a:solidFill>
                <a:schemeClr val="bg1"/>
              </a:solidFill>
              <a:latin typeface="Arial" charset="0"/>
            </a:endParaRPr>
          </a:p>
          <a:p>
            <a:pPr algn="ctr" defTabSz="731838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uk-UA" altLang="ru-RU" sz="1200" b="1" dirty="0" smtClean="0">
                <a:solidFill>
                  <a:schemeClr val="bg1"/>
                </a:solidFill>
                <a:latin typeface="Arial" charset="0"/>
              </a:rPr>
              <a:t>Таким чином процес формування ФРН закінчився</a:t>
            </a:r>
          </a:p>
        </p:txBody>
      </p:sp>
    </p:spTree>
    <p:extLst>
      <p:ext uri="{BB962C8B-B14F-4D97-AF65-F5344CB8AC3E}">
        <p14:creationId xmlns="" xmlns:p14="http://schemas.microsoft.com/office/powerpoint/2010/main" val="192605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64607" y="2034009"/>
            <a:ext cx="3168352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7800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7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жовтня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1949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р.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території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підконтрольній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СРСР,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було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проголошено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Німецьку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Демократичну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Республіку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у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якій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почалося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соціалістичне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будівництво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за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радянським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зразком</a:t>
            </a:r>
            <a:r>
              <a:rPr lang="uk-UA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2" name="AutoShape 2" descr="Сюжеты: Колыбель немецкой демократии. Как Веймарская республика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378064" y="521841"/>
            <a:ext cx="6805137" cy="504056"/>
          </a:xfrm>
        </p:spPr>
        <p:txBody>
          <a:bodyPr>
            <a:normAutofit/>
          </a:bodyPr>
          <a:lstStyle/>
          <a:p>
            <a:pPr algn="ctr"/>
            <a:r>
              <a:rPr lang="uk-UA" sz="25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Формування НДР</a:t>
            </a:r>
            <a:endParaRPr lang="ru-RU" sz="2500" b="0" dirty="0"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95" y="2034009"/>
            <a:ext cx="2701964" cy="17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22608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2520951" y="2214030"/>
            <a:ext cx="4140000" cy="396043"/>
          </a:xfrm>
          <a:prstGeom prst="rect">
            <a:avLst/>
          </a:prstGeom>
          <a:solidFill>
            <a:srgbClr val="0070C0">
              <a:alpha val="60784"/>
            </a:srgbClr>
          </a:solidFill>
          <a:ln>
            <a:noFill/>
          </a:ln>
        </p:spPr>
        <p:txBody>
          <a:bodyPr lIns="73550" tIns="36775" rIns="73550" bIns="36775"/>
          <a:lstStyle/>
          <a:p>
            <a:pPr algn="ctr" defTabSz="730250">
              <a:spcBef>
                <a:spcPct val="20000"/>
              </a:spcBef>
              <a:buClr>
                <a:srgbClr val="33CC33"/>
              </a:buClr>
              <a:buSzPct val="90000"/>
              <a:tabLst>
                <a:tab pos="0" algn="l"/>
              </a:tabLst>
            </a:pPr>
            <a:r>
              <a:rPr lang="uk-UA" altLang="ru-RU" sz="1600" b="1" dirty="0" smtClean="0">
                <a:solidFill>
                  <a:srgbClr val="002060"/>
                </a:solidFill>
                <a:latin typeface="Arial" charset="0"/>
              </a:rPr>
              <a:t>Уряди ФРН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756718474"/>
              </p:ext>
            </p:extLst>
          </p:nvPr>
        </p:nvGraphicFramePr>
        <p:xfrm>
          <a:off x="2521199" y="2706281"/>
          <a:ext cx="4139752" cy="177600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928873"/>
                <a:gridCol w="1554879"/>
                <a:gridCol w="1656000"/>
              </a:tblGrid>
              <a:tr h="296000">
                <a:tc>
                  <a:txBody>
                    <a:bodyPr/>
                    <a:lstStyle/>
                    <a:p>
                      <a:r>
                        <a:rPr lang="uk-UA" sz="1100" b="0" dirty="0" smtClean="0">
                          <a:latin typeface="Arial" pitchFamily="34" charset="0"/>
                          <a:cs typeface="Arial" pitchFamily="34" charset="0"/>
                        </a:rPr>
                        <a:t>1949</a:t>
                      </a:r>
                      <a:r>
                        <a:rPr lang="uk-UA" sz="1100" b="0" baseline="0" dirty="0" smtClean="0">
                          <a:latin typeface="Arial" pitchFamily="34" charset="0"/>
                          <a:cs typeface="Arial" pitchFamily="34" charset="0"/>
                        </a:rPr>
                        <a:t> - 1963</a:t>
                      </a:r>
                      <a:endParaRPr lang="ru-RU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100" b="0" dirty="0" smtClean="0">
                          <a:latin typeface="Arial" pitchFamily="34" charset="0"/>
                          <a:cs typeface="Arial" pitchFamily="34" charset="0"/>
                        </a:rPr>
                        <a:t>Конрад Аденауер</a:t>
                      </a:r>
                      <a:endParaRPr lang="ru-RU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100" b="0" dirty="0" smtClean="0">
                          <a:latin typeface="Arial" pitchFamily="34" charset="0"/>
                          <a:cs typeface="Arial" pitchFamily="34" charset="0"/>
                        </a:rPr>
                        <a:t>ХДС</a:t>
                      </a:r>
                      <a:endParaRPr lang="ru-RU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96000">
                <a:tc>
                  <a:txBody>
                    <a:bodyPr/>
                    <a:lstStyle/>
                    <a:p>
                      <a:r>
                        <a:rPr lang="uk-UA" sz="1100" b="0" dirty="0" smtClean="0">
                          <a:latin typeface="Arial" pitchFamily="34" charset="0"/>
                          <a:cs typeface="Arial" pitchFamily="34" charset="0"/>
                        </a:rPr>
                        <a:t>1963 - 1966</a:t>
                      </a:r>
                      <a:endParaRPr lang="ru-RU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100" b="0" dirty="0" smtClean="0">
                          <a:latin typeface="Arial" pitchFamily="34" charset="0"/>
                          <a:cs typeface="Arial" pitchFamily="34" charset="0"/>
                        </a:rPr>
                        <a:t>Людвіг </a:t>
                      </a:r>
                      <a:r>
                        <a:rPr lang="uk-UA" sz="1100" b="0" dirty="0" err="1" smtClean="0">
                          <a:latin typeface="Arial" pitchFamily="34" charset="0"/>
                          <a:cs typeface="Arial" pitchFamily="34" charset="0"/>
                        </a:rPr>
                        <a:t>Ергард</a:t>
                      </a:r>
                      <a:endParaRPr lang="ru-RU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100" b="0" dirty="0" smtClean="0">
                          <a:latin typeface="Arial" pitchFamily="34" charset="0"/>
                          <a:cs typeface="Arial" pitchFamily="34" charset="0"/>
                        </a:rPr>
                        <a:t>ХДС</a:t>
                      </a:r>
                      <a:endParaRPr lang="ru-RU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96000">
                <a:tc>
                  <a:txBody>
                    <a:bodyPr/>
                    <a:lstStyle/>
                    <a:p>
                      <a:r>
                        <a:rPr lang="uk-UA" sz="1100" b="0" dirty="0" smtClean="0">
                          <a:latin typeface="Arial" pitchFamily="34" charset="0"/>
                          <a:cs typeface="Arial" pitchFamily="34" charset="0"/>
                        </a:rPr>
                        <a:t>1966 - 1969</a:t>
                      </a:r>
                      <a:endParaRPr lang="ru-RU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100" b="0" dirty="0" err="1" smtClean="0">
                          <a:latin typeface="Arial" pitchFamily="34" charset="0"/>
                          <a:cs typeface="Arial" pitchFamily="34" charset="0"/>
                        </a:rPr>
                        <a:t>Курт</a:t>
                      </a:r>
                      <a:r>
                        <a:rPr lang="uk-UA" sz="1100" b="0" dirty="0" smtClean="0">
                          <a:latin typeface="Arial" pitchFamily="34" charset="0"/>
                          <a:cs typeface="Arial" pitchFamily="34" charset="0"/>
                        </a:rPr>
                        <a:t> Георг </a:t>
                      </a:r>
                      <a:r>
                        <a:rPr lang="uk-UA" sz="1100" b="0" dirty="0" err="1" smtClean="0">
                          <a:latin typeface="Arial" pitchFamily="34" charset="0"/>
                          <a:cs typeface="Arial" pitchFamily="34" charset="0"/>
                        </a:rPr>
                        <a:t>Кізінгер</a:t>
                      </a:r>
                      <a:endParaRPr lang="ru-RU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100" b="0" dirty="0" smtClean="0">
                          <a:latin typeface="Arial" pitchFamily="34" charset="0"/>
                          <a:cs typeface="Arial" pitchFamily="34" charset="0"/>
                        </a:rPr>
                        <a:t>ХДС</a:t>
                      </a:r>
                      <a:endParaRPr lang="ru-RU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96000">
                <a:tc>
                  <a:txBody>
                    <a:bodyPr/>
                    <a:lstStyle/>
                    <a:p>
                      <a:pPr algn="ctr"/>
                      <a:r>
                        <a:rPr lang="uk-UA" sz="1100" b="0" dirty="0" smtClean="0">
                          <a:latin typeface="Arial" pitchFamily="34" charset="0"/>
                          <a:cs typeface="Arial" pitchFamily="34" charset="0"/>
                        </a:rPr>
                        <a:t>1969 - 1974</a:t>
                      </a:r>
                      <a:endParaRPr lang="ru-RU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100" b="0" dirty="0" smtClean="0">
                          <a:latin typeface="Arial" pitchFamily="34" charset="0"/>
                          <a:cs typeface="Arial" pitchFamily="34" charset="0"/>
                        </a:rPr>
                        <a:t>Віллі Брандт</a:t>
                      </a:r>
                      <a:endParaRPr lang="ru-RU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100" b="0" dirty="0" smtClean="0">
                          <a:latin typeface="Arial" pitchFamily="34" charset="0"/>
                          <a:cs typeface="Arial" pitchFamily="34" charset="0"/>
                        </a:rPr>
                        <a:t>СДПН</a:t>
                      </a:r>
                      <a:endParaRPr lang="ru-RU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96000">
                <a:tc>
                  <a:txBody>
                    <a:bodyPr/>
                    <a:lstStyle/>
                    <a:p>
                      <a:pPr algn="ctr"/>
                      <a:r>
                        <a:rPr lang="uk-UA" sz="1100" b="0" dirty="0" smtClean="0">
                          <a:latin typeface="Arial" pitchFamily="34" charset="0"/>
                          <a:cs typeface="Arial" pitchFamily="34" charset="0"/>
                        </a:rPr>
                        <a:t>1974 - 1982</a:t>
                      </a:r>
                      <a:endParaRPr lang="ru-RU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0" dirty="0" smtClean="0">
                          <a:latin typeface="Arial" pitchFamily="34" charset="0"/>
                          <a:cs typeface="Arial" pitchFamily="34" charset="0"/>
                        </a:rPr>
                        <a:t>Гельмут </a:t>
                      </a:r>
                      <a:r>
                        <a:rPr lang="ru-RU" sz="1100" b="0" dirty="0" err="1" smtClean="0">
                          <a:latin typeface="Arial" pitchFamily="34" charset="0"/>
                          <a:cs typeface="Arial" pitchFamily="34" charset="0"/>
                        </a:rPr>
                        <a:t>Шмідт</a:t>
                      </a:r>
                      <a:endParaRPr lang="ru-RU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100" b="0" dirty="0" smtClean="0">
                          <a:latin typeface="Arial" pitchFamily="34" charset="0"/>
                          <a:cs typeface="Arial" pitchFamily="34" charset="0"/>
                        </a:rPr>
                        <a:t>СДПН</a:t>
                      </a:r>
                      <a:endParaRPr lang="ru-RU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96000">
                <a:tc>
                  <a:txBody>
                    <a:bodyPr/>
                    <a:lstStyle/>
                    <a:p>
                      <a:pPr algn="ctr"/>
                      <a:r>
                        <a:rPr lang="uk-UA" sz="1100" b="0" dirty="0" smtClean="0">
                          <a:latin typeface="Arial" pitchFamily="34" charset="0"/>
                          <a:cs typeface="Arial" pitchFamily="34" charset="0"/>
                        </a:rPr>
                        <a:t>1982 - 1998</a:t>
                      </a:r>
                      <a:endParaRPr lang="ru-RU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0" dirty="0" smtClean="0">
                          <a:latin typeface="Arial" pitchFamily="34" charset="0"/>
                          <a:cs typeface="Arial" pitchFamily="34" charset="0"/>
                        </a:rPr>
                        <a:t>Гельмут Коль</a:t>
                      </a:r>
                      <a:endParaRPr lang="ru-RU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100" b="0" dirty="0" smtClean="0">
                          <a:latin typeface="Arial" pitchFamily="34" charset="0"/>
                          <a:cs typeface="Arial" pitchFamily="34" charset="0"/>
                        </a:rPr>
                        <a:t>ХДС</a:t>
                      </a:r>
                      <a:endParaRPr lang="ru-RU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396255" y="3722131"/>
            <a:ext cx="212469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730250"/>
            <a:r>
              <a:rPr lang="uk-UA" sz="1000" dirty="0" smtClean="0">
                <a:latin typeface="Arial" pitchFamily="34" charset="0"/>
                <a:cs typeface="Arial" pitchFamily="34" charset="0"/>
              </a:rPr>
              <a:t>Офіційна резиденція федеральних канцлерів у</a:t>
            </a:r>
            <a:r>
              <a:rPr lang="uk-UA" sz="1000" dirty="0">
                <a:latin typeface="Arial" pitchFamily="34" charset="0"/>
                <a:cs typeface="Arial" pitchFamily="34" charset="0"/>
              </a:rPr>
              <a:t> </a:t>
            </a:r>
            <a:r>
              <a:rPr lang="uk-UA" sz="1000" dirty="0" smtClean="0">
                <a:latin typeface="Arial" pitchFamily="34" charset="0"/>
                <a:cs typeface="Arial" pitchFamily="34" charset="0"/>
              </a:rPr>
              <a:t>Бонні</a:t>
            </a:r>
            <a:endParaRPr lang="en-US" sz="1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378064" y="521841"/>
            <a:ext cx="6805137" cy="504056"/>
          </a:xfrm>
        </p:spPr>
        <p:txBody>
          <a:bodyPr>
            <a:normAutofit/>
          </a:bodyPr>
          <a:lstStyle/>
          <a:p>
            <a:pPr algn="ctr"/>
            <a:r>
              <a:rPr lang="uk-UA" sz="25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ФРН у другій половині ХХ ст.</a:t>
            </a:r>
            <a:endParaRPr lang="ru-RU" sz="2500" b="0" dirty="0"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78" y="2708551"/>
            <a:ext cx="1872000" cy="105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24742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64607" y="2371690"/>
            <a:ext cx="3168352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7800"/>
            <a:r>
              <a:rPr lang="uk-UA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Перший післявоєнний уряд визначив курс на європейську інтеграцію та подолання </a:t>
            </a:r>
            <a:r>
              <a:rPr lang="uk-UA" b="1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відчудження</a:t>
            </a:r>
            <a:r>
              <a:rPr lang="uk-UA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Німеччини від решти Європи.</a:t>
            </a:r>
          </a:p>
        </p:txBody>
      </p:sp>
      <p:sp>
        <p:nvSpPr>
          <p:cNvPr id="2" name="AutoShape 2" descr="Сюжеты: Колыбель немецкой демократии. Как Веймарская республика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378064" y="521841"/>
            <a:ext cx="6805137" cy="504056"/>
          </a:xfrm>
        </p:spPr>
        <p:txBody>
          <a:bodyPr>
            <a:normAutofit/>
          </a:bodyPr>
          <a:lstStyle/>
          <a:p>
            <a:pPr algn="ctr"/>
            <a:r>
              <a:rPr lang="uk-UA" sz="25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Німецьке </a:t>
            </a:r>
            <a:r>
              <a:rPr lang="en-US" sz="25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uk-UA" sz="25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економічне диво</a:t>
            </a:r>
            <a:r>
              <a:rPr lang="en-US" sz="25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”</a:t>
            </a:r>
            <a:endParaRPr lang="ru-RU" sz="2500" b="0" dirty="0"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351" y="2256937"/>
            <a:ext cx="992272" cy="14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972319" y="3690193"/>
            <a:ext cx="1572766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730250"/>
            <a:r>
              <a:rPr lang="uk-UA" sz="1000" dirty="0" smtClean="0">
                <a:latin typeface="Arial" pitchFamily="34" charset="0"/>
                <a:cs typeface="Arial" pitchFamily="34" charset="0"/>
              </a:rPr>
              <a:t>Конрад Аденауер, перший післявоєнний канцлер ФРН</a:t>
            </a:r>
          </a:p>
        </p:txBody>
      </p:sp>
    </p:spTree>
    <p:extLst>
      <p:ext uri="{BB962C8B-B14F-4D97-AF65-F5344CB8AC3E}">
        <p14:creationId xmlns="" xmlns:p14="http://schemas.microsoft.com/office/powerpoint/2010/main" val="391411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540271" y="2019494"/>
            <a:ext cx="6408712" cy="224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5" tIns="45717" rIns="91435" bIns="45717">
            <a:spAutoFit/>
          </a:bodyPr>
          <a:lstStyle/>
          <a:p>
            <a:pPr marL="2065338" indent="-2065338" defTabSz="730250"/>
            <a:r>
              <a:rPr lang="uk-UA" altLang="ru-RU" sz="3200" b="1" i="1" dirty="0" smtClean="0">
                <a:solidFill>
                  <a:srgbClr val="FF0000"/>
                </a:solidFill>
                <a:latin typeface="Arial" charset="0"/>
              </a:rPr>
              <a:t>Німецьке </a:t>
            </a:r>
            <a:r>
              <a:rPr lang="en-US" altLang="ru-RU" sz="3200" b="1" i="1" dirty="0" smtClean="0">
                <a:solidFill>
                  <a:srgbClr val="FF0000"/>
                </a:solidFill>
                <a:latin typeface="Arial" charset="0"/>
              </a:rPr>
              <a:t>“</a:t>
            </a:r>
            <a:r>
              <a:rPr lang="uk-UA" altLang="ru-RU" sz="3200" b="1" i="1" dirty="0" smtClean="0">
                <a:solidFill>
                  <a:srgbClr val="FF0000"/>
                </a:solidFill>
                <a:latin typeface="Arial" charset="0"/>
              </a:rPr>
              <a:t>економічне диво</a:t>
            </a:r>
            <a:r>
              <a:rPr lang="en-US" altLang="ru-RU" sz="3200" b="1" i="1" dirty="0" smtClean="0">
                <a:solidFill>
                  <a:srgbClr val="FF0000"/>
                </a:solidFill>
                <a:latin typeface="Arial" charset="0"/>
              </a:rPr>
              <a:t>”</a:t>
            </a:r>
            <a:r>
              <a:rPr lang="uk-UA" altLang="ru-RU" sz="3200" b="1" i="1" dirty="0" smtClean="0">
                <a:solidFill>
                  <a:srgbClr val="FF0000"/>
                </a:solidFill>
                <a:latin typeface="Arial" charset="0"/>
              </a:rPr>
              <a:t> –</a:t>
            </a:r>
            <a:endParaRPr lang="uk-UA" altLang="ru-RU" sz="3200" b="1" i="1" dirty="0">
              <a:solidFill>
                <a:srgbClr val="FF0000"/>
              </a:solidFill>
              <a:latin typeface="Arial" charset="0"/>
            </a:endParaRPr>
          </a:p>
          <a:p>
            <a:pPr marL="2065338" indent="-2065338" defTabSz="730250"/>
            <a:endParaRPr lang="uk-UA" altLang="ru-RU" sz="800" b="1" i="1" dirty="0">
              <a:solidFill>
                <a:srgbClr val="FF0000"/>
              </a:solidFill>
              <a:latin typeface="Arial" charset="0"/>
            </a:endParaRPr>
          </a:p>
          <a:p>
            <a:pPr marL="2065338" indent="-2065338" defTabSz="730250"/>
            <a:r>
              <a:rPr lang="uk-UA" altLang="ru-RU" sz="2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           </a:t>
            </a:r>
            <a:r>
              <a:rPr lang="uk-UA" alt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altLang="ru-RU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нім</a:t>
            </a:r>
            <a:r>
              <a:rPr lang="ru-RU" altLang="ru-RU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altLang="ru-RU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Wirtschaftswunder</a:t>
            </a:r>
            <a:r>
              <a:rPr lang="en-US" altLang="ru-RU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 — </a:t>
            </a:r>
            <a:r>
              <a:rPr lang="ru-RU" altLang="ru-RU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період</a:t>
            </a:r>
            <a:r>
              <a:rPr lang="ru-RU" altLang="ru-RU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швидкого</a:t>
            </a:r>
            <a:r>
              <a:rPr lang="ru-RU" altLang="ru-RU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відновлення</a:t>
            </a:r>
            <a:r>
              <a:rPr lang="ru-RU" altLang="ru-RU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економіки</a:t>
            </a:r>
            <a:r>
              <a:rPr lang="ru-RU" altLang="ru-RU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ФРН </a:t>
            </a:r>
            <a:r>
              <a:rPr lang="ru-RU" altLang="ru-RU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після</a:t>
            </a:r>
            <a:r>
              <a:rPr lang="ru-RU" altLang="ru-RU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Другої</a:t>
            </a:r>
            <a:r>
              <a:rPr lang="ru-RU" altLang="ru-RU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світової</a:t>
            </a:r>
            <a:r>
              <a:rPr lang="ru-RU" altLang="ru-RU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війни</a:t>
            </a:r>
            <a:r>
              <a:rPr lang="ru-RU" altLang="ru-RU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в </a:t>
            </a:r>
            <a:r>
              <a:rPr lang="ru-RU" altLang="ru-RU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період</a:t>
            </a:r>
            <a:r>
              <a:rPr lang="ru-RU" altLang="ru-RU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з 1948 до </a:t>
            </a:r>
            <a:r>
              <a:rPr lang="ru-RU" altLang="ru-RU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середини</a:t>
            </a:r>
            <a:r>
              <a:rPr lang="ru-RU" altLang="ru-RU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1960-х </a:t>
            </a:r>
            <a:r>
              <a:rPr lang="ru-RU" altLang="ru-RU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років</a:t>
            </a:r>
            <a:r>
              <a:rPr lang="ru-RU" alt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altLang="ru-RU" sz="20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78064" y="521841"/>
            <a:ext cx="6805137" cy="504056"/>
          </a:xfrm>
        </p:spPr>
        <p:txBody>
          <a:bodyPr>
            <a:normAutofit/>
          </a:bodyPr>
          <a:lstStyle/>
          <a:p>
            <a:pPr algn="ctr"/>
            <a:r>
              <a:rPr lang="uk-UA" sz="25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Німецьке </a:t>
            </a:r>
            <a:r>
              <a:rPr lang="en-US" sz="25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uk-UA" sz="25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економічне диво</a:t>
            </a:r>
            <a:r>
              <a:rPr lang="en-US" sz="25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”</a:t>
            </a:r>
            <a:endParaRPr lang="ru-RU" sz="2500" b="0" dirty="0"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7566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168943" y="1601961"/>
            <a:ext cx="3420000" cy="432000"/>
          </a:xfrm>
          <a:prstGeom prst="rect">
            <a:avLst/>
          </a:prstGeom>
          <a:solidFill>
            <a:srgbClr val="0070C0">
              <a:alpha val="81175"/>
            </a:srgbClr>
          </a:solidFill>
          <a:ln>
            <a:noFill/>
          </a:ln>
          <a:effectLst/>
        </p:spPr>
        <p:txBody>
          <a:bodyPr lIns="73042" tIns="36521" rIns="73042" bIns="36521"/>
          <a:lstStyle/>
          <a:p>
            <a:pPr algn="ctr" defTabSz="731838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endParaRPr lang="uk-UA" altLang="ru-RU" sz="200" b="1" dirty="0" smtClean="0">
              <a:solidFill>
                <a:schemeClr val="bg1"/>
              </a:solidFill>
              <a:latin typeface="Arial" charset="0"/>
            </a:endParaRPr>
          </a:p>
          <a:p>
            <a:pPr algn="ctr" defTabSz="731838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uk-UA" altLang="ru-RU" sz="1200" b="1" dirty="0" smtClean="0">
                <a:solidFill>
                  <a:schemeClr val="bg1"/>
                </a:solidFill>
                <a:latin typeface="Arial" charset="0"/>
              </a:rPr>
              <a:t>Передумови економічного зростання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3204567" y="2291844"/>
            <a:ext cx="3420000" cy="2262445"/>
          </a:xfrm>
          <a:prstGeom prst="rect">
            <a:avLst/>
          </a:prstGeom>
          <a:solidFill>
            <a:srgbClr val="F0F294">
              <a:alpha val="81175"/>
            </a:srgbClr>
          </a:solidFill>
          <a:ln>
            <a:noFill/>
          </a:ln>
          <a:effectLst/>
        </p:spPr>
        <p:txBody>
          <a:bodyPr lIns="73042" tIns="36521" rIns="73042" bIns="36521"/>
          <a:lstStyle/>
          <a:p>
            <a:pPr marL="171450" indent="-171450" defTabSz="731838">
              <a:spcBef>
                <a:spcPct val="20000"/>
              </a:spcBef>
              <a:buClr>
                <a:srgbClr val="FF0000"/>
              </a:buClr>
              <a:buSzPct val="70000"/>
              <a:buFont typeface="Wingdings" pitchFamily="2" charset="2"/>
              <a:buChar char="v"/>
            </a:pPr>
            <a:r>
              <a:rPr lang="uk-UA" alt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н</a:t>
            </a:r>
            <a:r>
              <a:rPr lang="uk-UA" alt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а відміну від східної, західна частина Німеччини була менше зруйнована;</a:t>
            </a:r>
          </a:p>
          <a:p>
            <a:pPr marL="171450" indent="-171450" defTabSz="731838">
              <a:spcBef>
                <a:spcPct val="20000"/>
              </a:spcBef>
              <a:buClr>
                <a:srgbClr val="FF0000"/>
              </a:buClr>
              <a:buSzPct val="70000"/>
              <a:buFont typeface="Wingdings" pitchFamily="2" charset="2"/>
              <a:buChar char="v"/>
            </a:pPr>
            <a:r>
              <a:rPr lang="uk-UA" alt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ф</a:t>
            </a:r>
            <a:r>
              <a:rPr lang="uk-UA" alt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інансова допомога США за </a:t>
            </a:r>
            <a:r>
              <a:rPr lang="en-US" alt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“</a:t>
            </a:r>
            <a:r>
              <a:rPr lang="uk-UA" alt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планом Маршалла</a:t>
            </a:r>
            <a:r>
              <a:rPr lang="en-US" alt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”</a:t>
            </a:r>
            <a:r>
              <a:rPr lang="uk-UA" alt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– близько 3 </a:t>
            </a:r>
            <a:r>
              <a:rPr lang="uk-UA" altLang="ru-RU" sz="11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млрд</a:t>
            </a:r>
            <a:r>
              <a:rPr lang="uk-UA" alt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дол.;</a:t>
            </a:r>
            <a:endParaRPr lang="en-US" altLang="ru-RU" sz="1100" dirty="0" smtClean="0">
              <a:solidFill>
                <a:schemeClr val="tx1">
                  <a:lumMod val="95000"/>
                  <a:lumOff val="5000"/>
                </a:schemeClr>
              </a:solidFill>
              <a:latin typeface="Arial" charset="0"/>
            </a:endParaRPr>
          </a:p>
          <a:p>
            <a:pPr marL="171450" indent="-171450" defTabSz="731838">
              <a:spcBef>
                <a:spcPct val="20000"/>
              </a:spcBef>
              <a:buClr>
                <a:srgbClr val="FF0000"/>
              </a:buClr>
              <a:buSzPct val="70000"/>
              <a:buFont typeface="Wingdings" pitchFamily="2" charset="2"/>
              <a:buChar char="v"/>
            </a:pPr>
            <a:r>
              <a:rPr lang="uk-UA" alt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н</a:t>
            </a:r>
            <a:r>
              <a:rPr lang="uk-UA" alt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аявність відносно дешевої робочої сили, надзвичайні зусилля німців;</a:t>
            </a:r>
          </a:p>
          <a:p>
            <a:pPr marL="171450" indent="-171450" defTabSz="731838">
              <a:spcBef>
                <a:spcPct val="20000"/>
              </a:spcBef>
              <a:buClr>
                <a:srgbClr val="FF0000"/>
              </a:buClr>
              <a:buSzPct val="70000"/>
              <a:buFont typeface="Wingdings" pitchFamily="2" charset="2"/>
              <a:buChar char="v"/>
            </a:pPr>
            <a:r>
              <a:rPr lang="uk-UA" alt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в</a:t>
            </a:r>
            <a:r>
              <a:rPr lang="uk-UA" alt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нутрішні капіталовкладення, ефективне використання досягнень НТР;</a:t>
            </a:r>
          </a:p>
          <a:p>
            <a:pPr marL="171450" indent="-171450" defTabSz="731838">
              <a:spcBef>
                <a:spcPct val="20000"/>
              </a:spcBef>
              <a:buClr>
                <a:srgbClr val="FF0000"/>
              </a:buClr>
              <a:buSzPct val="70000"/>
              <a:buFont typeface="Wingdings" pitchFamily="2" charset="2"/>
              <a:buChar char="v"/>
            </a:pPr>
            <a:r>
              <a:rPr lang="uk-UA" alt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в</a:t>
            </a:r>
            <a:r>
              <a:rPr lang="uk-UA" alt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ідсутність значних військових витрат;</a:t>
            </a:r>
          </a:p>
          <a:p>
            <a:pPr marL="171450" indent="-171450" defTabSz="731838">
              <a:spcBef>
                <a:spcPct val="20000"/>
              </a:spcBef>
              <a:buClr>
                <a:srgbClr val="FF0000"/>
              </a:buClr>
              <a:buSzPct val="70000"/>
              <a:buFont typeface="Wingdings" pitchFamily="2" charset="2"/>
              <a:buChar char="v"/>
            </a:pPr>
            <a:r>
              <a:rPr lang="uk-UA" alt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с</a:t>
            </a:r>
            <a:r>
              <a:rPr lang="uk-UA" alt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прияння держави розвитку підприємництва і охорона інтересів власників.</a:t>
            </a:r>
          </a:p>
        </p:txBody>
      </p:sp>
      <p:sp>
        <p:nvSpPr>
          <p:cNvPr id="16" name="AutoShape 10"/>
          <p:cNvSpPr>
            <a:spLocks noChangeArrowheads="1"/>
          </p:cNvSpPr>
          <p:nvPr/>
        </p:nvSpPr>
        <p:spPr bwMode="auto">
          <a:xfrm>
            <a:off x="3240943" y="2103059"/>
            <a:ext cx="3348000" cy="146974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7C80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endParaRPr lang="ru-RU" b="1">
              <a:solidFill>
                <a:schemeClr val="bg1"/>
              </a:solidFill>
            </a:endParaRPr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78064" y="521841"/>
            <a:ext cx="6805137" cy="504056"/>
          </a:xfrm>
        </p:spPr>
        <p:txBody>
          <a:bodyPr>
            <a:normAutofit/>
          </a:bodyPr>
          <a:lstStyle/>
          <a:p>
            <a:pPr algn="ctr"/>
            <a:r>
              <a:rPr lang="uk-UA" sz="25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Німецьке </a:t>
            </a:r>
            <a:r>
              <a:rPr lang="en-US" sz="25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uk-UA" sz="25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економічне диво</a:t>
            </a:r>
            <a:r>
              <a:rPr lang="en-US" sz="25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”</a:t>
            </a:r>
            <a:endParaRPr lang="ru-RU" sz="2500" b="0" dirty="0"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59" y="2466057"/>
            <a:ext cx="2664000" cy="1491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76862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64607" y="2250033"/>
            <a:ext cx="3168352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7800"/>
            <a:r>
              <a:rPr lang="uk-UA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Видатним архітектором німецького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uk-UA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економічного дива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”</a:t>
            </a:r>
            <a:r>
              <a:rPr lang="uk-UA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був міністр економіки в уряді К.Аденауера </a:t>
            </a:r>
            <a:r>
              <a:rPr lang="uk-UA" b="1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Людвік</a:t>
            </a:r>
            <a:r>
              <a:rPr lang="uk-UA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b="1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Ерхард</a:t>
            </a:r>
            <a:r>
              <a:rPr lang="uk-UA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який з групою економістів розробив і реалізував доктрину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uk-UA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соціального ринкового господарства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”</a:t>
            </a:r>
            <a:r>
              <a:rPr lang="uk-UA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2" name="AutoShape 2" descr="Сюжеты: Колыбель немецкой демократии. Как Веймарская республика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378064" y="521841"/>
            <a:ext cx="6805137" cy="504056"/>
          </a:xfrm>
        </p:spPr>
        <p:txBody>
          <a:bodyPr>
            <a:normAutofit/>
          </a:bodyPr>
          <a:lstStyle/>
          <a:p>
            <a:pPr algn="ctr"/>
            <a:r>
              <a:rPr lang="uk-UA" sz="25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Німецьке </a:t>
            </a:r>
            <a:r>
              <a:rPr lang="en-US" sz="25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uk-UA" sz="25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економічне диво</a:t>
            </a:r>
            <a:r>
              <a:rPr lang="en-US" sz="25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”</a:t>
            </a:r>
            <a:endParaRPr lang="ru-RU" sz="2500" b="0" dirty="0"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188343" y="4050233"/>
            <a:ext cx="157276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730250"/>
            <a:r>
              <a:rPr lang="uk-UA" sz="1000" dirty="0" err="1" smtClean="0">
                <a:latin typeface="Arial" pitchFamily="34" charset="0"/>
                <a:cs typeface="Arial" pitchFamily="34" charset="0"/>
              </a:rPr>
              <a:t>Людвік</a:t>
            </a:r>
            <a:r>
              <a:rPr lang="uk-UA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1000" dirty="0" err="1" smtClean="0">
                <a:latin typeface="Arial" pitchFamily="34" charset="0"/>
                <a:cs typeface="Arial" pitchFamily="34" charset="0"/>
              </a:rPr>
              <a:t>Вільхельм</a:t>
            </a:r>
            <a:r>
              <a:rPr lang="uk-UA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1000" dirty="0" err="1" smtClean="0">
                <a:latin typeface="Arial" pitchFamily="34" charset="0"/>
                <a:cs typeface="Arial" pitchFamily="34" charset="0"/>
              </a:rPr>
              <a:t>Ерхард</a:t>
            </a:r>
            <a:endParaRPr lang="uk-UA" sz="1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976" y="2250033"/>
            <a:ext cx="1147500" cy="183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72789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332360" y="1818041"/>
            <a:ext cx="4922816" cy="504000"/>
          </a:xfrm>
          <a:prstGeom prst="rect">
            <a:avLst/>
          </a:prstGeom>
          <a:solidFill>
            <a:srgbClr val="0070C0">
              <a:alpha val="81175"/>
            </a:srgbClr>
          </a:solidFill>
          <a:ln>
            <a:noFill/>
          </a:ln>
          <a:effectLst/>
        </p:spPr>
        <p:txBody>
          <a:bodyPr lIns="73042" tIns="36521" rIns="73042" bIns="36521"/>
          <a:lstStyle/>
          <a:p>
            <a:pPr algn="ctr" defTabSz="731838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endParaRPr lang="uk-UA" altLang="ru-RU" sz="200" b="1" dirty="0" smtClean="0">
              <a:solidFill>
                <a:schemeClr val="bg1"/>
              </a:solidFill>
              <a:latin typeface="Arial" charset="0"/>
            </a:endParaRPr>
          </a:p>
          <a:p>
            <a:pPr algn="ctr" defTabSz="731838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uk-UA" altLang="ru-RU" sz="1200" b="1" dirty="0" smtClean="0">
                <a:solidFill>
                  <a:schemeClr val="bg1"/>
                </a:solidFill>
                <a:latin typeface="Arial" charset="0"/>
              </a:rPr>
              <a:t>Концепція </a:t>
            </a:r>
            <a:r>
              <a:rPr lang="en-US" altLang="ru-RU" sz="1200" b="1" dirty="0" smtClean="0">
                <a:solidFill>
                  <a:schemeClr val="bg1"/>
                </a:solidFill>
                <a:latin typeface="Arial" charset="0"/>
              </a:rPr>
              <a:t>“</a:t>
            </a:r>
            <a:r>
              <a:rPr lang="uk-UA" altLang="ru-RU" sz="1200" b="1" dirty="0" smtClean="0">
                <a:solidFill>
                  <a:schemeClr val="bg1"/>
                </a:solidFill>
                <a:latin typeface="Arial" charset="0"/>
              </a:rPr>
              <a:t>соціального ринкового господарства</a:t>
            </a:r>
            <a:r>
              <a:rPr lang="en-US" altLang="ru-RU" sz="1200" b="1" dirty="0" smtClean="0">
                <a:solidFill>
                  <a:schemeClr val="bg1"/>
                </a:solidFill>
                <a:latin typeface="Arial" charset="0"/>
              </a:rPr>
              <a:t>”</a:t>
            </a:r>
            <a:r>
              <a:rPr lang="uk-UA" altLang="ru-RU" sz="1200" b="1" dirty="0" smtClean="0">
                <a:solidFill>
                  <a:schemeClr val="bg1"/>
                </a:solidFill>
                <a:latin typeface="Arial" charset="0"/>
              </a:rPr>
              <a:t> </a:t>
            </a:r>
          </a:p>
          <a:p>
            <a:pPr algn="ctr" defTabSz="731838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uk-UA" altLang="ru-RU" sz="1200" b="1" dirty="0" err="1" smtClean="0">
                <a:solidFill>
                  <a:schemeClr val="bg1"/>
                </a:solidFill>
                <a:latin typeface="Arial" charset="0"/>
              </a:rPr>
              <a:t>Людвіка</a:t>
            </a:r>
            <a:r>
              <a:rPr lang="uk-UA" altLang="ru-RU" sz="1200" b="1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uk-UA" altLang="ru-RU" sz="1200" b="1" dirty="0" err="1" smtClean="0">
                <a:solidFill>
                  <a:schemeClr val="bg1"/>
                </a:solidFill>
                <a:latin typeface="Arial" charset="0"/>
              </a:rPr>
              <a:t>Ерхарда</a:t>
            </a:r>
            <a:endParaRPr lang="uk-UA" altLang="ru-RU" sz="1200" b="1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1332359" y="2600782"/>
            <a:ext cx="4922817" cy="2313547"/>
          </a:xfrm>
          <a:prstGeom prst="rect">
            <a:avLst/>
          </a:prstGeom>
          <a:solidFill>
            <a:srgbClr val="F0F294">
              <a:alpha val="81175"/>
            </a:srgbClr>
          </a:solidFill>
          <a:ln>
            <a:noFill/>
          </a:ln>
          <a:effectLst/>
        </p:spPr>
        <p:txBody>
          <a:bodyPr lIns="73042" tIns="36521" rIns="73042" bIns="36521"/>
          <a:lstStyle/>
          <a:p>
            <a:pPr marL="171450" indent="-171450" defTabSz="731838">
              <a:spcBef>
                <a:spcPct val="20000"/>
              </a:spcBef>
              <a:buClr>
                <a:srgbClr val="FF0000"/>
              </a:buClr>
              <a:buSzPct val="70000"/>
              <a:buFont typeface="Wingdings" pitchFamily="2" charset="2"/>
              <a:buChar char="v"/>
            </a:pPr>
            <a:r>
              <a:rPr lang="uk-UA" alt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д</a:t>
            </a:r>
            <a:r>
              <a:rPr lang="uk-UA" alt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ержавне планування і управління економікою при непорушності приватної власності на засоби виробництва;</a:t>
            </a:r>
          </a:p>
          <a:p>
            <a:pPr marL="171450" indent="-171450" defTabSz="731838">
              <a:spcBef>
                <a:spcPct val="20000"/>
              </a:spcBef>
              <a:buClr>
                <a:srgbClr val="FF0000"/>
              </a:buClr>
              <a:buSzPct val="70000"/>
              <a:buFont typeface="Wingdings" pitchFamily="2" charset="2"/>
              <a:buChar char="v"/>
            </a:pPr>
            <a:r>
              <a:rPr lang="uk-UA" alt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в</a:t>
            </a:r>
            <a:r>
              <a:rPr lang="uk-UA" alt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становлення рівноваги між попитом та пропозицією на внутрішньому ринку;</a:t>
            </a:r>
          </a:p>
          <a:p>
            <a:pPr marL="171450" indent="-171450" defTabSz="731838">
              <a:spcBef>
                <a:spcPct val="20000"/>
              </a:spcBef>
              <a:buClr>
                <a:srgbClr val="FF0000"/>
              </a:buClr>
              <a:buSzPct val="70000"/>
              <a:buFont typeface="Wingdings" pitchFamily="2" charset="2"/>
              <a:buChar char="v"/>
            </a:pPr>
            <a:r>
              <a:rPr lang="uk-UA" alt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л</a:t>
            </a:r>
            <a:r>
              <a:rPr lang="uk-UA" alt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іквідація характерної для Німеччини надмірної концентрації виробництва;</a:t>
            </a:r>
          </a:p>
          <a:p>
            <a:pPr marL="171450" indent="-171450" defTabSz="731838">
              <a:spcBef>
                <a:spcPct val="20000"/>
              </a:spcBef>
              <a:buClr>
                <a:srgbClr val="FF0000"/>
              </a:buClr>
              <a:buSzPct val="70000"/>
              <a:buFont typeface="Wingdings" pitchFamily="2" charset="2"/>
              <a:buChar char="v"/>
            </a:pPr>
            <a:r>
              <a:rPr lang="uk-UA" alt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д</a:t>
            </a:r>
            <a:r>
              <a:rPr lang="uk-UA" alt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ержавне регулювання неприбуткових на той час галузей (сільське господарство, гірничорудна та суднобудівна промисловості);</a:t>
            </a:r>
          </a:p>
          <a:p>
            <a:pPr marL="171450" indent="-171450" defTabSz="731838">
              <a:spcBef>
                <a:spcPct val="20000"/>
              </a:spcBef>
              <a:buClr>
                <a:srgbClr val="FF0000"/>
              </a:buClr>
              <a:buSzPct val="70000"/>
              <a:buFont typeface="Wingdings" pitchFamily="2" charset="2"/>
              <a:buChar char="v"/>
            </a:pPr>
            <a:r>
              <a:rPr lang="uk-UA" alt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з</a:t>
            </a:r>
            <a:r>
              <a:rPr lang="uk-UA" alt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аохочення прямих взаємовідносин працівників і підприємців;</a:t>
            </a:r>
          </a:p>
          <a:p>
            <a:pPr marL="171450" indent="-171450" defTabSz="731838">
              <a:spcBef>
                <a:spcPct val="20000"/>
              </a:spcBef>
              <a:buClr>
                <a:srgbClr val="FF0000"/>
              </a:buClr>
              <a:buSzPct val="70000"/>
              <a:buFont typeface="Wingdings" pitchFamily="2" charset="2"/>
              <a:buChar char="v"/>
            </a:pPr>
            <a:r>
              <a:rPr lang="uk-UA" alt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самостійність і відповідальність бізнесу;</a:t>
            </a:r>
          </a:p>
          <a:p>
            <a:pPr marL="171450" indent="-171450" defTabSz="731838">
              <a:spcBef>
                <a:spcPct val="20000"/>
              </a:spcBef>
              <a:buClr>
                <a:srgbClr val="FF0000"/>
              </a:buClr>
              <a:buSzPct val="70000"/>
              <a:buFont typeface="Wingdings" pitchFamily="2" charset="2"/>
              <a:buChar char="v"/>
            </a:pPr>
            <a:r>
              <a:rPr lang="uk-UA" alt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с</a:t>
            </a:r>
            <a:r>
              <a:rPr lang="uk-UA" alt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творення умов з боку держави для вільної конкуренції;</a:t>
            </a:r>
          </a:p>
          <a:p>
            <a:pPr marL="171450" indent="-171450" defTabSz="731838">
              <a:spcBef>
                <a:spcPct val="20000"/>
              </a:spcBef>
              <a:buClr>
                <a:srgbClr val="FF0000"/>
              </a:buClr>
              <a:buSzPct val="70000"/>
              <a:buFont typeface="Wingdings" pitchFamily="2" charset="2"/>
              <a:buChar char="v"/>
            </a:pPr>
            <a:r>
              <a:rPr lang="uk-UA" alt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а</a:t>
            </a:r>
            <a:r>
              <a:rPr lang="uk-UA" alt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ктивна державна політика у галузі здійснення соціальних програм.</a:t>
            </a:r>
          </a:p>
          <a:p>
            <a:pPr marL="171450" indent="-171450" defTabSz="731838">
              <a:spcBef>
                <a:spcPct val="20000"/>
              </a:spcBef>
              <a:buClr>
                <a:srgbClr val="FF0000"/>
              </a:buClr>
              <a:buSzPct val="70000"/>
              <a:buFont typeface="Wingdings" pitchFamily="2" charset="2"/>
              <a:buChar char="v"/>
            </a:pPr>
            <a:endParaRPr lang="uk-UA" altLang="ru-RU" sz="1100" dirty="0" smtClean="0">
              <a:solidFill>
                <a:schemeClr val="tx1">
                  <a:lumMod val="95000"/>
                  <a:lumOff val="5000"/>
                </a:schemeClr>
              </a:solidFill>
              <a:latin typeface="Arial" charset="0"/>
            </a:endParaRPr>
          </a:p>
        </p:txBody>
      </p:sp>
      <p:sp>
        <p:nvSpPr>
          <p:cNvPr id="16" name="AutoShape 10"/>
          <p:cNvSpPr>
            <a:spLocks noChangeArrowheads="1"/>
          </p:cNvSpPr>
          <p:nvPr/>
        </p:nvSpPr>
        <p:spPr bwMode="auto">
          <a:xfrm>
            <a:off x="2124447" y="2391091"/>
            <a:ext cx="3348000" cy="146974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7C80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endParaRPr lang="ru-RU" b="1">
              <a:solidFill>
                <a:schemeClr val="bg1"/>
              </a:solidFill>
            </a:endParaRPr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78064" y="521841"/>
            <a:ext cx="6805137" cy="504056"/>
          </a:xfrm>
        </p:spPr>
        <p:txBody>
          <a:bodyPr>
            <a:normAutofit/>
          </a:bodyPr>
          <a:lstStyle/>
          <a:p>
            <a:pPr algn="ctr"/>
            <a:r>
              <a:rPr lang="uk-UA" sz="25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Німецьке </a:t>
            </a:r>
            <a:r>
              <a:rPr lang="en-US" sz="25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uk-UA" sz="25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економічне диво</a:t>
            </a:r>
            <a:r>
              <a:rPr lang="en-US" sz="25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”</a:t>
            </a:r>
            <a:endParaRPr lang="ru-RU" sz="2500" b="0" dirty="0"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9910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168943" y="1890041"/>
            <a:ext cx="3420000" cy="432000"/>
          </a:xfrm>
          <a:prstGeom prst="rect">
            <a:avLst/>
          </a:prstGeom>
          <a:solidFill>
            <a:srgbClr val="0070C0">
              <a:alpha val="81175"/>
            </a:srgbClr>
          </a:solidFill>
          <a:ln>
            <a:noFill/>
          </a:ln>
          <a:effectLst/>
        </p:spPr>
        <p:txBody>
          <a:bodyPr lIns="73042" tIns="36521" rIns="73042" bIns="36521"/>
          <a:lstStyle/>
          <a:p>
            <a:pPr algn="ctr" defTabSz="731838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endParaRPr lang="uk-UA" altLang="ru-RU" sz="200" b="1" dirty="0" smtClean="0">
              <a:solidFill>
                <a:schemeClr val="bg1"/>
              </a:solidFill>
              <a:latin typeface="Arial" charset="0"/>
            </a:endParaRPr>
          </a:p>
          <a:p>
            <a:pPr algn="ctr" defTabSz="731838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uk-UA" altLang="ru-RU" sz="1200" b="1" dirty="0" smtClean="0">
                <a:solidFill>
                  <a:schemeClr val="bg1"/>
                </a:solidFill>
                <a:latin typeface="Arial" charset="0"/>
              </a:rPr>
              <a:t>Підсумки соціально-економічних реформ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3204567" y="2600783"/>
            <a:ext cx="3420000" cy="1623664"/>
          </a:xfrm>
          <a:prstGeom prst="rect">
            <a:avLst/>
          </a:prstGeom>
          <a:solidFill>
            <a:srgbClr val="F0F294">
              <a:alpha val="81175"/>
            </a:srgbClr>
          </a:solidFill>
          <a:ln>
            <a:noFill/>
          </a:ln>
          <a:effectLst/>
        </p:spPr>
        <p:txBody>
          <a:bodyPr lIns="73042" tIns="36521" rIns="73042" bIns="36521"/>
          <a:lstStyle/>
          <a:p>
            <a:pPr marL="171450" indent="-171450" defTabSz="731838">
              <a:spcBef>
                <a:spcPct val="20000"/>
              </a:spcBef>
              <a:buClr>
                <a:srgbClr val="FF0000"/>
              </a:buClr>
              <a:buSzPct val="70000"/>
              <a:buFont typeface="Wingdings" pitchFamily="2" charset="2"/>
              <a:buChar char="v"/>
            </a:pPr>
            <a:r>
              <a:rPr lang="uk-UA" alt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п</a:t>
            </a:r>
            <a:r>
              <a:rPr lang="uk-UA" alt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ромислове виробництво досягло стабільності;</a:t>
            </a:r>
          </a:p>
          <a:p>
            <a:pPr marL="171450" indent="-171450" defTabSz="731838">
              <a:spcBef>
                <a:spcPct val="20000"/>
              </a:spcBef>
              <a:buClr>
                <a:srgbClr val="FF0000"/>
              </a:buClr>
              <a:buSzPct val="70000"/>
              <a:buFont typeface="Wingdings" pitchFamily="2" charset="2"/>
              <a:buChar char="v"/>
            </a:pPr>
            <a:r>
              <a:rPr lang="uk-UA" alt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з</a:t>
            </a:r>
            <a:r>
              <a:rPr lang="uk-UA" alt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ріс міжнародний авторитет ФРН на міжнародній арені та посилився її вплив на хід подій у світі;</a:t>
            </a:r>
          </a:p>
          <a:p>
            <a:pPr marL="171450" indent="-171450" defTabSz="731838">
              <a:spcBef>
                <a:spcPct val="20000"/>
              </a:spcBef>
              <a:buClr>
                <a:srgbClr val="FF0000"/>
              </a:buClr>
              <a:buSzPct val="70000"/>
              <a:buFont typeface="Wingdings" pitchFamily="2" charset="2"/>
              <a:buChar char="v"/>
            </a:pPr>
            <a:r>
              <a:rPr lang="uk-UA" alt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ФРН стала головним економічним партнером багатьох країн світу;</a:t>
            </a:r>
          </a:p>
          <a:p>
            <a:pPr marL="171450" indent="-171450" defTabSz="731838">
              <a:spcBef>
                <a:spcPct val="20000"/>
              </a:spcBef>
              <a:buClr>
                <a:srgbClr val="FF0000"/>
              </a:buClr>
              <a:buSzPct val="70000"/>
              <a:buFont typeface="Wingdings" pitchFamily="2" charset="2"/>
              <a:buChar char="v"/>
            </a:pPr>
            <a:r>
              <a:rPr lang="uk-UA" alt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знято соціальну напругу у суспільстві, його розвиток став стабільним.</a:t>
            </a:r>
          </a:p>
          <a:p>
            <a:pPr marL="171450" indent="-171450" defTabSz="731838">
              <a:spcBef>
                <a:spcPct val="20000"/>
              </a:spcBef>
              <a:buClr>
                <a:srgbClr val="FF0000"/>
              </a:buClr>
              <a:buSzPct val="70000"/>
              <a:buFont typeface="Wingdings" pitchFamily="2" charset="2"/>
              <a:buChar char="v"/>
            </a:pPr>
            <a:endParaRPr lang="uk-UA" altLang="ru-RU" sz="1100" dirty="0" smtClean="0">
              <a:solidFill>
                <a:schemeClr val="tx1">
                  <a:lumMod val="95000"/>
                  <a:lumOff val="5000"/>
                </a:schemeClr>
              </a:solidFill>
              <a:latin typeface="Arial" charset="0"/>
            </a:endParaRPr>
          </a:p>
        </p:txBody>
      </p:sp>
      <p:sp>
        <p:nvSpPr>
          <p:cNvPr id="16" name="AutoShape 10"/>
          <p:cNvSpPr>
            <a:spLocks noChangeArrowheads="1"/>
          </p:cNvSpPr>
          <p:nvPr/>
        </p:nvSpPr>
        <p:spPr bwMode="auto">
          <a:xfrm>
            <a:off x="3240943" y="2391091"/>
            <a:ext cx="3348000" cy="146974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7C80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endParaRPr lang="ru-RU" b="1">
              <a:solidFill>
                <a:schemeClr val="bg1"/>
              </a:solidFill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540450" y="3978225"/>
            <a:ext cx="24750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730250"/>
            <a:r>
              <a:rPr lang="uk-UA" sz="1000" dirty="0" smtClean="0">
                <a:latin typeface="Arial" pitchFamily="34" charset="0"/>
                <a:cs typeface="Arial" pitchFamily="34" charset="0"/>
              </a:rPr>
              <a:t>Виробництво автомобілів на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1000" dirty="0" smtClean="0">
                <a:latin typeface="Arial" pitchFamily="34" charset="0"/>
                <a:cs typeface="Arial" pitchFamily="34" charset="0"/>
              </a:rPr>
              <a:t>одному з заводів концерну 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“Volkswagen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AG”</a:t>
            </a:r>
            <a:r>
              <a:rPr lang="uk-UA" sz="1000" dirty="0" smtClean="0">
                <a:latin typeface="Arial" pitchFamily="34" charset="0"/>
                <a:cs typeface="Arial" pitchFamily="34" charset="0"/>
              </a:rPr>
              <a:t>. Початок 60-х рр.</a:t>
            </a:r>
            <a:endParaRPr lang="en-US" sz="1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78064" y="521841"/>
            <a:ext cx="6805137" cy="504056"/>
          </a:xfrm>
        </p:spPr>
        <p:txBody>
          <a:bodyPr>
            <a:normAutofit/>
          </a:bodyPr>
          <a:lstStyle/>
          <a:p>
            <a:pPr algn="ctr"/>
            <a:r>
              <a:rPr lang="uk-UA" sz="25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Німецьке </a:t>
            </a:r>
            <a:r>
              <a:rPr lang="en-US" sz="25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uk-UA" sz="25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економічне диво</a:t>
            </a:r>
            <a:r>
              <a:rPr lang="en-US" sz="25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”</a:t>
            </a:r>
            <a:endParaRPr lang="ru-RU" sz="2500" b="0" dirty="0"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52" y="2183896"/>
            <a:ext cx="2268000" cy="1773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55522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Вертикальный свиток 5"/>
          <p:cNvSpPr/>
          <p:nvPr/>
        </p:nvSpPr>
        <p:spPr>
          <a:xfrm>
            <a:off x="1620391" y="1241921"/>
            <a:ext cx="5363920" cy="3672408"/>
          </a:xfrm>
          <a:prstGeom prst="verticalScroll">
            <a:avLst/>
          </a:prstGeom>
          <a:solidFill>
            <a:schemeClr val="bg1">
              <a:lumMod val="75000"/>
            </a:schemeClr>
          </a:solidFill>
          <a:ln w="28575">
            <a:solidFill>
              <a:srgbClr val="7030A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678" tIns="45838" rIns="91678" bIns="45838" rtlCol="0" anchor="ctr"/>
          <a:lstStyle/>
          <a:p>
            <a:endParaRPr lang="uk-UA" sz="1100" dirty="0">
              <a:solidFill>
                <a:srgbClr val="FF0000"/>
              </a:solidFill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628503" y="1241921"/>
            <a:ext cx="4176464" cy="335114"/>
          </a:xfrm>
          <a:prstGeom prst="rect">
            <a:avLst/>
          </a:prstGeom>
          <a:noFill/>
          <a:ln>
            <a:noFill/>
          </a:ln>
          <a:effectLst/>
        </p:spPr>
        <p:txBody>
          <a:bodyPr lIns="73042" tIns="36521" rIns="73042" bIns="36521"/>
          <a:lstStyle/>
          <a:p>
            <a:pPr marL="274638" indent="-274638" algn="ctr" defTabSz="731838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uk-UA" altLang="ru-RU" sz="1800" b="1" i="1" dirty="0" smtClean="0">
                <a:solidFill>
                  <a:srgbClr val="FF0000"/>
                </a:solidFill>
                <a:latin typeface="Arial" charset="0"/>
              </a:rPr>
              <a:t>Коротка історична довідка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3888903" y="1817984"/>
            <a:ext cx="2340000" cy="648000"/>
          </a:xfrm>
          <a:prstGeom prst="rect">
            <a:avLst/>
          </a:prstGeom>
          <a:solidFill>
            <a:srgbClr val="FFC000">
              <a:alpha val="60784"/>
            </a:srgbClr>
          </a:solidFill>
          <a:ln>
            <a:noFill/>
          </a:ln>
        </p:spPr>
        <p:txBody>
          <a:bodyPr lIns="73550" tIns="36775" rIns="73550" bIns="36775"/>
          <a:lstStyle/>
          <a:p>
            <a:pPr algn="ctr" defTabSz="730250">
              <a:spcBef>
                <a:spcPct val="20000"/>
              </a:spcBef>
              <a:buClr>
                <a:srgbClr val="33CC33"/>
              </a:buClr>
              <a:buSzPct val="90000"/>
              <a:tabLst>
                <a:tab pos="0" algn="l"/>
              </a:tabLst>
            </a:pPr>
            <a:endParaRPr lang="uk-UA" altLang="ru-RU" sz="500" b="1" dirty="0" smtClean="0">
              <a:solidFill>
                <a:schemeClr val="accent5">
                  <a:lumMod val="75000"/>
                </a:schemeClr>
              </a:solidFill>
              <a:latin typeface="Arial" charset="0"/>
            </a:endParaRPr>
          </a:p>
          <a:p>
            <a:pPr algn="ctr" defTabSz="730250">
              <a:spcBef>
                <a:spcPct val="20000"/>
              </a:spcBef>
              <a:buClr>
                <a:srgbClr val="33CC33"/>
              </a:buClr>
              <a:buSzPct val="90000"/>
              <a:tabLst>
                <a:tab pos="0" algn="l"/>
              </a:tabLst>
            </a:pPr>
            <a:r>
              <a:rPr lang="uk-UA" altLang="ru-RU" sz="1200" b="1" dirty="0" smtClean="0">
                <a:solidFill>
                  <a:srgbClr val="002060"/>
                </a:solidFill>
                <a:latin typeface="Arial" charset="0"/>
              </a:rPr>
              <a:t>Федеративна Республіка Німеччина</a:t>
            </a: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2352691" y="2628104"/>
            <a:ext cx="1152000" cy="432000"/>
          </a:xfrm>
          <a:prstGeom prst="rect">
            <a:avLst/>
          </a:prstGeom>
          <a:solidFill>
            <a:schemeClr val="accent5">
              <a:lumMod val="60000"/>
              <a:lumOff val="40000"/>
              <a:alpha val="81175"/>
            </a:schemeClr>
          </a:solidFill>
          <a:ln>
            <a:noFill/>
          </a:ln>
          <a:effectLst/>
        </p:spPr>
        <p:txBody>
          <a:bodyPr lIns="73042" tIns="36521" rIns="73042" bIns="36521"/>
          <a:lstStyle/>
          <a:p>
            <a:pPr algn="ctr" defTabSz="731838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uk-UA" altLang="ru-RU" sz="1200" b="1" dirty="0" smtClean="0">
                <a:solidFill>
                  <a:srgbClr val="FF0000"/>
                </a:solidFill>
                <a:latin typeface="Arial" charset="0"/>
              </a:rPr>
              <a:t>Форма правління</a:t>
            </a: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3888903" y="2610073"/>
            <a:ext cx="2340000" cy="432000"/>
          </a:xfrm>
          <a:prstGeom prst="rect">
            <a:avLst/>
          </a:prstGeom>
          <a:solidFill>
            <a:srgbClr val="FFC000">
              <a:alpha val="60784"/>
            </a:srgbClr>
          </a:solidFill>
          <a:ln>
            <a:noFill/>
          </a:ln>
        </p:spPr>
        <p:txBody>
          <a:bodyPr lIns="73550" tIns="36775" rIns="73550" bIns="36775"/>
          <a:lstStyle/>
          <a:p>
            <a:pPr algn="ctr" defTabSz="730250">
              <a:spcBef>
                <a:spcPct val="20000"/>
              </a:spcBef>
              <a:buClr>
                <a:srgbClr val="33CC33"/>
              </a:buClr>
              <a:buSzPct val="90000"/>
              <a:tabLst>
                <a:tab pos="0" algn="l"/>
              </a:tabLst>
            </a:pPr>
            <a:endParaRPr lang="uk-UA" altLang="ru-RU" sz="300" b="1" dirty="0" smtClean="0">
              <a:solidFill>
                <a:srgbClr val="006600"/>
              </a:solidFill>
              <a:latin typeface="Arial" charset="0"/>
            </a:endParaRPr>
          </a:p>
          <a:p>
            <a:pPr algn="ctr" defTabSz="730250">
              <a:spcBef>
                <a:spcPct val="20000"/>
              </a:spcBef>
              <a:buClr>
                <a:srgbClr val="33CC33"/>
              </a:buClr>
              <a:buSzPct val="90000"/>
              <a:tabLst>
                <a:tab pos="0" algn="l"/>
              </a:tabLst>
            </a:pPr>
            <a:r>
              <a:rPr lang="uk-UA" altLang="ru-RU" sz="1200" b="1" dirty="0" smtClean="0">
                <a:solidFill>
                  <a:srgbClr val="002060"/>
                </a:solidFill>
                <a:latin typeface="Arial" charset="0"/>
              </a:rPr>
              <a:t>Парламентська республі</a:t>
            </a:r>
            <a:r>
              <a:rPr lang="uk-UA" altLang="ru-RU" sz="1200" b="1" dirty="0" smtClean="0">
                <a:solidFill>
                  <a:srgbClr val="006600"/>
                </a:solidFill>
                <a:latin typeface="Arial" charset="0"/>
              </a:rPr>
              <a:t>ка</a:t>
            </a:r>
            <a:endParaRPr lang="uk-UA" altLang="ru-RU" sz="200" b="1" dirty="0" smtClean="0">
              <a:solidFill>
                <a:schemeClr val="accent5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3888903" y="3186137"/>
            <a:ext cx="2340000" cy="468000"/>
          </a:xfrm>
          <a:prstGeom prst="rect">
            <a:avLst/>
          </a:prstGeom>
          <a:solidFill>
            <a:srgbClr val="FFC000">
              <a:alpha val="60784"/>
            </a:srgbClr>
          </a:solidFill>
          <a:ln>
            <a:noFill/>
          </a:ln>
        </p:spPr>
        <p:txBody>
          <a:bodyPr lIns="73550" tIns="36775" rIns="73550" bIns="36775"/>
          <a:lstStyle/>
          <a:p>
            <a:pPr algn="ctr" defTabSz="730250">
              <a:spcBef>
                <a:spcPct val="20000"/>
              </a:spcBef>
              <a:buClr>
                <a:srgbClr val="33CC33"/>
              </a:buClr>
              <a:buSzPct val="90000"/>
              <a:tabLst>
                <a:tab pos="0" algn="l"/>
              </a:tabLst>
            </a:pPr>
            <a:endParaRPr lang="uk-UA" altLang="ru-RU" sz="500" b="1" dirty="0" smtClean="0">
              <a:solidFill>
                <a:srgbClr val="006600"/>
              </a:solidFill>
              <a:latin typeface="Arial" charset="0"/>
            </a:endParaRPr>
          </a:p>
          <a:p>
            <a:pPr algn="ctr" defTabSz="730250">
              <a:spcBef>
                <a:spcPct val="20000"/>
              </a:spcBef>
              <a:buClr>
                <a:srgbClr val="33CC33"/>
              </a:buClr>
              <a:buSzPct val="90000"/>
              <a:tabLst>
                <a:tab pos="0" algn="l"/>
              </a:tabLst>
            </a:pPr>
            <a:r>
              <a:rPr lang="uk-UA" altLang="ru-RU" sz="1200" b="1" dirty="0" smtClean="0">
                <a:solidFill>
                  <a:srgbClr val="002060"/>
                </a:solidFill>
                <a:latin typeface="Arial" charset="0"/>
              </a:rPr>
              <a:t>Федеральний президент</a:t>
            </a:r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3888903" y="3782941"/>
            <a:ext cx="2340000" cy="432000"/>
          </a:xfrm>
          <a:prstGeom prst="rect">
            <a:avLst/>
          </a:prstGeom>
          <a:solidFill>
            <a:srgbClr val="FFC000">
              <a:alpha val="60784"/>
            </a:srgbClr>
          </a:solidFill>
          <a:ln>
            <a:noFill/>
          </a:ln>
        </p:spPr>
        <p:txBody>
          <a:bodyPr lIns="73550" tIns="36775" rIns="73550" bIns="36775"/>
          <a:lstStyle/>
          <a:p>
            <a:pPr algn="ctr" defTabSz="730250">
              <a:spcBef>
                <a:spcPct val="20000"/>
              </a:spcBef>
              <a:buClr>
                <a:srgbClr val="33CC33"/>
              </a:buClr>
              <a:buSzPct val="90000"/>
              <a:tabLst>
                <a:tab pos="0" algn="l"/>
              </a:tabLst>
            </a:pPr>
            <a:endParaRPr lang="uk-UA" altLang="ru-RU" sz="200" b="1" dirty="0" smtClean="0">
              <a:solidFill>
                <a:schemeClr val="accent5">
                  <a:lumMod val="75000"/>
                </a:schemeClr>
              </a:solidFill>
              <a:latin typeface="Arial" charset="0"/>
            </a:endParaRPr>
          </a:p>
          <a:p>
            <a:pPr algn="ctr" defTabSz="730250">
              <a:spcBef>
                <a:spcPct val="20000"/>
              </a:spcBef>
              <a:buClr>
                <a:srgbClr val="33CC33"/>
              </a:buClr>
              <a:buSzPct val="90000"/>
              <a:tabLst>
                <a:tab pos="0" algn="l"/>
              </a:tabLst>
            </a:pPr>
            <a:r>
              <a:rPr lang="uk-UA" altLang="ru-RU" sz="1200" b="1" dirty="0" smtClean="0">
                <a:solidFill>
                  <a:srgbClr val="002060"/>
                </a:solidFill>
                <a:latin typeface="Arial" charset="0"/>
              </a:rPr>
              <a:t>Двопалатний парламент</a:t>
            </a:r>
          </a:p>
        </p:txBody>
      </p:sp>
      <p:sp>
        <p:nvSpPr>
          <p:cNvPr id="20" name="Rectangle 7"/>
          <p:cNvSpPr>
            <a:spLocks noChangeArrowheads="1"/>
          </p:cNvSpPr>
          <p:nvPr/>
        </p:nvSpPr>
        <p:spPr bwMode="auto">
          <a:xfrm>
            <a:off x="3915601" y="4331867"/>
            <a:ext cx="2340000" cy="432000"/>
          </a:xfrm>
          <a:prstGeom prst="rect">
            <a:avLst/>
          </a:prstGeom>
          <a:solidFill>
            <a:srgbClr val="FFC000">
              <a:alpha val="60784"/>
            </a:srgbClr>
          </a:solidFill>
          <a:ln>
            <a:noFill/>
          </a:ln>
        </p:spPr>
        <p:txBody>
          <a:bodyPr lIns="73550" tIns="36775" rIns="73550" bIns="36775"/>
          <a:lstStyle/>
          <a:p>
            <a:pPr algn="ctr" defTabSz="730250">
              <a:spcBef>
                <a:spcPct val="20000"/>
              </a:spcBef>
              <a:buClr>
                <a:srgbClr val="33CC33"/>
              </a:buClr>
              <a:buSzPct val="90000"/>
              <a:tabLst>
                <a:tab pos="0" algn="l"/>
              </a:tabLst>
            </a:pPr>
            <a:endParaRPr lang="uk-UA" altLang="ru-RU" sz="400" b="1" dirty="0" smtClean="0">
              <a:solidFill>
                <a:srgbClr val="006600"/>
              </a:solidFill>
              <a:latin typeface="Arial" charset="0"/>
            </a:endParaRPr>
          </a:p>
          <a:p>
            <a:pPr algn="ctr" defTabSz="730250">
              <a:spcBef>
                <a:spcPct val="20000"/>
              </a:spcBef>
              <a:buClr>
                <a:srgbClr val="33CC33"/>
              </a:buClr>
              <a:buSzPct val="90000"/>
              <a:tabLst>
                <a:tab pos="0" algn="l"/>
              </a:tabLst>
            </a:pPr>
            <a:r>
              <a:rPr lang="uk-UA" altLang="ru-RU" sz="1200" b="1" dirty="0" smtClean="0">
                <a:solidFill>
                  <a:srgbClr val="002060"/>
                </a:solidFill>
                <a:latin typeface="Arial" charset="0"/>
              </a:rPr>
              <a:t>Федеральний уряд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340471" y="1835689"/>
            <a:ext cx="1152128" cy="64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Офіційна назва держави</a:t>
            </a:r>
            <a:endParaRPr lang="uk-UA" sz="1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Равнобедренный треугольник 3"/>
          <p:cNvSpPr/>
          <p:nvPr/>
        </p:nvSpPr>
        <p:spPr>
          <a:xfrm rot="5400000">
            <a:off x="3312560" y="1997690"/>
            <a:ext cx="647998" cy="324000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внобедренный треугольник 21"/>
          <p:cNvSpPr/>
          <p:nvPr/>
        </p:nvSpPr>
        <p:spPr>
          <a:xfrm rot="5400000">
            <a:off x="3438599" y="2682104"/>
            <a:ext cx="432000" cy="324000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2340471" y="3186137"/>
            <a:ext cx="1152000" cy="432000"/>
          </a:xfrm>
          <a:prstGeom prst="rect">
            <a:avLst/>
          </a:prstGeom>
          <a:solidFill>
            <a:schemeClr val="accent5">
              <a:lumMod val="60000"/>
              <a:lumOff val="40000"/>
              <a:alpha val="81175"/>
            </a:schemeClr>
          </a:solidFill>
          <a:ln>
            <a:noFill/>
          </a:ln>
          <a:effectLst/>
        </p:spPr>
        <p:txBody>
          <a:bodyPr lIns="73042" tIns="36521" rIns="73042" bIns="36521"/>
          <a:lstStyle/>
          <a:p>
            <a:pPr algn="ctr" defTabSz="731838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uk-UA" altLang="ru-RU" sz="1200" b="1" dirty="0" smtClean="0">
                <a:solidFill>
                  <a:srgbClr val="FF0000"/>
                </a:solidFill>
                <a:latin typeface="Arial" charset="0"/>
              </a:rPr>
              <a:t>Глава держави</a:t>
            </a:r>
          </a:p>
        </p:txBody>
      </p:sp>
      <p:sp>
        <p:nvSpPr>
          <p:cNvPr id="24" name="Равнобедренный треугольник 23"/>
          <p:cNvSpPr/>
          <p:nvPr/>
        </p:nvSpPr>
        <p:spPr>
          <a:xfrm rot="5400000">
            <a:off x="3438599" y="3240185"/>
            <a:ext cx="432000" cy="324000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auto">
          <a:xfrm>
            <a:off x="2340471" y="3762249"/>
            <a:ext cx="1152000" cy="432000"/>
          </a:xfrm>
          <a:prstGeom prst="rect">
            <a:avLst/>
          </a:prstGeom>
          <a:solidFill>
            <a:schemeClr val="accent5">
              <a:lumMod val="60000"/>
              <a:lumOff val="40000"/>
              <a:alpha val="81175"/>
            </a:schemeClr>
          </a:solidFill>
          <a:ln>
            <a:noFill/>
          </a:ln>
          <a:effectLst/>
        </p:spPr>
        <p:txBody>
          <a:bodyPr lIns="73042" tIns="36521" rIns="73042" bIns="36521"/>
          <a:lstStyle/>
          <a:p>
            <a:pPr algn="ctr" defTabSz="731838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uk-UA" altLang="ru-RU" sz="1200" b="1" dirty="0" smtClean="0">
                <a:solidFill>
                  <a:srgbClr val="FF0000"/>
                </a:solidFill>
                <a:latin typeface="Arial" charset="0"/>
              </a:rPr>
              <a:t>Законодавча влада</a:t>
            </a:r>
          </a:p>
        </p:txBody>
      </p:sp>
      <p:sp>
        <p:nvSpPr>
          <p:cNvPr id="26" name="Равнобедренный треугольник 25"/>
          <p:cNvSpPr/>
          <p:nvPr/>
        </p:nvSpPr>
        <p:spPr>
          <a:xfrm rot="5400000">
            <a:off x="3438599" y="3816249"/>
            <a:ext cx="432000" cy="324000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Rectangle 5"/>
          <p:cNvSpPr>
            <a:spLocks noChangeArrowheads="1"/>
          </p:cNvSpPr>
          <p:nvPr/>
        </p:nvSpPr>
        <p:spPr bwMode="auto">
          <a:xfrm>
            <a:off x="2340471" y="4338313"/>
            <a:ext cx="1152000" cy="432000"/>
          </a:xfrm>
          <a:prstGeom prst="rect">
            <a:avLst/>
          </a:prstGeom>
          <a:solidFill>
            <a:schemeClr val="accent5">
              <a:lumMod val="60000"/>
              <a:lumOff val="40000"/>
              <a:alpha val="81175"/>
            </a:schemeClr>
          </a:solidFill>
          <a:ln>
            <a:noFill/>
          </a:ln>
          <a:effectLst/>
        </p:spPr>
        <p:txBody>
          <a:bodyPr lIns="73042" tIns="36521" rIns="73042" bIns="36521"/>
          <a:lstStyle/>
          <a:p>
            <a:pPr algn="ctr" defTabSz="731838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uk-UA" altLang="ru-RU" sz="1200" b="1" dirty="0" smtClean="0">
                <a:solidFill>
                  <a:srgbClr val="FF0000"/>
                </a:solidFill>
                <a:latin typeface="Arial" charset="0"/>
              </a:rPr>
              <a:t>Виконавча влада</a:t>
            </a:r>
          </a:p>
        </p:txBody>
      </p:sp>
      <p:sp>
        <p:nvSpPr>
          <p:cNvPr id="28" name="Равнобедренный треугольник 27"/>
          <p:cNvSpPr/>
          <p:nvPr/>
        </p:nvSpPr>
        <p:spPr>
          <a:xfrm rot="5400000">
            <a:off x="3438599" y="4392313"/>
            <a:ext cx="432000" cy="324000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Rectangle 5"/>
          <p:cNvSpPr>
            <a:spLocks noChangeArrowheads="1"/>
          </p:cNvSpPr>
          <p:nvPr/>
        </p:nvSpPr>
        <p:spPr bwMode="auto">
          <a:xfrm>
            <a:off x="468263" y="2699900"/>
            <a:ext cx="149463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730250"/>
            <a:r>
              <a:rPr lang="uk-UA" sz="1000" dirty="0" smtClean="0">
                <a:latin typeface="Arial" pitchFamily="34" charset="0"/>
                <a:cs typeface="Arial" pitchFamily="34" charset="0"/>
              </a:rPr>
              <a:t>Герб Німеччини</a:t>
            </a:r>
          </a:p>
        </p:txBody>
      </p:sp>
      <p:sp>
        <p:nvSpPr>
          <p:cNvPr id="33" name="Rectangle 5"/>
          <p:cNvSpPr>
            <a:spLocks noChangeArrowheads="1"/>
          </p:cNvSpPr>
          <p:nvPr/>
        </p:nvSpPr>
        <p:spPr bwMode="auto">
          <a:xfrm>
            <a:off x="468263" y="4050233"/>
            <a:ext cx="15840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730250"/>
            <a:r>
              <a:rPr lang="uk-UA" sz="1000" dirty="0" smtClean="0">
                <a:latin typeface="Arial" pitchFamily="34" charset="0"/>
                <a:cs typeface="Arial" pitchFamily="34" charset="0"/>
              </a:rPr>
              <a:t>Прапор Німеччини</a:t>
            </a:r>
          </a:p>
        </p:txBody>
      </p:sp>
      <p:sp>
        <p:nvSpPr>
          <p:cNvPr id="31" name="Заголовок 1"/>
          <p:cNvSpPr>
            <a:spLocks noGrp="1"/>
          </p:cNvSpPr>
          <p:nvPr>
            <p:ph type="title"/>
          </p:nvPr>
        </p:nvSpPr>
        <p:spPr>
          <a:xfrm>
            <a:off x="378064" y="521841"/>
            <a:ext cx="6805137" cy="504056"/>
          </a:xfrm>
        </p:spPr>
        <p:txBody>
          <a:bodyPr>
            <a:normAutofit/>
          </a:bodyPr>
          <a:lstStyle/>
          <a:p>
            <a:pPr algn="ctr"/>
            <a:r>
              <a:rPr lang="uk-UA" sz="25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Німеччина</a:t>
            </a:r>
            <a:endParaRPr lang="ru-RU" sz="2500" b="0" dirty="0"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50" y="3341798"/>
            <a:ext cx="1190625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067" y="1409478"/>
            <a:ext cx="1008000" cy="1309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55357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64607" y="2250033"/>
            <a:ext cx="3168352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7800"/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 початок 1960-х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рр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 ФРН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перетворилася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в одну з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найбільш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розвинутих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країн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світу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indent="177800"/>
            <a:r>
              <a:rPr lang="uk-UA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Економічних позицій, незважаючи на кризові явища, Німеччина не втрачала.</a:t>
            </a:r>
          </a:p>
        </p:txBody>
      </p:sp>
      <p:sp>
        <p:nvSpPr>
          <p:cNvPr id="2" name="AutoShape 2" descr="Сюжеты: Колыбель немецкой демократии. Как Веймарская республика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378064" y="521841"/>
            <a:ext cx="6805137" cy="504056"/>
          </a:xfrm>
        </p:spPr>
        <p:txBody>
          <a:bodyPr>
            <a:normAutofit/>
          </a:bodyPr>
          <a:lstStyle/>
          <a:p>
            <a:pPr algn="ctr"/>
            <a:r>
              <a:rPr lang="uk-UA" sz="25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ФРН у другій половині ХХ ст.</a:t>
            </a:r>
            <a:endParaRPr lang="ru-RU" sz="2500" b="0" dirty="0"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545976" y="3978225"/>
            <a:ext cx="28575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730250"/>
            <a:r>
              <a:rPr lang="uk-UA" sz="1000" dirty="0" smtClean="0">
                <a:latin typeface="Arial" pitchFamily="34" charset="0"/>
                <a:cs typeface="Arial" pitchFamily="34" charset="0"/>
              </a:rPr>
              <a:t>Франкфурт – фінансова столиця ФРН</a:t>
            </a:r>
          </a:p>
        </p:txBody>
      </p:sp>
      <p:pic>
        <p:nvPicPr>
          <p:cNvPr id="15362" name="Picture 2" descr="Skyline Frankfurt am Main 20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76" y="1948417"/>
            <a:ext cx="2857500" cy="20097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3838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168943" y="1890041"/>
            <a:ext cx="3420000" cy="432000"/>
          </a:xfrm>
          <a:prstGeom prst="rect">
            <a:avLst/>
          </a:prstGeom>
          <a:solidFill>
            <a:srgbClr val="008080">
              <a:alpha val="81175"/>
            </a:srgbClr>
          </a:solidFill>
          <a:ln>
            <a:noFill/>
          </a:ln>
          <a:effectLst/>
        </p:spPr>
        <p:txBody>
          <a:bodyPr lIns="73042" tIns="36521" rIns="73042" bIns="36521"/>
          <a:lstStyle/>
          <a:p>
            <a:pPr algn="ctr" defTabSz="731838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endParaRPr lang="uk-UA" altLang="ru-RU" sz="200" b="1" dirty="0" smtClean="0">
              <a:solidFill>
                <a:schemeClr val="bg1"/>
              </a:solidFill>
              <a:latin typeface="Arial" charset="0"/>
            </a:endParaRPr>
          </a:p>
          <a:p>
            <a:pPr algn="ctr" defTabSz="731838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uk-UA" altLang="ru-RU" sz="1200" b="1" dirty="0" smtClean="0">
                <a:solidFill>
                  <a:schemeClr val="bg1"/>
                </a:solidFill>
                <a:latin typeface="Arial" charset="0"/>
              </a:rPr>
              <a:t>Курс на будівництво соціалізму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3204567" y="2600783"/>
            <a:ext cx="3420000" cy="1931440"/>
          </a:xfrm>
          <a:prstGeom prst="rect">
            <a:avLst/>
          </a:prstGeom>
          <a:solidFill>
            <a:schemeClr val="accent2">
              <a:lumMod val="40000"/>
              <a:lumOff val="60000"/>
              <a:alpha val="81175"/>
            </a:schemeClr>
          </a:solidFill>
          <a:ln>
            <a:noFill/>
          </a:ln>
          <a:effectLst/>
        </p:spPr>
        <p:txBody>
          <a:bodyPr lIns="73042" tIns="36521" rIns="73042" bIns="36521"/>
          <a:lstStyle/>
          <a:p>
            <a:pPr marL="171450" indent="-171450" defTabSz="731838">
              <a:spcBef>
                <a:spcPct val="20000"/>
              </a:spcBef>
              <a:buClr>
                <a:srgbClr val="FF0000"/>
              </a:buClr>
              <a:buSzPct val="70000"/>
              <a:buFont typeface="Wingdings" pitchFamily="2" charset="2"/>
              <a:buChar char="v"/>
            </a:pPr>
            <a:r>
              <a:rPr lang="uk-UA" alt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с</a:t>
            </a:r>
            <a:r>
              <a:rPr lang="uk-UA" alt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творення індустріально-промислового державного сектору економіки;</a:t>
            </a:r>
          </a:p>
          <a:p>
            <a:pPr marL="171450" indent="-171450" defTabSz="731838">
              <a:spcBef>
                <a:spcPct val="20000"/>
              </a:spcBef>
              <a:buClr>
                <a:srgbClr val="FF0000"/>
              </a:buClr>
              <a:buSzPct val="70000"/>
              <a:buFont typeface="Wingdings" pitchFamily="2" charset="2"/>
              <a:buChar char="v"/>
            </a:pPr>
            <a:r>
              <a:rPr lang="uk-UA" alt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а</a:t>
            </a:r>
            <a:r>
              <a:rPr lang="uk-UA" alt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грарна реформа та примусове кооперування сільського господарства;</a:t>
            </a:r>
          </a:p>
          <a:p>
            <a:pPr marL="171450" indent="-171450" defTabSz="731838">
              <a:spcBef>
                <a:spcPct val="20000"/>
              </a:spcBef>
              <a:buClr>
                <a:srgbClr val="FF0000"/>
              </a:buClr>
              <a:buSzPct val="70000"/>
              <a:buFont typeface="Wingdings" pitchFamily="2" charset="2"/>
              <a:buChar char="v"/>
            </a:pPr>
            <a:r>
              <a:rPr lang="uk-UA" alt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ф</a:t>
            </a:r>
            <a:r>
              <a:rPr lang="uk-UA" alt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ормування однопартійної політичної системи;</a:t>
            </a:r>
          </a:p>
          <a:p>
            <a:pPr marL="171450" indent="-171450" defTabSz="731838">
              <a:spcBef>
                <a:spcPct val="20000"/>
              </a:spcBef>
              <a:buClr>
                <a:srgbClr val="FF0000"/>
              </a:buClr>
              <a:buSzPct val="70000"/>
              <a:buFont typeface="Wingdings" pitchFamily="2" charset="2"/>
              <a:buChar char="v"/>
            </a:pPr>
            <a:r>
              <a:rPr lang="uk-UA" alt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з</a:t>
            </a:r>
            <a:r>
              <a:rPr lang="uk-UA" alt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абезпечення ідеологічної одноманітності;</a:t>
            </a:r>
          </a:p>
          <a:p>
            <a:pPr marL="171450" indent="-171450" defTabSz="731838">
              <a:spcBef>
                <a:spcPct val="20000"/>
              </a:spcBef>
              <a:buClr>
                <a:srgbClr val="FF0000"/>
              </a:buClr>
              <a:buSzPct val="70000"/>
              <a:buFont typeface="Wingdings" pitchFamily="2" charset="2"/>
              <a:buChar char="v"/>
            </a:pPr>
            <a:r>
              <a:rPr lang="uk-UA" alt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в</a:t>
            </a:r>
            <a:r>
              <a:rPr lang="uk-UA" alt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себічний контроль за усіма сферами життя і діяльності особи і суспільства;</a:t>
            </a:r>
          </a:p>
          <a:p>
            <a:pPr marL="171450" indent="-171450" defTabSz="731838">
              <a:spcBef>
                <a:spcPct val="20000"/>
              </a:spcBef>
              <a:buClr>
                <a:srgbClr val="FF0000"/>
              </a:buClr>
              <a:buSzPct val="70000"/>
              <a:buFont typeface="Wingdings" pitchFamily="2" charset="2"/>
              <a:buChar char="v"/>
            </a:pPr>
            <a:r>
              <a:rPr lang="uk-UA" alt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с</a:t>
            </a:r>
            <a:r>
              <a:rPr lang="uk-UA" alt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тановлення і утвердження репресивного апарату.</a:t>
            </a:r>
          </a:p>
          <a:p>
            <a:pPr marL="171450" indent="-171450" defTabSz="731838">
              <a:spcBef>
                <a:spcPct val="20000"/>
              </a:spcBef>
              <a:buClr>
                <a:srgbClr val="FF0000"/>
              </a:buClr>
              <a:buSzPct val="70000"/>
              <a:buFont typeface="Wingdings" pitchFamily="2" charset="2"/>
              <a:buChar char="v"/>
            </a:pPr>
            <a:endParaRPr lang="uk-UA" altLang="ru-RU" sz="1100" dirty="0" smtClean="0">
              <a:solidFill>
                <a:schemeClr val="tx1">
                  <a:lumMod val="95000"/>
                  <a:lumOff val="5000"/>
                </a:schemeClr>
              </a:solidFill>
              <a:latin typeface="Arial" charset="0"/>
            </a:endParaRPr>
          </a:p>
        </p:txBody>
      </p:sp>
      <p:sp>
        <p:nvSpPr>
          <p:cNvPr id="16" name="AutoShape 10"/>
          <p:cNvSpPr>
            <a:spLocks noChangeArrowheads="1"/>
          </p:cNvSpPr>
          <p:nvPr/>
        </p:nvSpPr>
        <p:spPr bwMode="auto">
          <a:xfrm>
            <a:off x="3240943" y="2391091"/>
            <a:ext cx="3348000" cy="146974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7C80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endParaRPr lang="ru-RU" b="1">
              <a:solidFill>
                <a:schemeClr val="bg1"/>
              </a:solidFill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540450" y="3784267"/>
            <a:ext cx="24750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730250"/>
            <a:r>
              <a:rPr lang="uk-UA" sz="1000" dirty="0" smtClean="0">
                <a:latin typeface="Arial" pitchFamily="34" charset="0"/>
                <a:cs typeface="Arial" pitchFamily="34" charset="0"/>
              </a:rPr>
              <a:t>Символ німецького соціалістичного добробуту, народний автомобіль  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“</a:t>
            </a:r>
            <a:r>
              <a:rPr lang="en-US" sz="1000" dirty="0" err="1" smtClean="0">
                <a:latin typeface="Arial" pitchFamily="34" charset="0"/>
                <a:cs typeface="Arial" pitchFamily="34" charset="0"/>
              </a:rPr>
              <a:t>Trabant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”</a:t>
            </a:r>
            <a:r>
              <a:rPr lang="uk-UA" sz="1000" dirty="0" smtClean="0">
                <a:latin typeface="Arial" pitchFamily="34" charset="0"/>
                <a:cs typeface="Arial" pitchFamily="34" charset="0"/>
              </a:rPr>
              <a:t>. Кінець 70-х рр.</a:t>
            </a:r>
            <a:endParaRPr lang="en-US" sz="1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78064" y="521841"/>
            <a:ext cx="6805137" cy="504056"/>
          </a:xfrm>
        </p:spPr>
        <p:txBody>
          <a:bodyPr>
            <a:normAutofit/>
          </a:bodyPr>
          <a:lstStyle/>
          <a:p>
            <a:pPr algn="ctr"/>
            <a:r>
              <a:rPr lang="uk-UA" sz="25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Німецька Демократична Республіка</a:t>
            </a:r>
            <a:endParaRPr lang="ru-RU" sz="2500" b="0" dirty="0"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90" y="2466057"/>
            <a:ext cx="2448000" cy="1375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38001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168943" y="1890041"/>
            <a:ext cx="3420000" cy="432000"/>
          </a:xfrm>
          <a:prstGeom prst="rect">
            <a:avLst/>
          </a:prstGeom>
          <a:solidFill>
            <a:srgbClr val="008080">
              <a:alpha val="81175"/>
            </a:srgbClr>
          </a:solidFill>
          <a:ln>
            <a:noFill/>
          </a:ln>
          <a:effectLst/>
        </p:spPr>
        <p:txBody>
          <a:bodyPr lIns="73042" tIns="36521" rIns="73042" bIns="36521"/>
          <a:lstStyle/>
          <a:p>
            <a:pPr algn="ctr" defTabSz="731838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endParaRPr lang="uk-UA" altLang="ru-RU" sz="200" b="1" dirty="0" smtClean="0">
              <a:solidFill>
                <a:schemeClr val="bg1"/>
              </a:solidFill>
              <a:latin typeface="Arial" charset="0"/>
            </a:endParaRPr>
          </a:p>
          <a:p>
            <a:pPr algn="ctr" defTabSz="731838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uk-UA" altLang="ru-RU" sz="1200" b="1" dirty="0" smtClean="0">
                <a:solidFill>
                  <a:schemeClr val="bg1"/>
                </a:solidFill>
                <a:latin typeface="Arial" charset="0"/>
              </a:rPr>
              <a:t>Берлінський мур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3204567" y="2600783"/>
            <a:ext cx="3420000" cy="1377442"/>
          </a:xfrm>
          <a:prstGeom prst="rect">
            <a:avLst/>
          </a:prstGeom>
          <a:solidFill>
            <a:schemeClr val="accent2">
              <a:lumMod val="40000"/>
              <a:lumOff val="60000"/>
              <a:alpha val="81175"/>
            </a:schemeClr>
          </a:solidFill>
          <a:ln>
            <a:noFill/>
          </a:ln>
          <a:effectLst/>
        </p:spPr>
        <p:txBody>
          <a:bodyPr lIns="73042" tIns="36521" rIns="73042" bIns="36521"/>
          <a:lstStyle/>
          <a:p>
            <a:pPr marL="171450" indent="-171450" defTabSz="731838">
              <a:spcBef>
                <a:spcPct val="20000"/>
              </a:spcBef>
              <a:buClr>
                <a:srgbClr val="FF0000"/>
              </a:buClr>
              <a:buSzPct val="70000"/>
              <a:buFont typeface="Wingdings" pitchFamily="2" charset="2"/>
              <a:buChar char="v"/>
            </a:pPr>
            <a:r>
              <a:rPr lang="uk-UA" alt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с</a:t>
            </a:r>
            <a:r>
              <a:rPr lang="uk-UA" alt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поруджений в ніч з 12 на 13 серпня 1961 р.;</a:t>
            </a:r>
          </a:p>
          <a:p>
            <a:pPr marL="171450" indent="-171450" defTabSz="731838">
              <a:spcBef>
                <a:spcPct val="20000"/>
              </a:spcBef>
              <a:buClr>
                <a:srgbClr val="FF0000"/>
              </a:buClr>
              <a:buSzPct val="70000"/>
              <a:buFont typeface="Wingdings" pitchFamily="2" charset="2"/>
              <a:buChar char="v"/>
            </a:pPr>
            <a:r>
              <a:rPr lang="uk-UA" alt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с</a:t>
            </a:r>
            <a:r>
              <a:rPr lang="uk-UA" alt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поруда з бетону мала висоту 4 м. та довжину 46 км по Берліну та 115 км навколо Західного Берліна;</a:t>
            </a:r>
          </a:p>
          <a:p>
            <a:pPr marL="171450" indent="-171450" defTabSz="731838">
              <a:spcBef>
                <a:spcPct val="20000"/>
              </a:spcBef>
              <a:buClr>
                <a:srgbClr val="FF0000"/>
              </a:buClr>
              <a:buSzPct val="70000"/>
              <a:buFont typeface="Wingdings" pitchFamily="2" charset="2"/>
              <a:buChar char="v"/>
            </a:pPr>
            <a:r>
              <a:rPr lang="uk-UA" alt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м</a:t>
            </a:r>
            <a:r>
              <a:rPr lang="uk-UA" alt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ав 25 контрольно-пропускних пунктів, 210 спостережних вишок та 245 вогневих позицій, мінування;</a:t>
            </a:r>
          </a:p>
          <a:p>
            <a:pPr marL="171450" indent="-171450" defTabSz="731838">
              <a:spcBef>
                <a:spcPct val="20000"/>
              </a:spcBef>
              <a:buClr>
                <a:srgbClr val="FF0000"/>
              </a:buClr>
              <a:buSzPct val="70000"/>
              <a:buFont typeface="Wingdings" pitchFamily="2" charset="2"/>
              <a:buChar char="v"/>
            </a:pPr>
            <a:endParaRPr lang="uk-UA" altLang="ru-RU" sz="1100" dirty="0" smtClean="0">
              <a:solidFill>
                <a:schemeClr val="tx1">
                  <a:lumMod val="95000"/>
                  <a:lumOff val="5000"/>
                </a:schemeClr>
              </a:solidFill>
              <a:latin typeface="Arial" charset="0"/>
            </a:endParaRPr>
          </a:p>
        </p:txBody>
      </p:sp>
      <p:sp>
        <p:nvSpPr>
          <p:cNvPr id="16" name="AutoShape 10"/>
          <p:cNvSpPr>
            <a:spLocks noChangeArrowheads="1"/>
          </p:cNvSpPr>
          <p:nvPr/>
        </p:nvSpPr>
        <p:spPr bwMode="auto">
          <a:xfrm>
            <a:off x="3240943" y="2391091"/>
            <a:ext cx="3348000" cy="146974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7C80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endParaRPr lang="ru-RU" b="1">
              <a:solidFill>
                <a:schemeClr val="bg1"/>
              </a:solidFill>
            </a:endParaRPr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78064" y="521841"/>
            <a:ext cx="6805137" cy="504056"/>
          </a:xfrm>
        </p:spPr>
        <p:txBody>
          <a:bodyPr>
            <a:normAutofit/>
          </a:bodyPr>
          <a:lstStyle/>
          <a:p>
            <a:pPr algn="ctr"/>
            <a:r>
              <a:rPr lang="uk-UA" sz="25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Символ ідеологічного протистояння</a:t>
            </a:r>
            <a:endParaRPr lang="ru-RU" sz="2500" b="0" dirty="0"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846317" y="4104460"/>
            <a:ext cx="377825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Для </a:t>
            </a:r>
            <a:r>
              <a:rPr lang="ru-RU" sz="1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відвідування</a:t>
            </a:r>
            <a:r>
              <a:rPr lang="ru-RU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Західного</a:t>
            </a:r>
            <a:r>
              <a:rPr lang="ru-RU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Берліна</a:t>
            </a:r>
            <a:r>
              <a:rPr lang="ru-RU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громадянам</a:t>
            </a:r>
            <a:r>
              <a:rPr lang="ru-RU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НДР </a:t>
            </a:r>
            <a:r>
              <a:rPr lang="ru-RU" sz="1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був</a:t>
            </a:r>
            <a:r>
              <a:rPr lang="ru-RU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потрібен</a:t>
            </a:r>
            <a:r>
              <a:rPr lang="ru-RU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спеціальний</a:t>
            </a:r>
            <a:r>
              <a:rPr lang="ru-RU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дозвіл</a:t>
            </a:r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585551" y="4020036"/>
            <a:ext cx="24750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730250"/>
            <a:r>
              <a:rPr lang="uk-UA" sz="1000" dirty="0" smtClean="0">
                <a:latin typeface="Arial" pitchFamily="34" charset="0"/>
                <a:cs typeface="Arial" pitchFamily="34" charset="0"/>
              </a:rPr>
              <a:t>Берлінський мур. Середина 70-х рр.</a:t>
            </a:r>
            <a:endParaRPr lang="en-US" sz="1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71" y="2306951"/>
            <a:ext cx="2594108" cy="17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24236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403475" y="1457945"/>
            <a:ext cx="3473500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7800"/>
            <a:r>
              <a:rPr lang="uk-UA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Під впливом соціально-політичних процесів кінця 80-х рр. в СРСР та країнах </a:t>
            </a:r>
            <a:r>
              <a:rPr lang="uk-UA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Південно-Східної Європи </a:t>
            </a:r>
            <a:r>
              <a:rPr lang="uk-UA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Берлінський </a:t>
            </a:r>
            <a:r>
              <a:rPr lang="uk-UA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мур втратив свій </a:t>
            </a:r>
            <a:r>
              <a:rPr lang="uk-UA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сенс.</a:t>
            </a:r>
          </a:p>
          <a:p>
            <a:pPr indent="177800"/>
            <a:r>
              <a:rPr lang="uk-UA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 </a:t>
            </a:r>
            <a:r>
              <a:rPr lang="uk-UA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ніч з 9 на 10 </a:t>
            </a:r>
            <a:r>
              <a:rPr lang="uk-UA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листопада 1989 р. </a:t>
            </a:r>
            <a:r>
              <a:rPr lang="uk-UA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було прийнято рішення про відкриття пунктів перепуску між частинами міста. Населення прийняло це рішення з великим ентузіазмом</a:t>
            </a:r>
            <a:r>
              <a:rPr lang="uk-UA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indent="177800"/>
            <a:r>
              <a:rPr lang="ru-RU" b="1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Офіційно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демонтаж муру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закінчився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30 листопада 1990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р.</a:t>
            </a:r>
            <a:endParaRPr lang="uk-UA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AutoShape 2" descr="Сюжеты: Колыбель немецкой демократии. Как Веймарская республика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378064" y="521841"/>
            <a:ext cx="6805137" cy="504056"/>
          </a:xfrm>
        </p:spPr>
        <p:txBody>
          <a:bodyPr>
            <a:normAutofit/>
          </a:bodyPr>
          <a:lstStyle/>
          <a:p>
            <a:pPr algn="ctr"/>
            <a:r>
              <a:rPr lang="uk-UA" sz="25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Падіння Берлінського муру</a:t>
            </a:r>
            <a:endParaRPr lang="ru-RU" sz="2500" b="0" dirty="0"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468263" y="3834209"/>
            <a:ext cx="28575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730250"/>
            <a:r>
              <a:rPr lang="uk-UA" sz="1000" dirty="0" smtClean="0">
                <a:latin typeface="Arial" pitchFamily="34" charset="0"/>
                <a:cs typeface="Arial" pitchFamily="34" charset="0"/>
              </a:rPr>
              <a:t>Падіння Берлінського муру.</a:t>
            </a:r>
          </a:p>
          <a:p>
            <a:pPr algn="ctr" defTabSz="730250"/>
            <a:r>
              <a:rPr lang="uk-UA" sz="1000" dirty="0" smtClean="0">
                <a:latin typeface="Arial" pitchFamily="34" charset="0"/>
                <a:cs typeface="Arial" pitchFamily="34" charset="0"/>
              </a:rPr>
              <a:t>Листопад 1989 р.</a:t>
            </a:r>
          </a:p>
        </p:txBody>
      </p:sp>
      <p:pic>
        <p:nvPicPr>
          <p:cNvPr id="20482" name="Picture 2" descr="D:\Презентації до уроків всесвітньої історії\фото\падіння берл стін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608" y="2250033"/>
            <a:ext cx="2847975" cy="1600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8136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168943" y="1890041"/>
            <a:ext cx="3420000" cy="432000"/>
          </a:xfrm>
          <a:prstGeom prst="rect">
            <a:avLst/>
          </a:prstGeom>
          <a:solidFill>
            <a:srgbClr val="008080">
              <a:alpha val="81175"/>
            </a:srgbClr>
          </a:solidFill>
          <a:ln>
            <a:noFill/>
          </a:ln>
          <a:effectLst/>
        </p:spPr>
        <p:txBody>
          <a:bodyPr lIns="73042" tIns="36521" rIns="73042" bIns="36521"/>
          <a:lstStyle/>
          <a:p>
            <a:pPr algn="ctr" defTabSz="731838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endParaRPr lang="uk-UA" altLang="ru-RU" sz="200" b="1" dirty="0" smtClean="0">
              <a:solidFill>
                <a:schemeClr val="bg1"/>
              </a:solidFill>
              <a:latin typeface="Arial" charset="0"/>
            </a:endParaRPr>
          </a:p>
          <a:p>
            <a:pPr algn="ctr" defTabSz="731838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uk-UA" altLang="ru-RU" sz="1200" b="1" dirty="0" smtClean="0">
                <a:solidFill>
                  <a:schemeClr val="bg1"/>
                </a:solidFill>
                <a:latin typeface="Arial" charset="0"/>
              </a:rPr>
              <a:t>Кроки на шляху до єдиної Німеччини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3204567" y="2600783"/>
            <a:ext cx="3420000" cy="2025514"/>
          </a:xfrm>
          <a:prstGeom prst="rect">
            <a:avLst/>
          </a:prstGeom>
          <a:solidFill>
            <a:schemeClr val="accent2">
              <a:lumMod val="40000"/>
              <a:lumOff val="60000"/>
              <a:alpha val="81175"/>
            </a:schemeClr>
          </a:solidFill>
          <a:ln>
            <a:noFill/>
          </a:ln>
          <a:effectLst/>
        </p:spPr>
        <p:txBody>
          <a:bodyPr lIns="73042" tIns="36521" rIns="73042" bIns="36521"/>
          <a:lstStyle/>
          <a:p>
            <a:pPr marL="171450" indent="-171450" defTabSz="731838">
              <a:spcBef>
                <a:spcPct val="20000"/>
              </a:spcBef>
              <a:buClr>
                <a:srgbClr val="FF0000"/>
              </a:buClr>
              <a:buSzPct val="70000"/>
              <a:buFont typeface="Wingdings" pitchFamily="2" charset="2"/>
              <a:buChar char="v"/>
            </a:pPr>
            <a:r>
              <a:rPr lang="uk-UA" altLang="ru-RU" sz="1100" dirty="0" smtClean="0">
                <a:solidFill>
                  <a:srgbClr val="FF0000"/>
                </a:solidFill>
                <a:latin typeface="Arial" charset="0"/>
              </a:rPr>
              <a:t>1 липня 1990 р</a:t>
            </a:r>
            <a:r>
              <a:rPr lang="uk-UA" alt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. набрала чинності Угода про економічний, валютний і соціальний союз між ФРН та НДР;</a:t>
            </a:r>
          </a:p>
          <a:p>
            <a:pPr marL="171450" indent="-171450" defTabSz="731838">
              <a:spcBef>
                <a:spcPct val="20000"/>
              </a:spcBef>
              <a:buClr>
                <a:srgbClr val="FF0000"/>
              </a:buClr>
              <a:buSzPct val="70000"/>
              <a:buFont typeface="Wingdings" pitchFamily="2" charset="2"/>
              <a:buChar char="v"/>
            </a:pPr>
            <a:r>
              <a:rPr lang="uk-UA" altLang="ru-RU" sz="1100" dirty="0" smtClean="0">
                <a:solidFill>
                  <a:srgbClr val="FF0000"/>
                </a:solidFill>
                <a:latin typeface="Arial" charset="0"/>
              </a:rPr>
              <a:t>23 серпня 1990 р</a:t>
            </a:r>
            <a:r>
              <a:rPr lang="uk-UA" alt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. парламент НДР ухвалив приєднання НДР до ФРН;</a:t>
            </a:r>
          </a:p>
          <a:p>
            <a:pPr marL="171450" indent="-171450" defTabSz="731838">
              <a:spcBef>
                <a:spcPct val="20000"/>
              </a:spcBef>
              <a:buClr>
                <a:srgbClr val="FF0000"/>
              </a:buClr>
              <a:buSzPct val="70000"/>
              <a:buFont typeface="Wingdings" pitchFamily="2" charset="2"/>
              <a:buChar char="v"/>
            </a:pPr>
            <a:r>
              <a:rPr lang="uk-UA" altLang="ru-RU" sz="1100" dirty="0" smtClean="0">
                <a:solidFill>
                  <a:srgbClr val="FF0000"/>
                </a:solidFill>
                <a:latin typeface="Arial" charset="0"/>
              </a:rPr>
              <a:t>12 вересня 1990 р</a:t>
            </a:r>
            <a:r>
              <a:rPr lang="uk-UA" alt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. союзні держави (СРСР, США, Велика Британія та Франція) анулювали свої права та зобов'язання стосовно Німеччини;</a:t>
            </a:r>
          </a:p>
          <a:p>
            <a:pPr marL="171450" indent="-171450" defTabSz="731838">
              <a:spcBef>
                <a:spcPct val="20000"/>
              </a:spcBef>
              <a:buClr>
                <a:srgbClr val="FF0000"/>
              </a:buClr>
              <a:buSzPct val="70000"/>
              <a:buFont typeface="Wingdings" pitchFamily="2" charset="2"/>
              <a:buChar char="v"/>
            </a:pPr>
            <a:r>
              <a:rPr lang="uk-UA" altLang="ru-RU" sz="1100" dirty="0" smtClean="0">
                <a:solidFill>
                  <a:srgbClr val="FF0000"/>
                </a:solidFill>
                <a:latin typeface="Arial" charset="0"/>
              </a:rPr>
              <a:t>3 жовтня 1990 р</a:t>
            </a:r>
            <a:r>
              <a:rPr lang="uk-UA" alt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. проголошено приєднання НДР до ФРН. </a:t>
            </a:r>
          </a:p>
        </p:txBody>
      </p:sp>
      <p:sp>
        <p:nvSpPr>
          <p:cNvPr id="16" name="AutoShape 10"/>
          <p:cNvSpPr>
            <a:spLocks noChangeArrowheads="1"/>
          </p:cNvSpPr>
          <p:nvPr/>
        </p:nvSpPr>
        <p:spPr bwMode="auto">
          <a:xfrm>
            <a:off x="3240943" y="2391091"/>
            <a:ext cx="3348000" cy="146974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7C80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endParaRPr lang="ru-RU" b="1">
              <a:solidFill>
                <a:schemeClr val="bg1"/>
              </a:solidFill>
            </a:endParaRPr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78064" y="521841"/>
            <a:ext cx="6805137" cy="504056"/>
          </a:xfrm>
        </p:spPr>
        <p:txBody>
          <a:bodyPr>
            <a:normAutofit/>
          </a:bodyPr>
          <a:lstStyle/>
          <a:p>
            <a:pPr algn="ctr"/>
            <a:r>
              <a:rPr lang="uk-UA" sz="25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Німеччина на шляху до об</a:t>
            </a:r>
            <a:r>
              <a:rPr lang="en-US" sz="25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’</a:t>
            </a:r>
            <a:r>
              <a:rPr lang="uk-UA" sz="25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єднання </a:t>
            </a:r>
            <a:endParaRPr lang="ru-RU" sz="2500" b="0" dirty="0"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58" name="Picture 2" descr="D:\Презентації до уроків всесвітньої історії\фото\нім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59" y="2610073"/>
            <a:ext cx="2664000" cy="15783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1080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700511" y="1890041"/>
            <a:ext cx="3852048" cy="432000"/>
          </a:xfrm>
          <a:prstGeom prst="rect">
            <a:avLst/>
          </a:prstGeom>
          <a:solidFill>
            <a:srgbClr val="008080">
              <a:alpha val="81175"/>
            </a:srgbClr>
          </a:solidFill>
          <a:ln>
            <a:noFill/>
          </a:ln>
          <a:effectLst/>
        </p:spPr>
        <p:txBody>
          <a:bodyPr lIns="73042" tIns="36521" rIns="73042" bIns="36521"/>
          <a:lstStyle/>
          <a:p>
            <a:pPr algn="ctr" defTabSz="731838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endParaRPr lang="uk-UA" altLang="ru-RU" sz="200" b="1" dirty="0" smtClean="0">
              <a:solidFill>
                <a:schemeClr val="bg1"/>
              </a:solidFill>
              <a:latin typeface="Arial" charset="0"/>
            </a:endParaRPr>
          </a:p>
          <a:p>
            <a:pPr algn="ctr" defTabSz="731838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uk-UA" altLang="ru-RU" sz="1200" b="1" dirty="0" smtClean="0">
                <a:solidFill>
                  <a:schemeClr val="bg1"/>
                </a:solidFill>
                <a:latin typeface="Arial" charset="0"/>
              </a:rPr>
              <a:t>Проблеми об'єднаної  Німеччини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2700511" y="2600783"/>
            <a:ext cx="3852048" cy="2025514"/>
          </a:xfrm>
          <a:prstGeom prst="rect">
            <a:avLst/>
          </a:prstGeom>
          <a:solidFill>
            <a:schemeClr val="accent2">
              <a:lumMod val="40000"/>
              <a:lumOff val="60000"/>
              <a:alpha val="81175"/>
            </a:schemeClr>
          </a:solidFill>
          <a:ln>
            <a:noFill/>
          </a:ln>
          <a:effectLst/>
        </p:spPr>
        <p:txBody>
          <a:bodyPr lIns="73042" tIns="36521" rIns="73042" bIns="36521"/>
          <a:lstStyle/>
          <a:p>
            <a:pPr marL="171450" indent="-171450" defTabSz="731838">
              <a:spcBef>
                <a:spcPct val="20000"/>
              </a:spcBef>
              <a:buClr>
                <a:srgbClr val="FF0000"/>
              </a:buClr>
              <a:buSzPct val="70000"/>
              <a:buFont typeface="Wingdings" pitchFamily="2" charset="2"/>
              <a:buChar char="v"/>
            </a:pPr>
            <a:r>
              <a:rPr lang="ru-RU" alt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проблема </a:t>
            </a:r>
            <a:r>
              <a:rPr lang="ru-RU" altLang="ru-RU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інтеграції</a:t>
            </a:r>
            <a:r>
              <a:rPr lang="ru-RU" alt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</a:t>
            </a:r>
            <a:r>
              <a:rPr lang="ru-RU" altLang="ru-RU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державної</a:t>
            </a:r>
            <a:r>
              <a:rPr lang="ru-RU" alt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</a:t>
            </a:r>
            <a:r>
              <a:rPr lang="ru-RU" altLang="ru-RU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планової</a:t>
            </a:r>
            <a:r>
              <a:rPr lang="ru-RU" alt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</a:t>
            </a:r>
            <a:r>
              <a:rPr lang="ru-RU" altLang="ru-RU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економіки</a:t>
            </a:r>
            <a:r>
              <a:rPr lang="ru-RU" alt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</a:t>
            </a:r>
            <a:r>
              <a:rPr lang="ru-RU" altLang="ru-RU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колишньої</a:t>
            </a:r>
            <a:r>
              <a:rPr lang="ru-RU" alt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НДР у </a:t>
            </a:r>
            <a:r>
              <a:rPr lang="ru-RU" altLang="ru-RU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ринкову</a:t>
            </a:r>
            <a:r>
              <a:rPr lang="ru-RU" alt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</a:t>
            </a:r>
            <a:r>
              <a:rPr lang="ru-RU" altLang="ru-RU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економіку</a:t>
            </a:r>
            <a:r>
              <a:rPr lang="ru-RU" alt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</a:t>
            </a:r>
            <a:r>
              <a:rPr lang="ru-RU" alt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ФРН та </a:t>
            </a:r>
            <a:r>
              <a:rPr lang="uk-UA" alt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подолання економічної відсталості східнонімецьких земель;</a:t>
            </a:r>
          </a:p>
          <a:p>
            <a:pPr marL="171450" indent="-171450" defTabSz="731838">
              <a:spcBef>
                <a:spcPct val="20000"/>
              </a:spcBef>
              <a:buClr>
                <a:srgbClr val="FF0000"/>
              </a:buClr>
              <a:buSzPct val="70000"/>
              <a:buFont typeface="Wingdings" pitchFamily="2" charset="2"/>
              <a:buChar char="v"/>
            </a:pPr>
            <a:r>
              <a:rPr lang="uk-UA" alt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болісний перехід  всього господарства й способу життя східних німців на ринкові відносини;</a:t>
            </a:r>
          </a:p>
          <a:p>
            <a:pPr marL="171450" indent="-171450" defTabSz="731838">
              <a:spcBef>
                <a:spcPct val="20000"/>
              </a:spcBef>
              <a:buClr>
                <a:srgbClr val="FF0000"/>
              </a:buClr>
              <a:buSzPct val="70000"/>
              <a:buFont typeface="Wingdings" pitchFamily="2" charset="2"/>
              <a:buChar char="v"/>
            </a:pPr>
            <a:r>
              <a:rPr lang="uk-UA" alt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п</a:t>
            </a:r>
            <a:r>
              <a:rPr lang="uk-UA" alt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оширення серед широких верств населення </a:t>
            </a:r>
            <a:r>
              <a:rPr lang="en-US" alt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“</a:t>
            </a:r>
            <a:r>
              <a:rPr lang="uk-UA" alt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нових земель</a:t>
            </a:r>
            <a:r>
              <a:rPr lang="en-US" alt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”</a:t>
            </a:r>
            <a:r>
              <a:rPr lang="uk-UA" alt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ФРН розчарування, апатії і навіть ностальгії за старими часами;</a:t>
            </a:r>
          </a:p>
          <a:p>
            <a:pPr marL="171450" indent="-171450" defTabSz="731838">
              <a:spcBef>
                <a:spcPct val="20000"/>
              </a:spcBef>
              <a:buClr>
                <a:srgbClr val="FF0000"/>
              </a:buClr>
              <a:buSzPct val="70000"/>
              <a:buFont typeface="Wingdings" pitchFamily="2" charset="2"/>
              <a:buChar char="v"/>
            </a:pPr>
            <a:r>
              <a:rPr lang="uk-UA" alt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а</a:t>
            </a:r>
            <a:r>
              <a:rPr lang="uk-UA" alt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ктивізація </a:t>
            </a:r>
            <a:r>
              <a:rPr lang="uk-UA" altLang="ru-RU" sz="11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праворадикальних</a:t>
            </a:r>
            <a:r>
              <a:rPr lang="uk-UA" alt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, неонацистських сил;</a:t>
            </a:r>
          </a:p>
          <a:p>
            <a:pPr marL="171450" indent="-171450" defTabSz="731838">
              <a:spcBef>
                <a:spcPct val="20000"/>
              </a:spcBef>
              <a:buClr>
                <a:srgbClr val="FF0000"/>
              </a:buClr>
              <a:buSzPct val="70000"/>
              <a:buFont typeface="Wingdings" pitchFamily="2" charset="2"/>
              <a:buChar char="v"/>
            </a:pPr>
            <a:r>
              <a:rPr lang="uk-UA" alt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в</a:t>
            </a:r>
            <a:r>
              <a:rPr lang="uk-UA" alt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ідчутний вплив світової економічної кризи.</a:t>
            </a:r>
          </a:p>
        </p:txBody>
      </p:sp>
      <p:sp>
        <p:nvSpPr>
          <p:cNvPr id="16" name="AutoShape 10"/>
          <p:cNvSpPr>
            <a:spLocks noChangeArrowheads="1"/>
          </p:cNvSpPr>
          <p:nvPr/>
        </p:nvSpPr>
        <p:spPr bwMode="auto">
          <a:xfrm>
            <a:off x="2988543" y="2391091"/>
            <a:ext cx="3348000" cy="146974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7C80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endParaRPr lang="ru-RU" b="1">
              <a:solidFill>
                <a:schemeClr val="bg1"/>
              </a:solidFill>
            </a:endParaRPr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78064" y="521841"/>
            <a:ext cx="6805137" cy="504056"/>
          </a:xfrm>
        </p:spPr>
        <p:txBody>
          <a:bodyPr>
            <a:normAutofit/>
          </a:bodyPr>
          <a:lstStyle/>
          <a:p>
            <a:pPr algn="ctr"/>
            <a:r>
              <a:rPr lang="uk-UA" sz="25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Є</a:t>
            </a:r>
            <a:r>
              <a:rPr lang="uk-UA" sz="25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дина Німеччина </a:t>
            </a:r>
            <a:endParaRPr lang="ru-RU" sz="2500" b="0" dirty="0"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335" y="2538065"/>
            <a:ext cx="1152525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684287" y="4050233"/>
            <a:ext cx="2016224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730250"/>
            <a:r>
              <a:rPr lang="vi-VN" sz="1000" dirty="0" smtClean="0">
                <a:latin typeface="Arial" pitchFamily="34" charset="0"/>
                <a:cs typeface="Arial" pitchFamily="34" charset="0"/>
              </a:rPr>
              <a:t>Гельмут Йозеф М</a:t>
            </a:r>
            <a:r>
              <a:rPr lang="uk-UA" sz="1000" dirty="0" smtClean="0">
                <a:latin typeface="Arial" pitchFamily="34" charset="0"/>
                <a:cs typeface="Arial" pitchFamily="34" charset="0"/>
              </a:rPr>
              <a:t>і</a:t>
            </a:r>
            <a:r>
              <a:rPr lang="vi-VN" sz="1000" dirty="0" smtClean="0">
                <a:latin typeface="Arial" pitchFamily="34" charset="0"/>
                <a:cs typeface="Arial" pitchFamily="34" charset="0"/>
              </a:rPr>
              <a:t>ха</a:t>
            </a:r>
            <a:r>
              <a:rPr lang="uk-UA" sz="1000" dirty="0" smtClean="0">
                <a:latin typeface="Arial" pitchFamily="34" charset="0"/>
                <a:cs typeface="Arial" pitchFamily="34" charset="0"/>
              </a:rPr>
              <a:t>е</a:t>
            </a:r>
            <a:r>
              <a:rPr lang="vi-VN" sz="1000" dirty="0" smtClean="0">
                <a:latin typeface="Arial" pitchFamily="34" charset="0"/>
                <a:cs typeface="Arial" pitchFamily="34" charset="0"/>
              </a:rPr>
              <a:t>ль Коль</a:t>
            </a:r>
            <a:r>
              <a:rPr lang="uk-UA" sz="10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 algn="ctr" defTabSz="730250"/>
            <a:r>
              <a:rPr lang="uk-UA" sz="1000" dirty="0">
                <a:latin typeface="Arial" pitchFamily="34" charset="0"/>
                <a:cs typeface="Arial" pitchFamily="34" charset="0"/>
              </a:rPr>
              <a:t>і</a:t>
            </a:r>
            <a:r>
              <a:rPr lang="uk-UA" sz="1000" dirty="0" smtClean="0">
                <a:latin typeface="Arial" pitchFamily="34" charset="0"/>
                <a:cs typeface="Arial" pitchFamily="34" charset="0"/>
              </a:rPr>
              <a:t>ніціатор і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uk-UA" sz="1000" dirty="0" smtClean="0">
                <a:latin typeface="Arial" pitchFamily="34" charset="0"/>
                <a:cs typeface="Arial" pitchFamily="34" charset="0"/>
              </a:rPr>
              <a:t>хрещений батько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”</a:t>
            </a:r>
            <a:r>
              <a:rPr lang="uk-UA" sz="1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 defTabSz="730250"/>
            <a:r>
              <a:rPr lang="uk-UA" sz="1000" dirty="0" smtClean="0">
                <a:latin typeface="Arial" pitchFamily="34" charset="0"/>
                <a:cs typeface="Arial" pitchFamily="34" charset="0"/>
              </a:rPr>
              <a:t>об'єднання Німеччини</a:t>
            </a:r>
          </a:p>
        </p:txBody>
      </p:sp>
    </p:spTree>
    <p:extLst>
      <p:ext uri="{BB962C8B-B14F-4D97-AF65-F5344CB8AC3E}">
        <p14:creationId xmlns="" xmlns:p14="http://schemas.microsoft.com/office/powerpoint/2010/main" val="234757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378064" y="214815"/>
            <a:ext cx="6805137" cy="894028"/>
          </a:xfrm>
        </p:spPr>
        <p:txBody>
          <a:bodyPr>
            <a:noAutofit/>
          </a:bodyPr>
          <a:lstStyle/>
          <a:p>
            <a:pPr algn="ctr"/>
            <a:r>
              <a:rPr lang="uk-UA" sz="25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Проміжний підсумок</a:t>
            </a:r>
            <a:endParaRPr lang="ru-RU" sz="2500" b="1" dirty="0"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07336" y="2130985"/>
            <a:ext cx="624164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7800" algn="ctr"/>
            <a:r>
              <a:rPr lang="uk-UA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Об'єднання Німеччини завершило післявоєнний цикл її історії.</a:t>
            </a:r>
          </a:p>
          <a:p>
            <a:pPr indent="177800" algn="ctr"/>
            <a:r>
              <a:rPr lang="uk-UA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ФРН стала повноправним членом світового співтовариства.</a:t>
            </a:r>
            <a:endParaRPr lang="ru-RU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2045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1692399" y="2466057"/>
            <a:ext cx="4140000" cy="396043"/>
          </a:xfrm>
          <a:prstGeom prst="rect">
            <a:avLst/>
          </a:prstGeom>
          <a:solidFill>
            <a:srgbClr val="0070C0">
              <a:alpha val="60784"/>
            </a:srgbClr>
          </a:solidFill>
          <a:ln>
            <a:noFill/>
          </a:ln>
        </p:spPr>
        <p:txBody>
          <a:bodyPr lIns="73550" tIns="36775" rIns="73550" bIns="36775"/>
          <a:lstStyle/>
          <a:p>
            <a:pPr algn="ctr" defTabSz="730250">
              <a:spcBef>
                <a:spcPct val="20000"/>
              </a:spcBef>
              <a:buClr>
                <a:srgbClr val="33CC33"/>
              </a:buClr>
              <a:buSzPct val="90000"/>
              <a:tabLst>
                <a:tab pos="0" algn="l"/>
              </a:tabLst>
            </a:pPr>
            <a:r>
              <a:rPr lang="uk-UA" altLang="ru-RU" sz="1600" b="1" dirty="0" smtClean="0">
                <a:solidFill>
                  <a:srgbClr val="002060"/>
                </a:solidFill>
                <a:latin typeface="Arial" charset="0"/>
              </a:rPr>
              <a:t>Уряди Німеччини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272773972"/>
              </p:ext>
            </p:extLst>
          </p:nvPr>
        </p:nvGraphicFramePr>
        <p:xfrm>
          <a:off x="1692399" y="2970113"/>
          <a:ext cx="4139752" cy="59200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928873"/>
                <a:gridCol w="1554879"/>
                <a:gridCol w="1656000"/>
              </a:tblGrid>
              <a:tr h="296000">
                <a:tc>
                  <a:txBody>
                    <a:bodyPr/>
                    <a:lstStyle/>
                    <a:p>
                      <a:r>
                        <a:rPr lang="uk-UA" sz="1100" b="0" dirty="0" smtClean="0">
                          <a:latin typeface="Arial" pitchFamily="34" charset="0"/>
                          <a:cs typeface="Arial" pitchFamily="34" charset="0"/>
                        </a:rPr>
                        <a:t>1998</a:t>
                      </a:r>
                      <a:r>
                        <a:rPr lang="uk-UA" sz="1100" b="0" baseline="0" dirty="0" smtClean="0">
                          <a:latin typeface="Arial" pitchFamily="34" charset="0"/>
                          <a:cs typeface="Arial" pitchFamily="34" charset="0"/>
                        </a:rPr>
                        <a:t> - 2005</a:t>
                      </a:r>
                      <a:endParaRPr lang="ru-RU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100" b="0" dirty="0" smtClean="0">
                          <a:latin typeface="Arial" pitchFamily="34" charset="0"/>
                          <a:cs typeface="Arial" pitchFamily="34" charset="0"/>
                        </a:rPr>
                        <a:t>Герхард Шредер</a:t>
                      </a:r>
                      <a:endParaRPr lang="ru-RU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100" b="0" dirty="0" smtClean="0">
                          <a:latin typeface="Arial" pitchFamily="34" charset="0"/>
                          <a:cs typeface="Arial" pitchFamily="34" charset="0"/>
                        </a:rPr>
                        <a:t>СДПН/</a:t>
                      </a:r>
                      <a:r>
                        <a:rPr lang="en-US" sz="1100" b="0" dirty="0" smtClean="0">
                          <a:latin typeface="Arial" pitchFamily="34" charset="0"/>
                          <a:cs typeface="Arial" pitchFamily="34" charset="0"/>
                        </a:rPr>
                        <a:t>”</a:t>
                      </a:r>
                      <a:r>
                        <a:rPr lang="uk-UA" sz="1100" b="0" dirty="0" smtClean="0">
                          <a:latin typeface="Arial" pitchFamily="34" charset="0"/>
                          <a:cs typeface="Arial" pitchFamily="34" charset="0"/>
                        </a:rPr>
                        <a:t>Зелені</a:t>
                      </a:r>
                      <a:r>
                        <a:rPr lang="en-US" sz="1100" b="0" dirty="0" smtClean="0">
                          <a:latin typeface="Arial" pitchFamily="34" charset="0"/>
                          <a:cs typeface="Arial" pitchFamily="34" charset="0"/>
                        </a:rPr>
                        <a:t>”</a:t>
                      </a:r>
                      <a:endParaRPr lang="ru-RU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96000">
                <a:tc>
                  <a:txBody>
                    <a:bodyPr/>
                    <a:lstStyle/>
                    <a:p>
                      <a:pPr algn="ctr"/>
                      <a:r>
                        <a:rPr lang="uk-UA" sz="1100" b="0" baseline="0" dirty="0" smtClean="0">
                          <a:latin typeface="Arial" pitchFamily="34" charset="0"/>
                          <a:cs typeface="Arial" pitchFamily="34" charset="0"/>
                        </a:rPr>
                        <a:t>з 2005</a:t>
                      </a:r>
                      <a:endParaRPr lang="ru-RU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100" b="0" dirty="0" smtClean="0">
                          <a:latin typeface="Arial" pitchFamily="34" charset="0"/>
                          <a:cs typeface="Arial" pitchFamily="34" charset="0"/>
                        </a:rPr>
                        <a:t>Ангела</a:t>
                      </a:r>
                      <a:r>
                        <a:rPr lang="uk-UA" sz="1100" b="0" baseline="0" dirty="0" smtClean="0">
                          <a:latin typeface="Arial" pitchFamily="34" charset="0"/>
                          <a:cs typeface="Arial" pitchFamily="34" charset="0"/>
                        </a:rPr>
                        <a:t> Меркель</a:t>
                      </a:r>
                      <a:endParaRPr lang="ru-RU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100" b="0" dirty="0" smtClean="0">
                          <a:latin typeface="Arial" pitchFamily="34" charset="0"/>
                          <a:cs typeface="Arial" pitchFamily="34" charset="0"/>
                        </a:rPr>
                        <a:t>ХДС</a:t>
                      </a:r>
                      <a:endParaRPr lang="ru-RU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378064" y="521841"/>
            <a:ext cx="6805137" cy="504056"/>
          </a:xfrm>
        </p:spPr>
        <p:txBody>
          <a:bodyPr>
            <a:normAutofit/>
          </a:bodyPr>
          <a:lstStyle/>
          <a:p>
            <a:pPr algn="ctr"/>
            <a:r>
              <a:rPr lang="uk-UA" sz="25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Німеччина у ХХІ ст.</a:t>
            </a:r>
            <a:endParaRPr lang="ru-RU" sz="2500" b="0" dirty="0"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9207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276575" y="1817985"/>
            <a:ext cx="3275984" cy="504056"/>
          </a:xfrm>
          <a:prstGeom prst="rect">
            <a:avLst/>
          </a:prstGeom>
          <a:solidFill>
            <a:srgbClr val="008080">
              <a:alpha val="81175"/>
            </a:srgbClr>
          </a:solidFill>
          <a:ln>
            <a:noFill/>
          </a:ln>
          <a:effectLst/>
        </p:spPr>
        <p:txBody>
          <a:bodyPr lIns="73042" tIns="36521" rIns="73042" bIns="36521"/>
          <a:lstStyle/>
          <a:p>
            <a:pPr algn="ctr" defTabSz="731838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endParaRPr lang="uk-UA" altLang="ru-RU" sz="200" b="1" dirty="0" smtClean="0">
              <a:solidFill>
                <a:schemeClr val="bg1"/>
              </a:solidFill>
              <a:latin typeface="Arial" charset="0"/>
            </a:endParaRPr>
          </a:p>
          <a:p>
            <a:pPr algn="ctr" defTabSz="731838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uk-UA" altLang="ru-RU" sz="1200" b="1" dirty="0" smtClean="0">
                <a:solidFill>
                  <a:schemeClr val="bg1"/>
                </a:solidFill>
                <a:latin typeface="Arial" charset="0"/>
              </a:rPr>
              <a:t>Політичний довгожитель на державному олімпі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3240951" y="2754089"/>
            <a:ext cx="3275984" cy="1080120"/>
          </a:xfrm>
          <a:prstGeom prst="rect">
            <a:avLst/>
          </a:prstGeom>
          <a:solidFill>
            <a:schemeClr val="accent2">
              <a:lumMod val="40000"/>
              <a:lumOff val="60000"/>
              <a:alpha val="81175"/>
            </a:schemeClr>
          </a:solidFill>
          <a:ln>
            <a:noFill/>
          </a:ln>
          <a:effectLst/>
        </p:spPr>
        <p:txBody>
          <a:bodyPr lIns="73042" tIns="36521" rIns="73042" bIns="36521"/>
          <a:lstStyle/>
          <a:p>
            <a:pPr marL="171450" indent="-171450" defTabSz="731838">
              <a:spcBef>
                <a:spcPct val="20000"/>
              </a:spcBef>
              <a:buClr>
                <a:srgbClr val="FF0000"/>
              </a:buClr>
              <a:buSzPct val="70000"/>
              <a:buFont typeface="Wingdings" pitchFamily="2" charset="2"/>
              <a:buChar char="v"/>
            </a:pPr>
            <a:r>
              <a:rPr lang="ru-RU" altLang="ru-RU" sz="11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послідовна</a:t>
            </a:r>
            <a:r>
              <a:rPr lang="ru-RU" alt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</a:t>
            </a:r>
            <a:r>
              <a:rPr lang="ru-RU" altLang="ru-RU" sz="11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підтримка</a:t>
            </a:r>
            <a:r>
              <a:rPr lang="ru-RU" alt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 </a:t>
            </a:r>
            <a:r>
              <a:rPr lang="ru-RU" altLang="ru-RU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політики</a:t>
            </a:r>
            <a:r>
              <a:rPr lang="ru-RU" alt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США;</a:t>
            </a:r>
          </a:p>
          <a:p>
            <a:pPr marL="171450" indent="-171450" defTabSz="731838">
              <a:spcBef>
                <a:spcPct val="20000"/>
              </a:spcBef>
              <a:buClr>
                <a:srgbClr val="FF0000"/>
              </a:buClr>
              <a:buSzPct val="70000"/>
              <a:buFont typeface="Wingdings" pitchFamily="2" charset="2"/>
              <a:buChar char="v"/>
            </a:pPr>
            <a:r>
              <a:rPr lang="ru-RU" altLang="ru-RU" sz="11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поглиблення</a:t>
            </a:r>
            <a:r>
              <a:rPr lang="ru-RU" alt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</a:t>
            </a:r>
            <a:r>
              <a:rPr lang="ru-RU" altLang="ru-RU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європейської</a:t>
            </a:r>
            <a:r>
              <a:rPr lang="ru-RU" alt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</a:t>
            </a:r>
            <a:r>
              <a:rPr lang="ru-RU" altLang="ru-RU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інтеграції</a:t>
            </a:r>
            <a:r>
              <a:rPr lang="ru-RU" alt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;</a:t>
            </a:r>
          </a:p>
          <a:p>
            <a:pPr marL="171450" indent="-171450" defTabSz="731838">
              <a:spcBef>
                <a:spcPct val="20000"/>
              </a:spcBef>
              <a:buClr>
                <a:srgbClr val="FF0000"/>
              </a:buClr>
              <a:buSzPct val="70000"/>
              <a:buFont typeface="Wingdings" pitchFamily="2" charset="2"/>
              <a:buChar char="v"/>
            </a:pPr>
            <a:r>
              <a:rPr lang="ru-RU" altLang="ru-RU" sz="11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боротьба</a:t>
            </a:r>
            <a:r>
              <a:rPr lang="ru-RU" alt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</a:t>
            </a:r>
            <a:r>
              <a:rPr lang="ru-RU" alt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за </a:t>
            </a:r>
            <a:r>
              <a:rPr lang="ru-RU" altLang="ru-RU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економію</a:t>
            </a:r>
            <a:r>
              <a:rPr lang="ru-RU" alt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</a:t>
            </a:r>
            <a:r>
              <a:rPr lang="ru-RU" altLang="ru-RU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природних</a:t>
            </a:r>
            <a:r>
              <a:rPr lang="ru-RU" alt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</a:t>
            </a:r>
            <a:r>
              <a:rPr lang="ru-RU" altLang="ru-RU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ресурсів</a:t>
            </a:r>
            <a:r>
              <a:rPr lang="ru-RU" alt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;</a:t>
            </a:r>
          </a:p>
          <a:p>
            <a:pPr marL="171450" indent="-171450" defTabSz="731838">
              <a:spcBef>
                <a:spcPct val="20000"/>
              </a:spcBef>
              <a:buClr>
                <a:srgbClr val="FF0000"/>
              </a:buClr>
              <a:buSzPct val="70000"/>
              <a:buFont typeface="Wingdings" pitchFamily="2" charset="2"/>
              <a:buChar char="v"/>
            </a:pPr>
            <a:r>
              <a:rPr lang="ru-RU" altLang="ru-RU" sz="11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наповнення</a:t>
            </a:r>
            <a:r>
              <a:rPr lang="ru-RU" alt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</a:t>
            </a:r>
            <a:r>
              <a:rPr lang="ru-RU" alt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бюджету за </a:t>
            </a:r>
            <a:r>
              <a:rPr lang="ru-RU" altLang="ru-RU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рахунок</a:t>
            </a:r>
            <a:r>
              <a:rPr lang="ru-RU" alt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</a:t>
            </a:r>
            <a:r>
              <a:rPr lang="ru-RU" altLang="ru-RU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значного</a:t>
            </a:r>
            <a:r>
              <a:rPr lang="ru-RU" alt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</a:t>
            </a:r>
            <a:r>
              <a:rPr lang="ru-RU" altLang="ru-RU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збільшення</a:t>
            </a:r>
            <a:r>
              <a:rPr lang="ru-RU" alt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</a:t>
            </a:r>
            <a:r>
              <a:rPr lang="ru-RU" altLang="ru-RU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експорту</a:t>
            </a:r>
            <a:r>
              <a:rPr lang="ru-RU" alt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</a:t>
            </a:r>
            <a:r>
              <a:rPr lang="ru-RU" altLang="ru-RU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озброєнь</a:t>
            </a:r>
            <a:r>
              <a:rPr lang="ru-RU" alt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.</a:t>
            </a:r>
            <a:endParaRPr lang="uk-UA" altLang="ru-RU" sz="1100" dirty="0" smtClean="0">
              <a:solidFill>
                <a:schemeClr val="tx1">
                  <a:lumMod val="95000"/>
                  <a:lumOff val="5000"/>
                </a:schemeClr>
              </a:solidFill>
              <a:latin typeface="Arial" charset="0"/>
            </a:endParaRPr>
          </a:p>
        </p:txBody>
      </p:sp>
      <p:sp>
        <p:nvSpPr>
          <p:cNvPr id="16" name="AutoShape 10"/>
          <p:cNvSpPr>
            <a:spLocks noChangeArrowheads="1"/>
          </p:cNvSpPr>
          <p:nvPr/>
        </p:nvSpPr>
        <p:spPr bwMode="auto">
          <a:xfrm>
            <a:off x="3240943" y="2391091"/>
            <a:ext cx="3348000" cy="29099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C000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endParaRPr lang="ru-RU" b="1">
              <a:solidFill>
                <a:schemeClr val="bg1"/>
              </a:solidFill>
            </a:endParaRPr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78064" y="521841"/>
            <a:ext cx="6805137" cy="504056"/>
          </a:xfrm>
        </p:spPr>
        <p:txBody>
          <a:bodyPr>
            <a:normAutofit/>
          </a:bodyPr>
          <a:lstStyle/>
          <a:p>
            <a:pPr algn="ctr"/>
            <a:r>
              <a:rPr lang="uk-UA" sz="25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Німеччина у ХХІ ст. </a:t>
            </a:r>
            <a:endParaRPr lang="ru-RU" sz="2500" b="0" dirty="0"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828303" y="3762201"/>
            <a:ext cx="201622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730250"/>
            <a:r>
              <a:rPr lang="uk-UA" sz="1000" dirty="0" smtClean="0">
                <a:latin typeface="Arial" pitchFamily="34" charset="0"/>
                <a:cs typeface="Arial" pitchFamily="34" charset="0"/>
              </a:rPr>
              <a:t>Ангела </a:t>
            </a:r>
            <a:r>
              <a:rPr lang="uk-UA" sz="1000" dirty="0" err="1" smtClean="0">
                <a:latin typeface="Arial" pitchFamily="34" charset="0"/>
                <a:cs typeface="Arial" pitchFamily="34" charset="0"/>
              </a:rPr>
              <a:t>Доротея</a:t>
            </a:r>
            <a:r>
              <a:rPr lang="uk-UA" sz="1000" dirty="0" smtClean="0">
                <a:latin typeface="Arial" pitchFamily="34" charset="0"/>
                <a:cs typeface="Arial" pitchFamily="34" charset="0"/>
              </a:rPr>
              <a:t> Меркель</a:t>
            </a:r>
          </a:p>
          <a:p>
            <a:pPr algn="ctr" defTabSz="730250"/>
            <a:r>
              <a:rPr lang="uk-UA" sz="1000" dirty="0" smtClean="0">
                <a:latin typeface="Arial" pitchFamily="34" charset="0"/>
                <a:cs typeface="Arial" pitchFamily="34" charset="0"/>
              </a:rPr>
              <a:t>(у дівоцтві  </a:t>
            </a:r>
            <a:r>
              <a:rPr lang="uk-UA" sz="1000" dirty="0" err="1" smtClean="0">
                <a:latin typeface="Arial" pitchFamily="34" charset="0"/>
                <a:cs typeface="Arial" pitchFamily="34" charset="0"/>
              </a:rPr>
              <a:t>Каснер</a:t>
            </a:r>
            <a:r>
              <a:rPr lang="uk-UA" sz="1000" dirty="0" smtClean="0">
                <a:latin typeface="Arial" pitchFamily="34" charset="0"/>
                <a:cs typeface="Arial" pitchFamily="34" charset="0"/>
              </a:rPr>
              <a:t>),</a:t>
            </a:r>
          </a:p>
          <a:p>
            <a:pPr algn="ctr" defTabSz="730250"/>
            <a:r>
              <a:rPr lang="ru-RU" sz="1000" dirty="0" err="1">
                <a:latin typeface="Arial" pitchFamily="34" charset="0"/>
                <a:cs typeface="Arial" pitchFamily="34" charset="0"/>
              </a:rPr>
              <a:t>чотири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рази </a:t>
            </a:r>
            <a:r>
              <a:rPr lang="ru-RU" sz="1000" dirty="0" err="1">
                <a:latin typeface="Arial" pitchFamily="34" charset="0"/>
                <a:cs typeface="Arial" pitchFamily="34" charset="0"/>
              </a:rPr>
              <a:t>підряд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err="1" smtClean="0">
                <a:latin typeface="Arial" pitchFamily="34" charset="0"/>
                <a:cs typeface="Arial" pitchFamily="34" charset="0"/>
              </a:rPr>
              <a:t>зберігає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err="1">
                <a:latin typeface="Arial" pitchFamily="34" charset="0"/>
                <a:cs typeface="Arial" pitchFamily="34" charset="0"/>
              </a:rPr>
              <a:t>місце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федерального канцлера</a:t>
            </a:r>
            <a:endParaRPr lang="uk-UA" sz="1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10" y="1673969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397621" y="2394049"/>
            <a:ext cx="111120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200" dirty="0" smtClean="0">
                <a:latin typeface="Arial" pitchFamily="34" charset="0"/>
                <a:cs typeface="Arial" pitchFamily="34" charset="0"/>
              </a:rPr>
              <a:t>основи курсу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6735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2628503" y="2754089"/>
            <a:ext cx="4104456" cy="1656184"/>
          </a:xfrm>
          <a:prstGeom prst="rect">
            <a:avLst/>
          </a:prstGeom>
          <a:solidFill>
            <a:schemeClr val="bg2">
              <a:lumMod val="75000"/>
              <a:alpha val="60392"/>
            </a:schemeClr>
          </a:solidFill>
          <a:ln>
            <a:noFill/>
          </a:ln>
        </p:spPr>
        <p:txBody>
          <a:bodyPr lIns="73550" tIns="36775" rIns="73550" bIns="36775"/>
          <a:lstStyle/>
          <a:p>
            <a:pPr marL="171450" indent="-171450" defTabSz="730250">
              <a:spcBef>
                <a:spcPct val="20000"/>
              </a:spcBef>
              <a:buClr>
                <a:srgbClr val="002060"/>
              </a:buClr>
              <a:buSzPct val="90000"/>
              <a:buFont typeface="Wingdings" pitchFamily="2" charset="2"/>
              <a:buChar char="v"/>
              <a:tabLst>
                <a:tab pos="0" algn="l"/>
              </a:tabLst>
            </a:pPr>
            <a:r>
              <a:rPr lang="uk-UA" altLang="ru-RU" sz="1100" dirty="0">
                <a:solidFill>
                  <a:srgbClr val="080808"/>
                </a:solidFill>
                <a:latin typeface="Arial" charset="0"/>
              </a:rPr>
              <a:t>а</a:t>
            </a:r>
            <a:r>
              <a:rPr lang="uk-UA" altLang="ru-RU" sz="1100" dirty="0" smtClean="0">
                <a:solidFill>
                  <a:srgbClr val="080808"/>
                </a:solidFill>
                <a:latin typeface="Arial" charset="0"/>
              </a:rPr>
              <a:t>ктивна участь у європейських інтеграційних процесах;</a:t>
            </a:r>
          </a:p>
          <a:p>
            <a:pPr marL="171450" indent="-171450" defTabSz="730250">
              <a:spcBef>
                <a:spcPct val="20000"/>
              </a:spcBef>
              <a:buClr>
                <a:srgbClr val="002060"/>
              </a:buClr>
              <a:buSzPct val="90000"/>
              <a:buFont typeface="Wingdings" pitchFamily="2" charset="2"/>
              <a:buChar char="v"/>
              <a:tabLst>
                <a:tab pos="0" algn="l"/>
              </a:tabLst>
            </a:pPr>
            <a:r>
              <a:rPr lang="uk-UA" altLang="ru-RU" sz="1100" dirty="0">
                <a:solidFill>
                  <a:srgbClr val="080808"/>
                </a:solidFill>
                <a:latin typeface="Arial" charset="0"/>
              </a:rPr>
              <a:t>а</a:t>
            </a:r>
            <a:r>
              <a:rPr lang="uk-UA" altLang="ru-RU" sz="1100" dirty="0" smtClean="0">
                <a:solidFill>
                  <a:srgbClr val="080808"/>
                </a:solidFill>
                <a:latin typeface="Arial" charset="0"/>
              </a:rPr>
              <a:t>ктивне співробітництво з країнами НАТО та сприяння розширенню НАТО на Схід;</a:t>
            </a:r>
          </a:p>
          <a:p>
            <a:pPr marL="171450" indent="-171450" defTabSz="730250">
              <a:spcBef>
                <a:spcPct val="20000"/>
              </a:spcBef>
              <a:buClr>
                <a:srgbClr val="002060"/>
              </a:buClr>
              <a:buSzPct val="90000"/>
              <a:buFont typeface="Wingdings" pitchFamily="2" charset="2"/>
              <a:buChar char="v"/>
              <a:tabLst>
                <a:tab pos="0" algn="l"/>
              </a:tabLst>
            </a:pPr>
            <a:r>
              <a:rPr lang="uk-UA" altLang="ru-RU" sz="1100" dirty="0">
                <a:solidFill>
                  <a:srgbClr val="080808"/>
                </a:solidFill>
                <a:latin typeface="Arial" charset="0"/>
              </a:rPr>
              <a:t>м</a:t>
            </a:r>
            <a:r>
              <a:rPr lang="uk-UA" altLang="ru-RU" sz="1100" dirty="0" smtClean="0">
                <a:solidFill>
                  <a:srgbClr val="080808"/>
                </a:solidFill>
                <a:latin typeface="Arial" charset="0"/>
              </a:rPr>
              <a:t>иротворча діяльність у рамках програм ООН та НАТО;</a:t>
            </a:r>
          </a:p>
          <a:p>
            <a:pPr marL="171450" indent="-171450" defTabSz="730250">
              <a:spcBef>
                <a:spcPct val="20000"/>
              </a:spcBef>
              <a:buClr>
                <a:srgbClr val="002060"/>
              </a:buClr>
              <a:buSzPct val="90000"/>
              <a:buFont typeface="Wingdings" pitchFamily="2" charset="2"/>
              <a:buChar char="v"/>
              <a:tabLst>
                <a:tab pos="0" algn="l"/>
              </a:tabLst>
            </a:pPr>
            <a:r>
              <a:rPr lang="uk-UA" altLang="ru-RU" sz="1100" dirty="0" smtClean="0">
                <a:solidFill>
                  <a:srgbClr val="080808"/>
                </a:solidFill>
                <a:latin typeface="Arial" charset="0"/>
              </a:rPr>
              <a:t>розвиток партнерських відносин з новими європейськими країнами;</a:t>
            </a:r>
          </a:p>
          <a:p>
            <a:pPr marL="171450" indent="-171450" defTabSz="730250">
              <a:spcBef>
                <a:spcPct val="20000"/>
              </a:spcBef>
              <a:buClr>
                <a:srgbClr val="002060"/>
              </a:buClr>
              <a:buSzPct val="90000"/>
              <a:buFont typeface="Wingdings" pitchFamily="2" charset="2"/>
              <a:buChar char="v"/>
              <a:tabLst>
                <a:tab pos="0" algn="l"/>
              </a:tabLst>
            </a:pPr>
            <a:r>
              <a:rPr lang="uk-UA" altLang="ru-RU" sz="1100" dirty="0">
                <a:solidFill>
                  <a:srgbClr val="080808"/>
                </a:solidFill>
                <a:latin typeface="Arial" charset="0"/>
              </a:rPr>
              <a:t>п</a:t>
            </a:r>
            <a:r>
              <a:rPr lang="uk-UA" altLang="ru-RU" sz="1100" dirty="0" smtClean="0">
                <a:solidFill>
                  <a:srgbClr val="080808"/>
                </a:solidFill>
                <a:latin typeface="Arial" charset="0"/>
              </a:rPr>
              <a:t>осилення політичного та економічного впливу у Європі;</a:t>
            </a:r>
          </a:p>
          <a:p>
            <a:pPr marL="171450" indent="-171450" defTabSz="730250">
              <a:spcBef>
                <a:spcPct val="20000"/>
              </a:spcBef>
              <a:buClr>
                <a:srgbClr val="002060"/>
              </a:buClr>
              <a:buSzPct val="90000"/>
              <a:buFont typeface="Wingdings" pitchFamily="2" charset="2"/>
              <a:buChar char="v"/>
              <a:tabLst>
                <a:tab pos="0" algn="l"/>
              </a:tabLst>
            </a:pPr>
            <a:r>
              <a:rPr lang="uk-UA" altLang="ru-RU" sz="1100" dirty="0">
                <a:solidFill>
                  <a:srgbClr val="080808"/>
                </a:solidFill>
                <a:latin typeface="Arial" charset="0"/>
              </a:rPr>
              <a:t>з</a:t>
            </a:r>
            <a:r>
              <a:rPr lang="uk-UA" altLang="ru-RU" sz="1100" dirty="0" smtClean="0">
                <a:solidFill>
                  <a:srgbClr val="080808"/>
                </a:solidFill>
                <a:latin typeface="Arial" charset="0"/>
              </a:rPr>
              <a:t>міцнення багатосторонніх зв'язків з країнами світу.</a:t>
            </a:r>
            <a:endParaRPr lang="ru-RU" altLang="ru-RU" sz="1100" dirty="0" smtClean="0">
              <a:solidFill>
                <a:srgbClr val="080808"/>
              </a:solidFill>
              <a:latin typeface="Arial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628503" y="1962001"/>
            <a:ext cx="4104456" cy="504056"/>
          </a:xfrm>
          <a:prstGeom prst="rect">
            <a:avLst/>
          </a:prstGeom>
          <a:solidFill>
            <a:srgbClr val="339966">
              <a:alpha val="81175"/>
            </a:srgbClr>
          </a:solidFill>
          <a:ln>
            <a:noFill/>
          </a:ln>
          <a:effectLst/>
        </p:spPr>
        <p:txBody>
          <a:bodyPr lIns="73042" tIns="36521" rIns="73042" bIns="36521"/>
          <a:lstStyle/>
          <a:p>
            <a:pPr algn="ctr" defTabSz="731838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uk-UA" altLang="ru-RU" b="1" dirty="0" smtClean="0">
                <a:solidFill>
                  <a:schemeClr val="bg1"/>
                </a:solidFill>
                <a:latin typeface="Arial" charset="0"/>
              </a:rPr>
              <a:t>Зовнішньополітичні пріоритети Німеччини</a:t>
            </a:r>
            <a:endParaRPr lang="uk-UA" altLang="ru-RU" sz="1500" b="1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9" name="AutoShape 10"/>
          <p:cNvSpPr>
            <a:spLocks noChangeArrowheads="1"/>
          </p:cNvSpPr>
          <p:nvPr/>
        </p:nvSpPr>
        <p:spPr bwMode="auto">
          <a:xfrm>
            <a:off x="3132559" y="2535107"/>
            <a:ext cx="3024336" cy="146974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92D050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endParaRPr lang="ru-RU" b="1">
              <a:solidFill>
                <a:schemeClr val="bg1"/>
              </a:solidFill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378064" y="521841"/>
            <a:ext cx="6805137" cy="504056"/>
          </a:xfrm>
        </p:spPr>
        <p:txBody>
          <a:bodyPr>
            <a:normAutofit/>
          </a:bodyPr>
          <a:lstStyle/>
          <a:p>
            <a:pPr algn="ctr"/>
            <a:r>
              <a:rPr lang="uk-UA" sz="25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Німеччина у ХХІ ст. </a:t>
            </a:r>
            <a:endParaRPr lang="ru-RU" sz="2500" b="0" dirty="0"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4" name="Picture 2" descr="D:\Презентації до уроків всесвітньої історії\фото\images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95" y="2608594"/>
            <a:ext cx="1800225" cy="12858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814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900311" y="2106017"/>
            <a:ext cx="5688632" cy="2592288"/>
          </a:xfrm>
          <a:prstGeom prst="rect">
            <a:avLst/>
          </a:prstGeom>
          <a:solidFill>
            <a:srgbClr val="92D050">
              <a:alpha val="60392"/>
            </a:srgbClr>
          </a:solidFill>
          <a:ln>
            <a:noFill/>
          </a:ln>
        </p:spPr>
        <p:txBody>
          <a:bodyPr lIns="73550" tIns="36775" rIns="73550" bIns="36775"/>
          <a:lstStyle/>
          <a:p>
            <a:pPr marL="171450" indent="-171450" defTabSz="730250">
              <a:spcBef>
                <a:spcPct val="20000"/>
              </a:spcBef>
              <a:buClr>
                <a:srgbClr val="002060"/>
              </a:buClr>
              <a:buSzPct val="90000"/>
              <a:buFont typeface="Wingdings" pitchFamily="2" charset="2"/>
              <a:buChar char="v"/>
              <a:tabLst>
                <a:tab pos="0" algn="l"/>
              </a:tabLst>
            </a:pPr>
            <a:r>
              <a:rPr lang="uk-UA" altLang="ru-RU" sz="1100" dirty="0">
                <a:solidFill>
                  <a:srgbClr val="080808"/>
                </a:solidFill>
                <a:latin typeface="Arial" charset="0"/>
              </a:rPr>
              <a:t>з</a:t>
            </a:r>
            <a:r>
              <a:rPr lang="uk-UA" altLang="ru-RU" sz="1100" dirty="0" smtClean="0">
                <a:solidFill>
                  <a:srgbClr val="080808"/>
                </a:solidFill>
                <a:latin typeface="Arial" charset="0"/>
              </a:rPr>
              <a:t>начні людські втрати </a:t>
            </a:r>
            <a:r>
              <a:rPr lang="uk-UA" altLang="ru-RU" sz="1100" dirty="0" smtClean="0">
                <a:solidFill>
                  <a:srgbClr val="C00000"/>
                </a:solidFill>
                <a:latin typeface="Arial" charset="0"/>
              </a:rPr>
              <a:t>(більше 13 </a:t>
            </a:r>
            <a:r>
              <a:rPr lang="uk-UA" altLang="ru-RU" sz="1100" dirty="0" err="1" smtClean="0">
                <a:solidFill>
                  <a:srgbClr val="C00000"/>
                </a:solidFill>
                <a:latin typeface="Arial" charset="0"/>
              </a:rPr>
              <a:t>млн</a:t>
            </a:r>
            <a:r>
              <a:rPr lang="uk-UA" altLang="ru-RU" sz="1100" dirty="0" smtClean="0">
                <a:solidFill>
                  <a:srgbClr val="C00000"/>
                </a:solidFill>
                <a:latin typeface="Arial" charset="0"/>
              </a:rPr>
              <a:t> </a:t>
            </a:r>
            <a:r>
              <a:rPr lang="uk-UA" altLang="ru-RU" sz="1100" dirty="0" err="1" smtClean="0">
                <a:solidFill>
                  <a:srgbClr val="C00000"/>
                </a:solidFill>
                <a:latin typeface="Arial" charset="0"/>
              </a:rPr>
              <a:t>осііб</a:t>
            </a:r>
            <a:r>
              <a:rPr lang="uk-UA" altLang="ru-RU" sz="1100" dirty="0" smtClean="0">
                <a:solidFill>
                  <a:srgbClr val="C00000"/>
                </a:solidFill>
                <a:latin typeface="Arial" charset="0"/>
              </a:rPr>
              <a:t>)</a:t>
            </a:r>
            <a:r>
              <a:rPr lang="uk-UA" alt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;</a:t>
            </a:r>
          </a:p>
          <a:p>
            <a:pPr marL="171450" indent="-171450" defTabSz="730250">
              <a:spcBef>
                <a:spcPct val="20000"/>
              </a:spcBef>
              <a:buClr>
                <a:srgbClr val="002060"/>
              </a:buClr>
              <a:buSzPct val="90000"/>
              <a:buFont typeface="Wingdings" pitchFamily="2" charset="2"/>
              <a:buChar char="v"/>
              <a:tabLst>
                <a:tab pos="0" algn="l"/>
              </a:tabLst>
            </a:pPr>
            <a:r>
              <a:rPr lang="uk-UA" alt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з</a:t>
            </a:r>
            <a:r>
              <a:rPr lang="uk-UA" alt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начні матеріальні збитки, викликані військовими витратами та жорстокими бойовими діями проти Червоної армії</a:t>
            </a:r>
            <a:r>
              <a:rPr lang="uk-UA" altLang="ru-RU" sz="1100" dirty="0" smtClean="0">
                <a:latin typeface="Arial" charset="0"/>
              </a:rPr>
              <a:t>;</a:t>
            </a:r>
            <a:endParaRPr lang="uk-UA" altLang="ru-RU" sz="1100" dirty="0" smtClean="0">
              <a:solidFill>
                <a:srgbClr val="FF0000"/>
              </a:solidFill>
              <a:latin typeface="Arial" charset="0"/>
            </a:endParaRPr>
          </a:p>
          <a:p>
            <a:pPr marL="171450" indent="-171450" defTabSz="730250">
              <a:spcBef>
                <a:spcPct val="20000"/>
              </a:spcBef>
              <a:buClr>
                <a:srgbClr val="002060"/>
              </a:buClr>
              <a:buSzPct val="90000"/>
              <a:buFont typeface="Wingdings" pitchFamily="2" charset="2"/>
              <a:buChar char="v"/>
              <a:tabLst>
                <a:tab pos="0" algn="l"/>
              </a:tabLst>
            </a:pPr>
            <a:r>
              <a:rPr lang="uk-UA" altLang="ru-RU" sz="1100" dirty="0" smtClean="0">
                <a:solidFill>
                  <a:srgbClr val="080808"/>
                </a:solidFill>
                <a:latin typeface="Arial" charset="0"/>
              </a:rPr>
              <a:t>занепад  промислового і сільськогосподарського виробництва;</a:t>
            </a:r>
          </a:p>
          <a:p>
            <a:pPr marL="171450" indent="-171450" defTabSz="730250">
              <a:spcBef>
                <a:spcPct val="20000"/>
              </a:spcBef>
              <a:buClr>
                <a:srgbClr val="002060"/>
              </a:buClr>
              <a:buSzPct val="90000"/>
              <a:buFont typeface="Wingdings" pitchFamily="2" charset="2"/>
              <a:buChar char="v"/>
              <a:tabLst>
                <a:tab pos="0" algn="l"/>
              </a:tabLst>
            </a:pPr>
            <a:r>
              <a:rPr lang="uk-UA" altLang="ru-RU" sz="1100" dirty="0">
                <a:solidFill>
                  <a:srgbClr val="080808"/>
                </a:solidFill>
                <a:latin typeface="Arial" charset="0"/>
              </a:rPr>
              <a:t>р</a:t>
            </a:r>
            <a:r>
              <a:rPr lang="uk-UA" altLang="ru-RU" sz="1100" dirty="0" smtClean="0">
                <a:solidFill>
                  <a:srgbClr val="080808"/>
                </a:solidFill>
                <a:latin typeface="Arial" charset="0"/>
              </a:rPr>
              <a:t>озлад інфраструктури;</a:t>
            </a:r>
          </a:p>
          <a:p>
            <a:pPr marL="171450" indent="-171450" defTabSz="730250">
              <a:spcBef>
                <a:spcPct val="20000"/>
              </a:spcBef>
              <a:buClr>
                <a:srgbClr val="002060"/>
              </a:buClr>
              <a:buSzPct val="90000"/>
              <a:buFont typeface="Wingdings" pitchFamily="2" charset="2"/>
              <a:buChar char="v"/>
              <a:tabLst>
                <a:tab pos="0" algn="l"/>
              </a:tabLst>
            </a:pPr>
            <a:r>
              <a:rPr lang="ru-RU" altLang="ru-RU" sz="1100" dirty="0">
                <a:solidFill>
                  <a:srgbClr val="080808"/>
                </a:solidFill>
                <a:latin typeface="Arial" charset="0"/>
              </a:rPr>
              <a:t>р</a:t>
            </a:r>
            <a:r>
              <a:rPr lang="uk-UA" altLang="ru-RU" sz="1100" dirty="0" err="1" smtClean="0">
                <a:solidFill>
                  <a:srgbClr val="080808"/>
                </a:solidFill>
                <a:latin typeface="Arial" charset="0"/>
              </a:rPr>
              <a:t>озлад</a:t>
            </a:r>
            <a:r>
              <a:rPr lang="uk-UA" altLang="ru-RU" sz="1100" dirty="0" smtClean="0">
                <a:solidFill>
                  <a:srgbClr val="080808"/>
                </a:solidFill>
                <a:latin typeface="Arial" charset="0"/>
              </a:rPr>
              <a:t> фінансової системи, посилення інфляції;</a:t>
            </a:r>
          </a:p>
          <a:p>
            <a:pPr marL="171450" indent="-171450" defTabSz="730250">
              <a:spcBef>
                <a:spcPct val="20000"/>
              </a:spcBef>
              <a:buClr>
                <a:srgbClr val="002060"/>
              </a:buClr>
              <a:buSzPct val="90000"/>
              <a:buFont typeface="Wingdings" pitchFamily="2" charset="2"/>
              <a:buChar char="v"/>
              <a:tabLst>
                <a:tab pos="0" algn="l"/>
              </a:tabLst>
            </a:pPr>
            <a:r>
              <a:rPr lang="uk-UA" altLang="ru-RU" sz="1100" dirty="0">
                <a:solidFill>
                  <a:srgbClr val="080808"/>
                </a:solidFill>
                <a:latin typeface="Arial" charset="0"/>
              </a:rPr>
              <a:t>з</a:t>
            </a:r>
            <a:r>
              <a:rPr lang="uk-UA" altLang="ru-RU" sz="1100" dirty="0" smtClean="0">
                <a:solidFill>
                  <a:srgbClr val="080808"/>
                </a:solidFill>
                <a:latin typeface="Arial" charset="0"/>
              </a:rPr>
              <a:t>начні репараційні виплати;</a:t>
            </a:r>
          </a:p>
          <a:p>
            <a:pPr marL="171450" indent="-171450" defTabSz="730250">
              <a:spcBef>
                <a:spcPct val="20000"/>
              </a:spcBef>
              <a:buClr>
                <a:srgbClr val="002060"/>
              </a:buClr>
              <a:buSzPct val="90000"/>
              <a:buFont typeface="Wingdings" pitchFamily="2" charset="2"/>
              <a:buChar char="v"/>
              <a:tabLst>
                <a:tab pos="0" algn="l"/>
              </a:tabLst>
            </a:pPr>
            <a:r>
              <a:rPr lang="uk-UA" altLang="ru-RU" sz="1100" dirty="0">
                <a:solidFill>
                  <a:srgbClr val="080808"/>
                </a:solidFill>
                <a:latin typeface="Arial" charset="0"/>
              </a:rPr>
              <a:t>п</a:t>
            </a:r>
            <a:r>
              <a:rPr lang="uk-UA" altLang="ru-RU" sz="1100" dirty="0" smtClean="0">
                <a:solidFill>
                  <a:srgbClr val="080808"/>
                </a:solidFill>
                <a:latin typeface="Arial" charset="0"/>
              </a:rPr>
              <a:t>орушення традиційних зовнішньоторговельних зв'язків через міжнародну ізоляцію Німеччини;</a:t>
            </a:r>
          </a:p>
          <a:p>
            <a:pPr marL="171450" indent="-171450" defTabSz="730250">
              <a:spcBef>
                <a:spcPct val="20000"/>
              </a:spcBef>
              <a:buClr>
                <a:srgbClr val="002060"/>
              </a:buClr>
              <a:buSzPct val="90000"/>
              <a:buFont typeface="Wingdings" pitchFamily="2" charset="2"/>
              <a:buChar char="v"/>
              <a:tabLst>
                <a:tab pos="0" algn="l"/>
              </a:tabLst>
            </a:pPr>
            <a:r>
              <a:rPr lang="uk-UA" altLang="ru-RU" sz="1100" dirty="0">
                <a:solidFill>
                  <a:srgbClr val="080808"/>
                </a:solidFill>
                <a:latin typeface="Arial" charset="0"/>
              </a:rPr>
              <a:t>з</a:t>
            </a:r>
            <a:r>
              <a:rPr lang="uk-UA" altLang="ru-RU" sz="1100" dirty="0" smtClean="0">
                <a:solidFill>
                  <a:srgbClr val="080808"/>
                </a:solidFill>
                <a:latin typeface="Arial" charset="0"/>
              </a:rPr>
              <a:t>агострення соціальних протиріч;</a:t>
            </a:r>
          </a:p>
          <a:p>
            <a:pPr marL="171450" indent="-171450" defTabSz="730250">
              <a:spcBef>
                <a:spcPct val="20000"/>
              </a:spcBef>
              <a:buClr>
                <a:srgbClr val="002060"/>
              </a:buClr>
              <a:buSzPct val="90000"/>
              <a:buFont typeface="Wingdings" pitchFamily="2" charset="2"/>
              <a:buChar char="v"/>
              <a:tabLst>
                <a:tab pos="0" algn="l"/>
              </a:tabLst>
            </a:pPr>
            <a:r>
              <a:rPr lang="uk-UA" altLang="ru-RU" sz="1100" dirty="0">
                <a:solidFill>
                  <a:srgbClr val="080808"/>
                </a:solidFill>
                <a:latin typeface="Arial" charset="0"/>
              </a:rPr>
              <a:t>п</a:t>
            </a:r>
            <a:r>
              <a:rPr lang="uk-UA" altLang="ru-RU" sz="1100" dirty="0" smtClean="0">
                <a:solidFill>
                  <a:srgbClr val="080808"/>
                </a:solidFill>
                <a:latin typeface="Arial" charset="0"/>
              </a:rPr>
              <a:t>очуття сорому та вини за злодіяння нацистського режиму;</a:t>
            </a:r>
          </a:p>
          <a:p>
            <a:pPr marL="171450" indent="-171450" defTabSz="730250">
              <a:spcBef>
                <a:spcPct val="20000"/>
              </a:spcBef>
              <a:buClr>
                <a:srgbClr val="002060"/>
              </a:buClr>
              <a:buSzPct val="90000"/>
              <a:buFont typeface="Wingdings" pitchFamily="2" charset="2"/>
              <a:buChar char="v"/>
              <a:tabLst>
                <a:tab pos="0" algn="l"/>
              </a:tabLst>
            </a:pPr>
            <a:r>
              <a:rPr lang="uk-UA" altLang="ru-RU" sz="1100" dirty="0">
                <a:solidFill>
                  <a:srgbClr val="080808"/>
                </a:solidFill>
                <a:latin typeface="Arial" charset="0"/>
              </a:rPr>
              <a:t>н</a:t>
            </a:r>
            <a:r>
              <a:rPr lang="uk-UA" altLang="ru-RU" sz="1100" dirty="0" smtClean="0">
                <a:solidFill>
                  <a:srgbClr val="080808"/>
                </a:solidFill>
                <a:latin typeface="Arial" charset="0"/>
              </a:rPr>
              <a:t>еобхідність переосмислення свого відношення та ставлення до нацистської ідеології.</a:t>
            </a:r>
            <a:endParaRPr lang="uk-UA" altLang="ru-RU" sz="1100" dirty="0">
              <a:solidFill>
                <a:srgbClr val="080808"/>
              </a:solidFill>
              <a:latin typeface="Arial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900311" y="1457945"/>
            <a:ext cx="5688632" cy="408100"/>
          </a:xfrm>
          <a:prstGeom prst="rect">
            <a:avLst/>
          </a:prstGeom>
          <a:solidFill>
            <a:srgbClr val="993366">
              <a:alpha val="81175"/>
            </a:srgbClr>
          </a:solidFill>
          <a:ln>
            <a:noFill/>
          </a:ln>
          <a:effectLst/>
        </p:spPr>
        <p:txBody>
          <a:bodyPr lIns="73042" tIns="36521" rIns="73042" bIns="36521"/>
          <a:lstStyle/>
          <a:p>
            <a:pPr algn="ctr" defTabSz="731838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uk-UA" altLang="ru-RU" b="1" dirty="0" smtClean="0">
                <a:solidFill>
                  <a:schemeClr val="bg1"/>
                </a:solidFill>
                <a:latin typeface="Arial" charset="0"/>
              </a:rPr>
              <a:t>Наслідки</a:t>
            </a:r>
            <a:r>
              <a:rPr lang="uk-UA" altLang="ru-RU" sz="1500" b="1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uk-UA" altLang="ru-RU" b="1" dirty="0" smtClean="0">
                <a:solidFill>
                  <a:schemeClr val="bg1"/>
                </a:solidFill>
                <a:latin typeface="Arial" charset="0"/>
              </a:rPr>
              <a:t>поразки</a:t>
            </a:r>
            <a:r>
              <a:rPr lang="uk-UA" altLang="ru-RU" sz="1500" b="1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uk-UA" altLang="ru-RU" b="1" dirty="0" smtClean="0">
                <a:solidFill>
                  <a:schemeClr val="bg1"/>
                </a:solidFill>
                <a:latin typeface="Arial" charset="0"/>
              </a:rPr>
              <a:t>Німеччини у війні</a:t>
            </a:r>
            <a:endParaRPr lang="uk-UA" altLang="ru-RU" sz="1500" b="1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9" name="AutoShape 10"/>
          <p:cNvSpPr>
            <a:spLocks noChangeArrowheads="1"/>
          </p:cNvSpPr>
          <p:nvPr/>
        </p:nvSpPr>
        <p:spPr bwMode="auto">
          <a:xfrm>
            <a:off x="2268463" y="1889993"/>
            <a:ext cx="3024336" cy="146974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92D050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endParaRPr lang="ru-RU" b="1">
              <a:solidFill>
                <a:schemeClr val="bg1"/>
              </a:solidFill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78064" y="521841"/>
            <a:ext cx="6805137" cy="504056"/>
          </a:xfrm>
        </p:spPr>
        <p:txBody>
          <a:bodyPr>
            <a:normAutofit/>
          </a:bodyPr>
          <a:lstStyle/>
          <a:p>
            <a:pPr algn="ctr"/>
            <a:r>
              <a:rPr lang="uk-UA" sz="25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Німеччина після </a:t>
            </a:r>
            <a:r>
              <a:rPr lang="uk-UA" sz="25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Д</a:t>
            </a:r>
            <a:r>
              <a:rPr lang="uk-UA" sz="25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ругої світової війни</a:t>
            </a:r>
            <a:endParaRPr lang="ru-RU" sz="2500" b="0" dirty="0"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3551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378064" y="214815"/>
            <a:ext cx="6805137" cy="894028"/>
          </a:xfrm>
        </p:spPr>
        <p:txBody>
          <a:bodyPr>
            <a:noAutofit/>
          </a:bodyPr>
          <a:lstStyle/>
          <a:p>
            <a:pPr algn="ctr"/>
            <a:r>
              <a:rPr lang="uk-UA" sz="25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Загальний підсумок</a:t>
            </a:r>
            <a:endParaRPr lang="ru-RU" sz="2500" b="1" dirty="0"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07336" y="2130985"/>
            <a:ext cx="624164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7800" algn="ctr"/>
            <a:r>
              <a:rPr lang="ru-RU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Економічно</a:t>
            </a:r>
            <a:r>
              <a:rPr lang="ru-RU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сильна </a:t>
            </a:r>
            <a:r>
              <a:rPr lang="ru-RU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Німеччина</a:t>
            </a:r>
            <a:r>
              <a:rPr lang="ru-RU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намагається</a:t>
            </a:r>
            <a:r>
              <a:rPr lang="ru-RU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вирішувати</a:t>
            </a:r>
            <a:r>
              <a:rPr lang="ru-RU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проблеми</a:t>
            </a:r>
            <a:r>
              <a:rPr lang="ru-RU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свого</a:t>
            </a:r>
            <a:r>
              <a:rPr lang="ru-RU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розвитку</a:t>
            </a:r>
            <a:r>
              <a:rPr lang="ru-RU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стимулюванням</a:t>
            </a:r>
            <a:r>
              <a:rPr lang="ru-RU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економічного</a:t>
            </a:r>
            <a:r>
              <a:rPr lang="ru-RU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розвитку</a:t>
            </a:r>
            <a:r>
              <a:rPr lang="ru-RU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і </a:t>
            </a:r>
            <a:r>
              <a:rPr lang="ru-RU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поглибленням</a:t>
            </a:r>
            <a:r>
              <a:rPr lang="ru-RU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інтеграційних</a:t>
            </a:r>
            <a:r>
              <a:rPr lang="ru-RU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процесів</a:t>
            </a:r>
            <a:r>
              <a:rPr lang="ru-RU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встановленням</a:t>
            </a:r>
            <a:r>
              <a:rPr lang="ru-RU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тісного</a:t>
            </a:r>
            <a:r>
              <a:rPr lang="ru-RU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економічного</a:t>
            </a:r>
            <a:r>
              <a:rPr lang="ru-RU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співробітництва</a:t>
            </a:r>
            <a:r>
              <a:rPr lang="ru-RU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з </a:t>
            </a:r>
            <a:r>
              <a:rPr lang="ru-RU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європейськими</a:t>
            </a:r>
            <a:r>
              <a:rPr lang="ru-RU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країнами</a:t>
            </a:r>
            <a:r>
              <a:rPr lang="ru-RU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відповідно</a:t>
            </a:r>
            <a:r>
              <a:rPr lang="ru-RU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до </a:t>
            </a:r>
            <a:r>
              <a:rPr lang="ru-RU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своїх</a:t>
            </a:r>
            <a:r>
              <a:rPr lang="ru-RU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національних</a:t>
            </a:r>
            <a:r>
              <a:rPr lang="ru-RU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інтересів</a:t>
            </a: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7667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2880247" y="2754089"/>
            <a:ext cx="3888624" cy="1584176"/>
          </a:xfrm>
          <a:prstGeom prst="rect">
            <a:avLst/>
          </a:prstGeom>
          <a:solidFill>
            <a:srgbClr val="FF7C80">
              <a:alpha val="60000"/>
            </a:srgbClr>
          </a:solidFill>
          <a:ln>
            <a:noFill/>
          </a:ln>
        </p:spPr>
        <p:txBody>
          <a:bodyPr lIns="73550" tIns="36775" rIns="73550" bIns="36775"/>
          <a:lstStyle/>
          <a:p>
            <a:pPr marL="171450" indent="-171450" defTabSz="730250">
              <a:spcBef>
                <a:spcPct val="20000"/>
              </a:spcBef>
              <a:buClr>
                <a:srgbClr val="002060"/>
              </a:buClr>
              <a:buSzPct val="90000"/>
              <a:buFont typeface="Wingdings" pitchFamily="2" charset="2"/>
              <a:buChar char="v"/>
              <a:tabLst>
                <a:tab pos="0" algn="l"/>
              </a:tabLst>
            </a:pPr>
            <a:r>
              <a:rPr lang="ru-RU" altLang="ru-RU" sz="1100" dirty="0">
                <a:solidFill>
                  <a:srgbClr val="080808"/>
                </a:solidFill>
                <a:latin typeface="Arial" charset="0"/>
              </a:rPr>
              <a:t> </a:t>
            </a:r>
            <a:r>
              <a:rPr lang="uk-UA" altLang="ru-RU" sz="1100" dirty="0" smtClean="0">
                <a:solidFill>
                  <a:srgbClr val="080808"/>
                </a:solidFill>
                <a:latin typeface="Arial" charset="0"/>
              </a:rPr>
              <a:t>для знищення фашизму і створення демократичної Німеччини передбачалася окупація країни союзниками по Антигітлерівській коаліції та поділ її на окупаційні зони;</a:t>
            </a:r>
          </a:p>
          <a:p>
            <a:pPr marL="171450" indent="-171450" defTabSz="730250">
              <a:spcBef>
                <a:spcPct val="20000"/>
              </a:spcBef>
              <a:buClr>
                <a:srgbClr val="002060"/>
              </a:buClr>
              <a:buSzPct val="90000"/>
              <a:buFont typeface="Wingdings" pitchFamily="2" charset="2"/>
              <a:buChar char="v"/>
              <a:tabLst>
                <a:tab pos="0" algn="l"/>
              </a:tabLst>
            </a:pPr>
            <a:r>
              <a:rPr lang="uk-UA" altLang="ru-RU" sz="1100" dirty="0" smtClean="0">
                <a:solidFill>
                  <a:srgbClr val="080808"/>
                </a:solidFill>
                <a:latin typeface="Arial" charset="0"/>
              </a:rPr>
              <a:t>Німеччина повинна була відшкодувати заподіяні збитки шляхом виплати репарацій </a:t>
            </a:r>
            <a:r>
              <a:rPr lang="uk-UA" altLang="ru-RU" sz="1100" dirty="0" smtClean="0">
                <a:solidFill>
                  <a:srgbClr val="FF0000"/>
                </a:solidFill>
                <a:latin typeface="Arial" charset="0"/>
              </a:rPr>
              <a:t>(20 </a:t>
            </a:r>
            <a:r>
              <a:rPr lang="uk-UA" altLang="ru-RU" sz="1100" dirty="0" err="1" smtClean="0">
                <a:solidFill>
                  <a:srgbClr val="FF0000"/>
                </a:solidFill>
                <a:latin typeface="Arial" charset="0"/>
              </a:rPr>
              <a:t>млрд</a:t>
            </a:r>
            <a:r>
              <a:rPr lang="uk-UA" altLang="ru-RU" sz="1100" dirty="0" smtClean="0">
                <a:solidFill>
                  <a:srgbClr val="FF0000"/>
                </a:solidFill>
                <a:latin typeface="Arial" charset="0"/>
              </a:rPr>
              <a:t> дол.)</a:t>
            </a:r>
            <a:r>
              <a:rPr lang="uk-UA" altLang="ru-RU" sz="1100" dirty="0" smtClean="0">
                <a:latin typeface="Arial" charset="0"/>
              </a:rPr>
              <a:t>;</a:t>
            </a:r>
          </a:p>
          <a:p>
            <a:pPr marL="171450" indent="-171450" defTabSz="730250">
              <a:spcBef>
                <a:spcPct val="20000"/>
              </a:spcBef>
              <a:buClr>
                <a:srgbClr val="002060"/>
              </a:buClr>
              <a:buSzPct val="90000"/>
              <a:buFont typeface="Wingdings" pitchFamily="2" charset="2"/>
              <a:buChar char="v"/>
              <a:tabLst>
                <a:tab pos="0" algn="l"/>
              </a:tabLst>
            </a:pPr>
            <a:r>
              <a:rPr lang="uk-UA" alt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с</a:t>
            </a:r>
            <a:r>
              <a:rPr lang="uk-UA" alt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творення Міжнародного трибуналу для публічного суду над нацистськими військовими злочинцями.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276575" y="1710057"/>
            <a:ext cx="3024335" cy="756000"/>
          </a:xfrm>
          <a:prstGeom prst="rect">
            <a:avLst/>
          </a:prstGeom>
          <a:solidFill>
            <a:srgbClr val="993366">
              <a:alpha val="81175"/>
            </a:srgbClr>
          </a:solidFill>
          <a:ln>
            <a:noFill/>
          </a:ln>
          <a:effectLst/>
        </p:spPr>
        <p:txBody>
          <a:bodyPr lIns="73042" tIns="36521" rIns="73042" bIns="36521"/>
          <a:lstStyle/>
          <a:p>
            <a:pPr algn="ctr" defTabSz="731838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uk-UA" altLang="ru-RU" sz="1400" b="1" dirty="0" smtClean="0">
                <a:solidFill>
                  <a:schemeClr val="bg1"/>
                </a:solidFill>
                <a:latin typeface="Arial" charset="0"/>
              </a:rPr>
              <a:t>Рішення Потсдамської конференції стосовно Німеччини</a:t>
            </a:r>
          </a:p>
        </p:txBody>
      </p:sp>
      <p:sp>
        <p:nvSpPr>
          <p:cNvPr id="9" name="AutoShape 10"/>
          <p:cNvSpPr>
            <a:spLocks noChangeArrowheads="1"/>
          </p:cNvSpPr>
          <p:nvPr/>
        </p:nvSpPr>
        <p:spPr bwMode="auto">
          <a:xfrm>
            <a:off x="3276575" y="2535107"/>
            <a:ext cx="3024336" cy="146974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92D050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endParaRPr lang="ru-RU" b="1">
              <a:solidFill>
                <a:schemeClr val="bg1"/>
              </a:solidFill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324247" y="3938155"/>
            <a:ext cx="2556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730250"/>
            <a:r>
              <a:rPr lang="uk-UA" sz="1000" dirty="0" smtClean="0">
                <a:latin typeface="Arial" pitchFamily="34" charset="0"/>
                <a:cs typeface="Arial" pitchFamily="34" charset="0"/>
              </a:rPr>
              <a:t>Засідання Берлінської (Потсдамської) конференції. 1945 р.</a:t>
            </a:r>
            <a:endParaRPr lang="en-US" sz="1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Овал 10"/>
          <p:cNvSpPr>
            <a:spLocks noChangeAspect="1"/>
          </p:cNvSpPr>
          <p:nvPr/>
        </p:nvSpPr>
        <p:spPr>
          <a:xfrm>
            <a:off x="2844527" y="1673969"/>
            <a:ext cx="828000" cy="828000"/>
          </a:xfrm>
          <a:prstGeom prst="ellipse">
            <a:avLst/>
          </a:prstGeom>
          <a:solidFill>
            <a:srgbClr val="CC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988543" y="1747718"/>
            <a:ext cx="5693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1200" b="1" dirty="0" smtClean="0">
                <a:solidFill>
                  <a:srgbClr val="FF0000"/>
                </a:solidFill>
              </a:rPr>
              <a:t>17 </a:t>
            </a:r>
          </a:p>
          <a:p>
            <a:pPr algn="ctr"/>
            <a:r>
              <a:rPr lang="uk-UA" sz="1200" b="1" dirty="0" smtClean="0">
                <a:solidFill>
                  <a:srgbClr val="FF0000"/>
                </a:solidFill>
                <a:latin typeface="Arial Narrow" pitchFamily="34" charset="0"/>
              </a:rPr>
              <a:t>липня</a:t>
            </a:r>
          </a:p>
          <a:p>
            <a:pPr algn="ctr"/>
            <a:r>
              <a:rPr lang="uk-UA" sz="1200" b="1" dirty="0" smtClean="0">
                <a:solidFill>
                  <a:srgbClr val="FF0000"/>
                </a:solidFill>
                <a:latin typeface="Arial Narrow" pitchFamily="34" charset="0"/>
              </a:rPr>
              <a:t>1945</a:t>
            </a:r>
            <a:endParaRPr lang="ru-RU" sz="1100" b="1" dirty="0">
              <a:solidFill>
                <a:srgbClr val="FF0000"/>
              </a:solidFill>
            </a:endParaRP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378064" y="521841"/>
            <a:ext cx="6805137" cy="504056"/>
          </a:xfrm>
        </p:spPr>
        <p:txBody>
          <a:bodyPr>
            <a:normAutofit/>
          </a:bodyPr>
          <a:lstStyle/>
          <a:p>
            <a:pPr algn="ctr"/>
            <a:r>
              <a:rPr lang="uk-UA" sz="25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Німеччина після </a:t>
            </a:r>
            <a:r>
              <a:rPr lang="uk-UA" sz="25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Д</a:t>
            </a:r>
            <a:r>
              <a:rPr lang="uk-UA" sz="25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ругої світової війни</a:t>
            </a:r>
            <a:endParaRPr lang="ru-RU" sz="2500" b="0" dirty="0"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Овал 14"/>
          <p:cNvSpPr>
            <a:spLocks noChangeAspect="1"/>
          </p:cNvSpPr>
          <p:nvPr/>
        </p:nvSpPr>
        <p:spPr>
          <a:xfrm>
            <a:off x="5940871" y="1673969"/>
            <a:ext cx="828000" cy="828000"/>
          </a:xfrm>
          <a:prstGeom prst="ellipse">
            <a:avLst/>
          </a:prstGeom>
          <a:solidFill>
            <a:srgbClr val="CC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061107" y="1747718"/>
            <a:ext cx="6303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1200" b="1" dirty="0">
                <a:solidFill>
                  <a:srgbClr val="FF0000"/>
                </a:solidFill>
              </a:rPr>
              <a:t>2</a:t>
            </a:r>
            <a:r>
              <a:rPr lang="uk-UA" sz="1200" b="1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uk-UA" sz="1200" b="1" dirty="0" smtClean="0">
                <a:solidFill>
                  <a:srgbClr val="FF0000"/>
                </a:solidFill>
                <a:latin typeface="Arial Narrow" pitchFamily="34" charset="0"/>
              </a:rPr>
              <a:t>серпня</a:t>
            </a:r>
          </a:p>
          <a:p>
            <a:pPr algn="ctr"/>
            <a:r>
              <a:rPr lang="uk-UA" sz="1200" b="1" dirty="0" smtClean="0">
                <a:solidFill>
                  <a:srgbClr val="FF0000"/>
                </a:solidFill>
                <a:latin typeface="Arial Narrow" pitchFamily="34" charset="0"/>
              </a:rPr>
              <a:t>1945</a:t>
            </a:r>
            <a:endParaRPr lang="ru-RU" sz="1100" b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247" y="2540682"/>
            <a:ext cx="2196000" cy="1437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47015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96655" y="2314490"/>
            <a:ext cx="27363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7800"/>
            <a:r>
              <a:rPr lang="uk-UA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Післявоєнне облаштування Німеччини стало одним з найгостріших питань у відношеннях між союзниками.</a:t>
            </a:r>
            <a:endParaRPr lang="uk-UA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AutoShape 2" descr="Сюжеты: Колыбель немецкой демократии. Как Веймарская республика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720623" y="3978225"/>
            <a:ext cx="2988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730250"/>
            <a:r>
              <a:rPr lang="uk-UA" sz="1000" dirty="0" smtClean="0">
                <a:latin typeface="Arial" pitchFamily="34" charset="0"/>
                <a:cs typeface="Arial" pitchFamily="34" charset="0"/>
              </a:rPr>
              <a:t>Військовослужбовці союзних армій біля комендатури Берліна. 1946 р.</a:t>
            </a:r>
            <a:endParaRPr lang="ru-RU" sz="1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78064" y="521841"/>
            <a:ext cx="6805137" cy="504056"/>
          </a:xfrm>
        </p:spPr>
        <p:txBody>
          <a:bodyPr>
            <a:normAutofit/>
          </a:bodyPr>
          <a:lstStyle/>
          <a:p>
            <a:pPr algn="ctr"/>
            <a:r>
              <a:rPr lang="uk-UA" sz="25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Німеччина після </a:t>
            </a:r>
            <a:r>
              <a:rPr lang="uk-UA" sz="25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Д</a:t>
            </a:r>
            <a:r>
              <a:rPr lang="uk-UA" sz="25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ругої світової війни</a:t>
            </a:r>
            <a:endParaRPr lang="ru-RU" sz="2500" b="0" dirty="0"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623" y="1869259"/>
            <a:ext cx="2988000" cy="2108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6605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64607" y="1889993"/>
            <a:ext cx="3168352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7800"/>
            <a:r>
              <a:rPr lang="uk-UA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окупованій Німеччині не існувало уряду, уся повнота влади належала Контрольній Раді у складі чотирьох головнокомандуючих окупаційними військами.</a:t>
            </a:r>
          </a:p>
          <a:p>
            <a:pPr indent="177800"/>
            <a:r>
              <a:rPr lang="uk-UA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Німеччина перестала існувати як суверенна держава.</a:t>
            </a:r>
            <a:endParaRPr lang="uk-UA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AutoShape 2" descr="Сюжеты: Колыбель немецкой демократии. Как Веймарская республика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78064" y="521841"/>
            <a:ext cx="6805137" cy="504056"/>
          </a:xfrm>
        </p:spPr>
        <p:txBody>
          <a:bodyPr>
            <a:normAutofit/>
          </a:bodyPr>
          <a:lstStyle/>
          <a:p>
            <a:pPr algn="ctr"/>
            <a:r>
              <a:rPr lang="uk-UA" sz="25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Німеччина після </a:t>
            </a:r>
            <a:r>
              <a:rPr lang="uk-UA" sz="25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Д</a:t>
            </a:r>
            <a:r>
              <a:rPr lang="uk-UA" sz="25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ругої світової війни</a:t>
            </a:r>
            <a:endParaRPr lang="ru-RU" sz="2500" b="0" dirty="0"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343" y="1793805"/>
            <a:ext cx="1933575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9196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852639" y="2322041"/>
            <a:ext cx="2880320" cy="2098105"/>
          </a:xfrm>
          <a:prstGeom prst="rect">
            <a:avLst/>
          </a:prstGeom>
          <a:solidFill>
            <a:srgbClr val="FF7C80">
              <a:alpha val="60000"/>
            </a:srgbClr>
          </a:solidFill>
          <a:ln>
            <a:noFill/>
          </a:ln>
        </p:spPr>
        <p:txBody>
          <a:bodyPr lIns="73550" tIns="36775" rIns="73550" bIns="36775"/>
          <a:lstStyle/>
          <a:p>
            <a:pPr marL="171450" indent="-171450" defTabSz="730250">
              <a:spcBef>
                <a:spcPct val="20000"/>
              </a:spcBef>
              <a:buClr>
                <a:srgbClr val="002060"/>
              </a:buClr>
              <a:buSzPct val="90000"/>
              <a:buFont typeface="Wingdings" pitchFamily="2" charset="2"/>
              <a:buChar char="v"/>
              <a:tabLst>
                <a:tab pos="0" algn="l"/>
              </a:tabLst>
            </a:pPr>
            <a:r>
              <a:rPr lang="uk-UA" altLang="ru-RU" sz="1100" dirty="0">
                <a:solidFill>
                  <a:srgbClr val="080808"/>
                </a:solidFill>
                <a:latin typeface="Arial" charset="0"/>
              </a:rPr>
              <a:t>п</a:t>
            </a:r>
            <a:r>
              <a:rPr lang="uk-UA" altLang="ru-RU" sz="1100" dirty="0" smtClean="0">
                <a:solidFill>
                  <a:srgbClr val="080808"/>
                </a:solidFill>
                <a:latin typeface="Arial" charset="0"/>
              </a:rPr>
              <a:t>овне знищення нацизму як ідеології;</a:t>
            </a:r>
          </a:p>
          <a:p>
            <a:pPr marL="171450" indent="-171450" defTabSz="730250">
              <a:spcBef>
                <a:spcPct val="20000"/>
              </a:spcBef>
              <a:buClr>
                <a:srgbClr val="002060"/>
              </a:buClr>
              <a:buSzPct val="90000"/>
              <a:buFont typeface="Wingdings" pitchFamily="2" charset="2"/>
              <a:buChar char="v"/>
              <a:tabLst>
                <a:tab pos="0" algn="l"/>
              </a:tabLst>
            </a:pPr>
            <a:r>
              <a:rPr lang="uk-UA" altLang="ru-RU" sz="1100" dirty="0">
                <a:solidFill>
                  <a:srgbClr val="080808"/>
                </a:solidFill>
                <a:latin typeface="Arial" charset="0"/>
              </a:rPr>
              <a:t>з</a:t>
            </a:r>
            <a:r>
              <a:rPr lang="uk-UA" altLang="ru-RU" sz="1100" dirty="0" smtClean="0">
                <a:solidFill>
                  <a:srgbClr val="080808"/>
                </a:solidFill>
                <a:latin typeface="Arial" charset="0"/>
              </a:rPr>
              <a:t>нищення фашистських органів влади;</a:t>
            </a:r>
          </a:p>
          <a:p>
            <a:pPr marL="171450" indent="-171450" defTabSz="730250">
              <a:spcBef>
                <a:spcPct val="20000"/>
              </a:spcBef>
              <a:buClr>
                <a:srgbClr val="002060"/>
              </a:buClr>
              <a:buSzPct val="90000"/>
              <a:buFont typeface="Wingdings" pitchFamily="2" charset="2"/>
              <a:buChar char="v"/>
              <a:tabLst>
                <a:tab pos="0" algn="l"/>
              </a:tabLst>
            </a:pPr>
            <a:r>
              <a:rPr lang="uk-UA" altLang="ru-RU" sz="1100" dirty="0">
                <a:solidFill>
                  <a:srgbClr val="080808"/>
                </a:solidFill>
                <a:latin typeface="Arial" charset="0"/>
              </a:rPr>
              <a:t>л</a:t>
            </a:r>
            <a:r>
              <a:rPr lang="uk-UA" altLang="ru-RU" sz="1100" dirty="0" smtClean="0">
                <a:solidFill>
                  <a:srgbClr val="080808"/>
                </a:solidFill>
                <a:latin typeface="Arial" charset="0"/>
              </a:rPr>
              <a:t>іквідація усіх озброєнь, військової техніки, військової промисловості;</a:t>
            </a:r>
          </a:p>
          <a:p>
            <a:pPr marL="171450" indent="-171450" defTabSz="730250">
              <a:spcBef>
                <a:spcPct val="20000"/>
              </a:spcBef>
              <a:buClr>
                <a:srgbClr val="002060"/>
              </a:buClr>
              <a:buSzPct val="90000"/>
              <a:buFont typeface="Wingdings" pitchFamily="2" charset="2"/>
              <a:buChar char="v"/>
              <a:tabLst>
                <a:tab pos="0" algn="l"/>
              </a:tabLst>
            </a:pPr>
            <a:r>
              <a:rPr lang="uk-UA" altLang="ru-RU" sz="1100" dirty="0">
                <a:solidFill>
                  <a:srgbClr val="080808"/>
                </a:solidFill>
                <a:latin typeface="Arial" charset="0"/>
              </a:rPr>
              <a:t>в</a:t>
            </a:r>
            <a:r>
              <a:rPr lang="uk-UA" altLang="ru-RU" sz="1100" dirty="0" smtClean="0">
                <a:solidFill>
                  <a:srgbClr val="080808"/>
                </a:solidFill>
                <a:latin typeface="Arial" charset="0"/>
              </a:rPr>
              <a:t>ідновлення у країні демократичних інститутів влади, прав і свобод громадян;</a:t>
            </a:r>
          </a:p>
          <a:p>
            <a:pPr marL="171450" indent="-171450" defTabSz="730250">
              <a:spcBef>
                <a:spcPct val="20000"/>
              </a:spcBef>
              <a:buClr>
                <a:srgbClr val="002060"/>
              </a:buClr>
              <a:buSzPct val="90000"/>
              <a:buFont typeface="Wingdings" pitchFamily="2" charset="2"/>
              <a:buChar char="v"/>
              <a:tabLst>
                <a:tab pos="0" algn="l"/>
              </a:tabLst>
            </a:pPr>
            <a:r>
              <a:rPr lang="uk-UA" altLang="ru-RU" sz="1100" dirty="0">
                <a:solidFill>
                  <a:srgbClr val="080808"/>
                </a:solidFill>
                <a:latin typeface="Arial" charset="0"/>
              </a:rPr>
              <a:t>з</a:t>
            </a:r>
            <a:r>
              <a:rPr lang="uk-UA" altLang="ru-RU" sz="1100" dirty="0" smtClean="0">
                <a:solidFill>
                  <a:srgbClr val="080808"/>
                </a:solidFill>
                <a:latin typeface="Arial" charset="0"/>
              </a:rPr>
              <a:t>абезпечення єдності та неподільності країни;</a:t>
            </a:r>
          </a:p>
          <a:p>
            <a:pPr marL="171450" indent="-171450" defTabSz="730250">
              <a:spcBef>
                <a:spcPct val="20000"/>
              </a:spcBef>
              <a:buClr>
                <a:srgbClr val="002060"/>
              </a:buClr>
              <a:buSzPct val="90000"/>
              <a:buFont typeface="Wingdings" pitchFamily="2" charset="2"/>
              <a:buChar char="v"/>
              <a:tabLst>
                <a:tab pos="0" algn="l"/>
              </a:tabLst>
            </a:pPr>
            <a:r>
              <a:rPr lang="uk-UA" altLang="ru-RU" sz="1100" dirty="0">
                <a:solidFill>
                  <a:srgbClr val="080808"/>
                </a:solidFill>
                <a:latin typeface="Arial" charset="0"/>
              </a:rPr>
              <a:t>м</a:t>
            </a:r>
            <a:r>
              <a:rPr lang="uk-UA" altLang="ru-RU" sz="1100" dirty="0" smtClean="0">
                <a:solidFill>
                  <a:srgbClr val="080808"/>
                </a:solidFill>
                <a:latin typeface="Arial" charset="0"/>
              </a:rPr>
              <a:t>іжнародний суд над нацистськими військовими злочинцями.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684287" y="1566001"/>
            <a:ext cx="6048672" cy="396000"/>
          </a:xfrm>
          <a:prstGeom prst="rect">
            <a:avLst/>
          </a:prstGeom>
          <a:solidFill>
            <a:srgbClr val="7030A0">
              <a:alpha val="81175"/>
            </a:srgbClr>
          </a:solidFill>
          <a:ln>
            <a:noFill/>
          </a:ln>
          <a:effectLst/>
        </p:spPr>
        <p:txBody>
          <a:bodyPr lIns="73042" tIns="36521" rIns="73042" bIns="36521"/>
          <a:lstStyle/>
          <a:p>
            <a:pPr algn="ctr" defTabSz="731838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uk-UA" altLang="ru-RU" b="1" dirty="0" smtClean="0">
                <a:solidFill>
                  <a:schemeClr val="bg1"/>
                </a:solidFill>
                <a:latin typeface="Arial" charset="0"/>
              </a:rPr>
              <a:t>Головні завдання окупаційної політики</a:t>
            </a:r>
            <a:endParaRPr lang="uk-UA" altLang="ru-RU" sz="1500" b="1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9" name="AutoShape 10"/>
          <p:cNvSpPr>
            <a:spLocks noChangeArrowheads="1"/>
          </p:cNvSpPr>
          <p:nvPr/>
        </p:nvSpPr>
        <p:spPr bwMode="auto">
          <a:xfrm rot="16200000">
            <a:off x="972459" y="1817845"/>
            <a:ext cx="2520000" cy="3096343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92D050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endParaRPr lang="ru-RU" b="1">
              <a:solidFill>
                <a:schemeClr val="bg1"/>
              </a:solidFill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78064" y="521841"/>
            <a:ext cx="6805137" cy="504056"/>
          </a:xfrm>
        </p:spPr>
        <p:txBody>
          <a:bodyPr>
            <a:normAutofit/>
          </a:bodyPr>
          <a:lstStyle/>
          <a:p>
            <a:pPr algn="ctr"/>
            <a:r>
              <a:rPr lang="uk-UA" sz="25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Німеччина після </a:t>
            </a:r>
            <a:r>
              <a:rPr lang="uk-UA" sz="25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Д</a:t>
            </a:r>
            <a:r>
              <a:rPr lang="uk-UA" sz="25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ругої світової війни</a:t>
            </a:r>
            <a:endParaRPr lang="ru-RU" sz="2500" b="0" dirty="0"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29387" y="2754089"/>
            <a:ext cx="16110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72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ДЕ</a:t>
            </a:r>
            <a:endParaRPr lang="ru-RU" sz="72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067335" y="2898105"/>
            <a:ext cx="135325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нацифікація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052439" y="3114129"/>
            <a:ext cx="147732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мілітаризація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052439" y="3295020"/>
            <a:ext cx="156132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монополізація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052439" y="3474169"/>
            <a:ext cx="146033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мократизація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7083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1044927" y="2970177"/>
            <a:ext cx="5400000" cy="576000"/>
          </a:xfrm>
          <a:prstGeom prst="rect">
            <a:avLst/>
          </a:prstGeom>
          <a:solidFill>
            <a:srgbClr val="993366">
              <a:alpha val="81175"/>
            </a:srgbClr>
          </a:solidFill>
          <a:ln>
            <a:noFill/>
          </a:ln>
          <a:effectLst/>
        </p:spPr>
        <p:txBody>
          <a:bodyPr lIns="73042" tIns="36521" rIns="73042" bIns="36521"/>
          <a:lstStyle/>
          <a:p>
            <a:pPr algn="ctr" defTabSz="731838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endParaRPr lang="uk-UA" altLang="ru-RU" sz="800" b="1" dirty="0" smtClean="0">
              <a:solidFill>
                <a:schemeClr val="bg1"/>
              </a:solidFill>
              <a:latin typeface="Arial" charset="0"/>
            </a:endParaRPr>
          </a:p>
          <a:p>
            <a:pPr algn="ctr" defTabSz="731838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uk-UA" altLang="ru-RU" b="1" dirty="0" smtClean="0">
                <a:solidFill>
                  <a:schemeClr val="bg1"/>
                </a:solidFill>
                <a:latin typeface="Arial" charset="0"/>
              </a:rPr>
              <a:t>Ставлення переможців до Німеччини та її народу</a:t>
            </a:r>
            <a:endParaRPr lang="uk-UA" altLang="ru-RU" sz="1500" b="1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828303" y="1386129"/>
            <a:ext cx="3168352" cy="1728000"/>
          </a:xfrm>
          <a:prstGeom prst="rect">
            <a:avLst/>
          </a:prstGeom>
          <a:solidFill>
            <a:srgbClr val="F0F294">
              <a:alpha val="81175"/>
            </a:srgbClr>
          </a:solidFill>
          <a:ln>
            <a:noFill/>
          </a:ln>
          <a:effectLst/>
        </p:spPr>
        <p:txBody>
          <a:bodyPr lIns="73042" tIns="36521" rIns="73042" bIns="36521"/>
          <a:lstStyle/>
          <a:p>
            <a:pPr algn="ctr" defTabSz="731838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tabLst>
                <a:tab pos="0" algn="l"/>
              </a:tabLst>
            </a:pPr>
            <a:r>
              <a:rPr lang="uk-UA" altLang="ru-RU" sz="1200" b="1" dirty="0" smtClean="0">
                <a:solidFill>
                  <a:srgbClr val="FF0000"/>
                </a:solidFill>
                <a:latin typeface="Arial" charset="0"/>
              </a:rPr>
              <a:t>Сполучені Штати Америки</a:t>
            </a:r>
          </a:p>
          <a:p>
            <a:pPr algn="ctr" defTabSz="731838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tabLst>
                <a:tab pos="0" algn="l"/>
              </a:tabLst>
            </a:pPr>
            <a:endParaRPr lang="uk-UA" altLang="ru-RU" sz="200" b="1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</a:endParaRPr>
          </a:p>
          <a:p>
            <a:pPr marL="171450" indent="-171450" defTabSz="731838">
              <a:spcBef>
                <a:spcPct val="20000"/>
              </a:spcBef>
              <a:buClr>
                <a:srgbClr val="FF0000"/>
              </a:buClr>
              <a:buSzPct val="70000"/>
              <a:buFont typeface="Wingdings" pitchFamily="2" charset="2"/>
              <a:buChar char="v"/>
              <a:tabLst>
                <a:tab pos="0" algn="l"/>
              </a:tabLst>
            </a:pPr>
            <a:r>
              <a:rPr lang="uk-UA" alt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а</a:t>
            </a:r>
            <a:r>
              <a:rPr lang="uk-UA" alt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мериканці ставилися до німців з недовірою і завзято взялися за їхнє перевиховання;</a:t>
            </a:r>
          </a:p>
          <a:p>
            <a:pPr marL="171450" indent="-171450" defTabSz="731838">
              <a:spcBef>
                <a:spcPct val="20000"/>
              </a:spcBef>
              <a:buClr>
                <a:srgbClr val="FF0000"/>
              </a:buClr>
              <a:buSzPct val="70000"/>
              <a:buFont typeface="Wingdings" pitchFamily="2" charset="2"/>
              <a:buChar char="v"/>
              <a:tabLst>
                <a:tab pos="0" algn="l"/>
              </a:tabLst>
            </a:pPr>
            <a:r>
              <a:rPr lang="uk-UA" alt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в</a:t>
            </a:r>
            <a:r>
              <a:rPr lang="uk-UA" alt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ід німців намагалися домогтися визнання своєї вини. Результат був зворотним: пробуджувалися не сили німецької совісті, а сили спротиву звинуваченням в огульній відповідальності за дії нацистів.</a:t>
            </a:r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78064" y="521841"/>
            <a:ext cx="6805137" cy="504056"/>
          </a:xfrm>
        </p:spPr>
        <p:txBody>
          <a:bodyPr>
            <a:normAutofit/>
          </a:bodyPr>
          <a:lstStyle/>
          <a:p>
            <a:pPr algn="ctr"/>
            <a:r>
              <a:rPr lang="uk-UA" sz="25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Німеччина після </a:t>
            </a:r>
            <a:r>
              <a:rPr lang="uk-UA" sz="25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Д</a:t>
            </a:r>
            <a:r>
              <a:rPr lang="uk-UA" sz="25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ругої світової війни</a:t>
            </a:r>
            <a:endParaRPr lang="ru-RU" sz="2500" b="0" dirty="0"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4140671" y="1386129"/>
            <a:ext cx="2592288" cy="1728000"/>
          </a:xfrm>
          <a:prstGeom prst="rect">
            <a:avLst/>
          </a:prstGeom>
          <a:solidFill>
            <a:srgbClr val="92D050">
              <a:alpha val="81175"/>
            </a:srgbClr>
          </a:solidFill>
          <a:ln>
            <a:noFill/>
          </a:ln>
          <a:effectLst/>
        </p:spPr>
        <p:txBody>
          <a:bodyPr lIns="73042" tIns="36521" rIns="73042" bIns="36521"/>
          <a:lstStyle/>
          <a:p>
            <a:pPr algn="ctr" defTabSz="731838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tabLst>
                <a:tab pos="0" algn="l"/>
              </a:tabLst>
            </a:pPr>
            <a:r>
              <a:rPr lang="uk-UA" altLang="ru-RU" sz="1200" b="1" dirty="0" smtClean="0">
                <a:solidFill>
                  <a:srgbClr val="FF0000"/>
                </a:solidFill>
                <a:latin typeface="Arial" charset="0"/>
              </a:rPr>
              <a:t>Велика Британія</a:t>
            </a:r>
          </a:p>
          <a:p>
            <a:pPr algn="ctr" defTabSz="731838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tabLst>
                <a:tab pos="0" algn="l"/>
              </a:tabLst>
            </a:pPr>
            <a:endParaRPr lang="uk-UA" altLang="ru-RU" sz="300" b="1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</a:endParaRPr>
          </a:p>
          <a:p>
            <a:pPr marL="171450" indent="-171450" defTabSz="731838">
              <a:spcBef>
                <a:spcPct val="20000"/>
              </a:spcBef>
              <a:buClr>
                <a:srgbClr val="FF0000"/>
              </a:buClr>
              <a:buSzPct val="70000"/>
              <a:buFont typeface="Wingdings" pitchFamily="2" charset="2"/>
              <a:buChar char="v"/>
              <a:tabLst>
                <a:tab pos="0" algn="l"/>
              </a:tabLst>
            </a:pPr>
            <a:r>
              <a:rPr lang="uk-UA" alt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а</a:t>
            </a:r>
            <a:r>
              <a:rPr lang="uk-UA" alt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нглійці прийшли з почуттям помсти, але й як вчителі у справі гуманності і демократії;</a:t>
            </a:r>
          </a:p>
          <a:p>
            <a:pPr marL="171450" indent="-171450" defTabSz="731838">
              <a:spcBef>
                <a:spcPct val="20000"/>
              </a:spcBef>
              <a:buClr>
                <a:srgbClr val="FF0000"/>
              </a:buClr>
              <a:buSzPct val="70000"/>
              <a:buFont typeface="Wingdings" pitchFamily="2" charset="2"/>
              <a:buChar char="v"/>
              <a:tabLst>
                <a:tab pos="0" algn="l"/>
              </a:tabLst>
            </a:pPr>
            <a:r>
              <a:rPr lang="uk-UA" alt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а</a:t>
            </a:r>
            <a:r>
              <a:rPr lang="uk-UA" alt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нглійська окупаційна влада більше за інші союзні держави притягала переможених до управління та давала простір парламентським процесам.</a:t>
            </a: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828303" y="3438321"/>
            <a:ext cx="2844016" cy="1404000"/>
          </a:xfrm>
          <a:prstGeom prst="rect">
            <a:avLst/>
          </a:prstGeom>
          <a:solidFill>
            <a:srgbClr val="CC99FF">
              <a:alpha val="81175"/>
            </a:srgbClr>
          </a:solidFill>
          <a:ln>
            <a:noFill/>
          </a:ln>
          <a:effectLst/>
        </p:spPr>
        <p:txBody>
          <a:bodyPr lIns="73042" tIns="36521" rIns="73042" bIns="36521"/>
          <a:lstStyle/>
          <a:p>
            <a:pPr algn="ctr" defTabSz="731838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tabLst>
                <a:tab pos="0" algn="l"/>
              </a:tabLst>
            </a:pPr>
            <a:r>
              <a:rPr lang="uk-UA" altLang="ru-RU" sz="1200" b="1" dirty="0" smtClean="0">
                <a:solidFill>
                  <a:srgbClr val="FF0000"/>
                </a:solidFill>
                <a:latin typeface="Arial" charset="0"/>
              </a:rPr>
              <a:t>Франція</a:t>
            </a:r>
          </a:p>
          <a:p>
            <a:pPr algn="ctr" defTabSz="731838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tabLst>
                <a:tab pos="0" algn="l"/>
              </a:tabLst>
            </a:pPr>
            <a:endParaRPr lang="uk-UA" altLang="ru-RU" sz="300" b="1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</a:endParaRPr>
          </a:p>
          <a:p>
            <a:pPr marL="171450" indent="-171450" defTabSz="731838">
              <a:spcBef>
                <a:spcPct val="20000"/>
              </a:spcBef>
              <a:buClr>
                <a:srgbClr val="FF0000"/>
              </a:buClr>
              <a:buSzPct val="70000"/>
              <a:buFont typeface="Wingdings" pitchFamily="2" charset="2"/>
              <a:buChar char="v"/>
              <a:tabLst>
                <a:tab pos="0" algn="l"/>
              </a:tabLst>
            </a:pPr>
            <a:r>
              <a:rPr lang="uk-UA" alt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х</a:t>
            </a:r>
            <a:r>
              <a:rPr lang="uk-UA" alt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оч головною метою французької окупаційної влади було знищення нацистського режиму, насправді ж вона намагалася посилити  та зміцнити авторитет Франції, усіляко принижуючи при нагоді німців.</a:t>
            </a:r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3780959" y="3438321"/>
            <a:ext cx="2952000" cy="1404000"/>
          </a:xfrm>
          <a:prstGeom prst="rect">
            <a:avLst/>
          </a:prstGeom>
          <a:solidFill>
            <a:schemeClr val="accent2">
              <a:lumMod val="60000"/>
              <a:lumOff val="40000"/>
              <a:alpha val="81175"/>
            </a:schemeClr>
          </a:solidFill>
          <a:ln>
            <a:noFill/>
          </a:ln>
          <a:effectLst/>
        </p:spPr>
        <p:txBody>
          <a:bodyPr lIns="73042" tIns="36521" rIns="73042" bIns="36521"/>
          <a:lstStyle/>
          <a:p>
            <a:pPr algn="ctr" defTabSz="731838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tabLst>
                <a:tab pos="0" algn="l"/>
              </a:tabLst>
            </a:pPr>
            <a:r>
              <a:rPr lang="uk-UA" altLang="ru-RU" sz="1200" b="1" dirty="0" smtClean="0">
                <a:solidFill>
                  <a:srgbClr val="FF0000"/>
                </a:solidFill>
                <a:latin typeface="Arial" charset="0"/>
              </a:rPr>
              <a:t>Радянський Союз</a:t>
            </a:r>
          </a:p>
          <a:p>
            <a:pPr algn="ctr" defTabSz="731838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tabLst>
                <a:tab pos="0" algn="l"/>
              </a:tabLst>
            </a:pPr>
            <a:endParaRPr lang="uk-UA" altLang="ru-RU" sz="300" b="1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</a:endParaRPr>
          </a:p>
          <a:p>
            <a:pPr marL="171450" indent="-171450" defTabSz="731838">
              <a:spcBef>
                <a:spcPct val="20000"/>
              </a:spcBef>
              <a:buClr>
                <a:srgbClr val="FF0000"/>
              </a:buClr>
              <a:buSzPct val="70000"/>
              <a:buFont typeface="Wingdings" pitchFamily="2" charset="2"/>
              <a:buChar char="v"/>
              <a:tabLst>
                <a:tab pos="0" algn="l"/>
              </a:tabLst>
            </a:pPr>
            <a:r>
              <a:rPr lang="uk-UA" alt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н</a:t>
            </a:r>
            <a:r>
              <a:rPr lang="uk-UA" alt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а правах переможців радянські воїни усі гарні та цінні речі німців вважали своєю власністю;</a:t>
            </a:r>
          </a:p>
          <a:p>
            <a:pPr marL="171450" indent="-171450" defTabSz="731838">
              <a:spcBef>
                <a:spcPct val="20000"/>
              </a:spcBef>
              <a:buClr>
                <a:srgbClr val="FF0000"/>
              </a:buClr>
              <a:buSzPct val="70000"/>
              <a:buFont typeface="Wingdings" pitchFamily="2" charset="2"/>
              <a:buChar char="v"/>
              <a:tabLst>
                <a:tab pos="0" algn="l"/>
              </a:tabLst>
            </a:pPr>
            <a:r>
              <a:rPr lang="uk-UA" alt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р</a:t>
            </a:r>
            <a:r>
              <a:rPr lang="uk-UA" alt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адянська окупаційна адміністрація у своїй зоні окупації насаджувала радянську модель суспільства.</a:t>
            </a:r>
          </a:p>
        </p:txBody>
      </p:sp>
    </p:spTree>
    <p:extLst>
      <p:ext uri="{BB962C8B-B14F-4D97-AF65-F5344CB8AC3E}">
        <p14:creationId xmlns="" xmlns:p14="http://schemas.microsoft.com/office/powerpoint/2010/main" val="389457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780631" y="1962001"/>
            <a:ext cx="2789172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7800"/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Ці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плани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були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реалізовані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але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по-різному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у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різних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зонах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окупації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оскільки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політика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окупаційних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влад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в зонах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окупації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суттєво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відрізнялася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indent="177800"/>
            <a:r>
              <a:rPr lang="uk-UA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Це привело до розколу Німеччини.</a:t>
            </a:r>
            <a:endParaRPr lang="uk-UA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378064" y="521841"/>
            <a:ext cx="6805137" cy="504056"/>
          </a:xfrm>
        </p:spPr>
        <p:txBody>
          <a:bodyPr>
            <a:normAutofit/>
          </a:bodyPr>
          <a:lstStyle/>
          <a:p>
            <a:pPr algn="ctr"/>
            <a:r>
              <a:rPr lang="uk-UA" sz="25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Розкол Німеччини</a:t>
            </a:r>
            <a:endParaRPr lang="ru-RU" sz="2500" b="0" dirty="0"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311" y="2130375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68529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5409</TotalTime>
  <Words>1647</Words>
  <Application>Microsoft Office PowerPoint</Application>
  <PresentationFormat>Произвольный</PresentationFormat>
  <Paragraphs>264</Paragraphs>
  <Slides>30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Остин</vt:lpstr>
      <vt:lpstr>Німеччина</vt:lpstr>
      <vt:lpstr>Німеччина</vt:lpstr>
      <vt:lpstr>Німеччина після Другої світової війни</vt:lpstr>
      <vt:lpstr>Німеччина після Другої світової війни</vt:lpstr>
      <vt:lpstr>Німеччина після Другої світової війни</vt:lpstr>
      <vt:lpstr>Німеччина після Другої світової війни</vt:lpstr>
      <vt:lpstr>Німеччина після Другої світової війни</vt:lpstr>
      <vt:lpstr>Німеччина після Другої світової війни</vt:lpstr>
      <vt:lpstr>Розкол Німеччини</vt:lpstr>
      <vt:lpstr>Розкол Німеччини</vt:lpstr>
      <vt:lpstr>Формування ФРН</vt:lpstr>
      <vt:lpstr>Формування НДР</vt:lpstr>
      <vt:lpstr>ФРН у другій половині ХХ ст.</vt:lpstr>
      <vt:lpstr>Німецьке “економічне диво”</vt:lpstr>
      <vt:lpstr>Німецьке “економічне диво”</vt:lpstr>
      <vt:lpstr>Німецьке “економічне диво”</vt:lpstr>
      <vt:lpstr>Німецьке “економічне диво”</vt:lpstr>
      <vt:lpstr>Німецьке “економічне диво”</vt:lpstr>
      <vt:lpstr>Німецьке “економічне диво”</vt:lpstr>
      <vt:lpstr>ФРН у другій половині ХХ ст.</vt:lpstr>
      <vt:lpstr>Німецька Демократична Республіка</vt:lpstr>
      <vt:lpstr>Символ ідеологічного протистояння</vt:lpstr>
      <vt:lpstr>Падіння Берлінського муру</vt:lpstr>
      <vt:lpstr>Німеччина на шляху до об’єднання </vt:lpstr>
      <vt:lpstr>Єдина Німеччина </vt:lpstr>
      <vt:lpstr>Проміжний підсумок</vt:lpstr>
      <vt:lpstr>Німеччина у ХХІ ст.</vt:lpstr>
      <vt:lpstr>Німеччина у ХХІ ст. </vt:lpstr>
      <vt:lpstr>Німеччина у ХХІ ст. </vt:lpstr>
      <vt:lpstr>Загальний підсумок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Велика Британія</dc:title>
  <dc:creator>user</dc:creator>
  <cp:lastModifiedBy>user</cp:lastModifiedBy>
  <cp:revision>324</cp:revision>
  <cp:lastPrinted>2020-08-27T18:12:26Z</cp:lastPrinted>
  <dcterms:created xsi:type="dcterms:W3CDTF">2020-04-25T14:58:26Z</dcterms:created>
  <dcterms:modified xsi:type="dcterms:W3CDTF">2023-09-27T17:35:47Z</dcterms:modified>
</cp:coreProperties>
</file>