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1.xml" ContentType="application/vnd.ms-office.chartcolorstyle+xml"/>
  <Override PartName="/ppt/charts/style1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85" r:id="rId8"/>
    <p:sldId id="261" r:id="rId9"/>
    <p:sldId id="262" r:id="rId10"/>
    <p:sldId id="263" r:id="rId11"/>
    <p:sldId id="265" r:id="rId12"/>
    <p:sldId id="281" r:id="rId13"/>
    <p:sldId id="279" r:id="rId14"/>
    <p:sldId id="266" r:id="rId15"/>
    <p:sldId id="277" r:id="rId16"/>
    <p:sldId id="287" r:id="rId17"/>
    <p:sldId id="269" r:id="rId18"/>
    <p:sldId id="278" r:id="rId19"/>
    <p:sldId id="271" r:id="rId20"/>
    <p:sldId id="270" r:id="rId21"/>
    <p:sldId id="273" r:id="rId22"/>
    <p:sldId id="268" r:id="rId23"/>
    <p:sldId id="274" r:id="rId24"/>
    <p:sldId id="275" r:id="rId25"/>
    <p:sldId id="280" r:id="rId26"/>
    <p:sldId id="282" r:id="rId27"/>
    <p:sldId id="289" r:id="rId28"/>
    <p:sldId id="29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а Галя" initials="ІГ" lastIdx="2" clrIdx="0">
    <p:extLst>
      <p:ext uri="{19B8F6BF-5375-455C-9EA6-DF929625EA0E}">
        <p15:presenceInfo xmlns:p15="http://schemas.microsoft.com/office/powerpoint/2012/main" xmlns="" userId="Іра Гал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2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20711403575796E-2"/>
          <c:y val="6.6849827421011934E-2"/>
          <c:w val="0.69564772100636407"/>
          <c:h val="0.79299782662764184"/>
        </c:manualLayout>
      </c:layout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4000"/>
                      <a:alpha val="100000"/>
                      <a:satMod val="105000"/>
                      <a:lumMod val="110000"/>
                    </a:schemeClr>
                  </a:gs>
                  <a:gs pos="100000">
                    <a:schemeClr val="accent1">
                      <a:tint val="78000"/>
                      <a:alpha val="92000"/>
                      <a:satMod val="109000"/>
                      <a:lumMod val="10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55-46CB-A27F-6F1598D4FAA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4000"/>
                      <a:alpha val="100000"/>
                      <a:satMod val="105000"/>
                      <a:lumMod val="110000"/>
                    </a:schemeClr>
                  </a:gs>
                  <a:gs pos="100000">
                    <a:schemeClr val="accent2">
                      <a:tint val="78000"/>
                      <a:alpha val="92000"/>
                      <a:satMod val="109000"/>
                      <a:lumMod val="10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55-46CB-A27F-6F1598D4FAA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4000"/>
                      <a:alpha val="100000"/>
                      <a:satMod val="105000"/>
                      <a:lumMod val="110000"/>
                    </a:schemeClr>
                  </a:gs>
                  <a:gs pos="100000">
                    <a:schemeClr val="accent3">
                      <a:tint val="78000"/>
                      <a:alpha val="92000"/>
                      <a:satMod val="109000"/>
                      <a:lumMod val="10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55-46CB-A27F-6F1598D4FA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Аркуш1!$A$2:$A$4</c:f>
              <c:strCache>
                <c:ptCount val="3"/>
                <c:pt idx="0">
                  <c:v>Первинний</c:v>
                </c:pt>
                <c:pt idx="1">
                  <c:v>Вторинний</c:v>
                </c:pt>
                <c:pt idx="2">
                  <c:v>Третинний</c:v>
                </c:pt>
              </c:strCache>
            </c:strRef>
          </c:cat>
          <c:val>
            <c:numRef>
              <c:f>Аркуш1!$B$2:$B$4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0.26</c:v>
                </c:pt>
                <c:pt idx="2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555-46CB-A27F-6F1598D4FAA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Структура загального виробництва електроенергії у % на 2017 рік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4000"/>
                      <a:alpha val="100000"/>
                      <a:satMod val="105000"/>
                      <a:lumMod val="110000"/>
                    </a:schemeClr>
                  </a:gs>
                  <a:gs pos="100000">
                    <a:schemeClr val="accent1">
                      <a:tint val="78000"/>
                      <a:alpha val="92000"/>
                      <a:satMod val="109000"/>
                      <a:lumMod val="10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6A-4640-95C6-6A3DB16EBA7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4000"/>
                      <a:alpha val="100000"/>
                      <a:satMod val="105000"/>
                      <a:lumMod val="110000"/>
                    </a:schemeClr>
                  </a:gs>
                  <a:gs pos="100000">
                    <a:schemeClr val="accent2">
                      <a:tint val="78000"/>
                      <a:alpha val="92000"/>
                      <a:satMod val="109000"/>
                      <a:lumMod val="10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6A-4640-95C6-6A3DB16EBA7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4000"/>
                      <a:alpha val="100000"/>
                      <a:satMod val="105000"/>
                      <a:lumMod val="110000"/>
                    </a:schemeClr>
                  </a:gs>
                  <a:gs pos="100000">
                    <a:schemeClr val="accent3">
                      <a:tint val="78000"/>
                      <a:alpha val="92000"/>
                      <a:satMod val="109000"/>
                      <a:lumMod val="10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6A-4640-95C6-6A3DB16EBA7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4000"/>
                      <a:alpha val="100000"/>
                      <a:satMod val="105000"/>
                      <a:lumMod val="110000"/>
                    </a:schemeClr>
                  </a:gs>
                  <a:gs pos="100000">
                    <a:schemeClr val="accent4">
                      <a:tint val="78000"/>
                      <a:alpha val="92000"/>
                      <a:satMod val="109000"/>
                      <a:lumMod val="10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6A-4640-95C6-6A3DB16EBA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4"/>
                <c:pt idx="0">
                  <c:v>АЕС</c:v>
                </c:pt>
                <c:pt idx="1">
                  <c:v>ТЕС та ТЕЦ</c:v>
                </c:pt>
                <c:pt idx="2">
                  <c:v>ГЕС та ГАЕС</c:v>
                </c:pt>
                <c:pt idx="3">
                  <c:v>Нетрадиційні джерела електроенеергії</c:v>
                </c:pt>
              </c:strCache>
            </c:strRef>
          </c:cat>
          <c:val>
            <c:numRef>
              <c:f>Аркуш1!$B$2:$B$5</c:f>
              <c:numCache>
                <c:formatCode>0.00%</c:formatCode>
                <c:ptCount val="4"/>
                <c:pt idx="0">
                  <c:v>0.54900000000000004</c:v>
                </c:pt>
                <c:pt idx="1">
                  <c:v>0.373</c:v>
                </c:pt>
                <c:pt idx="2">
                  <c:v>6.7000000000000004E-2</c:v>
                </c:pt>
                <c:pt idx="3">
                  <c:v>1.0999999999999999E-2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07-475C-B3DE-60F433AE065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Аркуш1!$A$2:$A$12</cx:f>
        <cx:lvl ptCount="11">
          <cx:pt idx="0">Пшениця</cx:pt>
          <cx:pt idx="1">Соняшник</cx:pt>
          <cx:pt idx="2">Кукурудза</cx:pt>
          <cx:pt idx="3">Ячмінь</cx:pt>
          <cx:pt idx="4">Соя</cx:pt>
          <cx:pt idx="5">Картопля</cx:pt>
          <cx:pt idx="6">Ріпак</cx:pt>
          <cx:pt idx="7">Цукровий буряк</cx:pt>
          <cx:pt idx="8">Гречка</cx:pt>
          <cx:pt idx="9">Кормові культури</cx:pt>
          <cx:pt idx="10">Інші культури</cx:pt>
        </cx:lvl>
      </cx:strDim>
      <cx:numDim type="size">
        <cx:f>Аркуш1!$B$2:$B$12</cx:f>
        <cx:lvl ptCount="11" formatCode="General">
          <cx:pt idx="0">23.199999999999999</cx:pt>
          <cx:pt idx="1">22.100000000000001</cx:pt>
          <cx:pt idx="2">15.9</cx:pt>
          <cx:pt idx="3">10.6</cx:pt>
          <cx:pt idx="4">6.9000000000000004</cx:pt>
          <cx:pt idx="5">4.9000000000000004</cx:pt>
          <cx:pt idx="6">1.7</cx:pt>
          <cx:pt idx="7">1.1000000000000001</cx:pt>
          <cx:pt idx="8">0.59999999999999998</cx:pt>
          <cx:pt idx="9">7.2000000000000002</cx:pt>
          <cx:pt idx="10">5.7999999999999998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1862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Структура посівних площ в Україні (2016р)</a:t>
            </a:r>
            <a:endParaRPr kumimoji="0" lang="uk-UA" sz="186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</cx:rich>
      </cx:tx>
    </cx:title>
    <cx:plotArea>
      <cx:plotAreaRegion>
        <cx:series layoutId="sunburst" uniqueId="{7E035BE7-3698-42B3-B9BB-90986A1D7480}" formatIdx="0">
          <cx:tx>
            <cx:txData>
              <cx:f>Аркуш1!$B$1</cx:f>
              <cx:v>Стовпець1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b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9D49D-29EC-4CCA-AE2B-D19FA9521B6D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E584BC69-4729-4413-AAE3-5891CC2FC915}">
      <dgm:prSet/>
      <dgm:spPr/>
      <dgm:t>
        <a:bodyPr/>
        <a:lstStyle/>
        <a:p>
          <a:r>
            <a:rPr lang="ru-RU"/>
            <a:t>ВИДИ РЕСУРСІВ, НАЯВНІСТЬ ЯКИХ СПРИЯЄ ІСНУВАННЮ КОНКУРЕНТНИХ ПЕРЕВАГ У ВИРОБНИЦТВІ ОКРЕМИХ ВИДІВ ТОВАРІВ І ПОСЛУГ КРАЇНИ НА СВІТОВИХ РИНКАХ</a:t>
          </a:r>
          <a:endParaRPr lang="uk-UA"/>
        </a:p>
      </dgm:t>
    </dgm:pt>
    <dgm:pt modelId="{0A91A588-6D2E-4CE8-875B-2AE87F14D7C2}" type="parTrans" cxnId="{765D8040-EB48-4E7B-A658-C0086D5B380D}">
      <dgm:prSet/>
      <dgm:spPr/>
      <dgm:t>
        <a:bodyPr/>
        <a:lstStyle/>
        <a:p>
          <a:endParaRPr lang="uk-UA"/>
        </a:p>
      </dgm:t>
    </dgm:pt>
    <dgm:pt modelId="{E654BEDD-EF90-4D60-84C3-71ADE82559AC}" type="sibTrans" cxnId="{765D8040-EB48-4E7B-A658-C0086D5B380D}">
      <dgm:prSet/>
      <dgm:spPr/>
      <dgm:t>
        <a:bodyPr/>
        <a:lstStyle/>
        <a:p>
          <a:endParaRPr lang="uk-UA"/>
        </a:p>
      </dgm:t>
    </dgm:pt>
    <dgm:pt modelId="{5C099E31-1D78-4682-9931-247C8834D2F0}">
      <dgm:prSet/>
      <dgm:spPr/>
      <dgm:t>
        <a:bodyPr/>
        <a:lstStyle/>
        <a:p>
          <a:r>
            <a:rPr lang="uk-UA"/>
            <a:t>Мінеральні</a:t>
          </a:r>
        </a:p>
      </dgm:t>
    </dgm:pt>
    <dgm:pt modelId="{113CC183-2771-43F4-A6D1-6F4AB39C55F7}" type="parTrans" cxnId="{7BAA0E70-7B37-4FA3-B00F-81F30265E271}">
      <dgm:prSet/>
      <dgm:spPr/>
      <dgm:t>
        <a:bodyPr/>
        <a:lstStyle/>
        <a:p>
          <a:endParaRPr lang="uk-UA"/>
        </a:p>
      </dgm:t>
    </dgm:pt>
    <dgm:pt modelId="{BF8B34C4-EB78-43D9-A34B-C581B3D054D0}" type="sibTrans" cxnId="{7BAA0E70-7B37-4FA3-B00F-81F30265E271}">
      <dgm:prSet/>
      <dgm:spPr/>
      <dgm:t>
        <a:bodyPr/>
        <a:lstStyle/>
        <a:p>
          <a:endParaRPr lang="uk-UA"/>
        </a:p>
      </dgm:t>
    </dgm:pt>
    <dgm:pt modelId="{BB4F928F-F00A-42A0-B15C-AF357D32945E}">
      <dgm:prSet/>
      <dgm:spPr/>
      <dgm:t>
        <a:bodyPr/>
        <a:lstStyle/>
        <a:p>
          <a:r>
            <a:rPr lang="uk-UA"/>
            <a:t>Водні</a:t>
          </a:r>
        </a:p>
      </dgm:t>
    </dgm:pt>
    <dgm:pt modelId="{CA97CAF2-51A1-4671-9218-38FDFD256CC0}" type="parTrans" cxnId="{70360051-58D1-4038-ABDF-BB0079C94FA8}">
      <dgm:prSet/>
      <dgm:spPr/>
      <dgm:t>
        <a:bodyPr/>
        <a:lstStyle/>
        <a:p>
          <a:endParaRPr lang="uk-UA"/>
        </a:p>
      </dgm:t>
    </dgm:pt>
    <dgm:pt modelId="{3AD3CF3B-E5F9-44C2-97C7-39C0BD073ED5}" type="sibTrans" cxnId="{70360051-58D1-4038-ABDF-BB0079C94FA8}">
      <dgm:prSet/>
      <dgm:spPr/>
      <dgm:t>
        <a:bodyPr/>
        <a:lstStyle/>
        <a:p>
          <a:endParaRPr lang="uk-UA"/>
        </a:p>
      </dgm:t>
    </dgm:pt>
    <dgm:pt modelId="{8261F807-A77E-45F9-BDBB-F02E47A0E9D3}">
      <dgm:prSet/>
      <dgm:spPr/>
      <dgm:t>
        <a:bodyPr/>
        <a:lstStyle/>
        <a:p>
          <a:r>
            <a:rPr lang="uk-UA"/>
            <a:t>Біологічні</a:t>
          </a:r>
        </a:p>
      </dgm:t>
    </dgm:pt>
    <dgm:pt modelId="{F73688E3-A911-4E13-A257-A501993E806D}" type="parTrans" cxnId="{D410E0F7-5740-49BC-9874-C8C87E41E0DE}">
      <dgm:prSet/>
      <dgm:spPr/>
      <dgm:t>
        <a:bodyPr/>
        <a:lstStyle/>
        <a:p>
          <a:endParaRPr lang="uk-UA"/>
        </a:p>
      </dgm:t>
    </dgm:pt>
    <dgm:pt modelId="{8D4BD772-4856-4F81-B8B9-5D8C7E1E143A}" type="sibTrans" cxnId="{D410E0F7-5740-49BC-9874-C8C87E41E0DE}">
      <dgm:prSet/>
      <dgm:spPr/>
      <dgm:t>
        <a:bodyPr/>
        <a:lstStyle/>
        <a:p>
          <a:endParaRPr lang="uk-UA"/>
        </a:p>
      </dgm:t>
    </dgm:pt>
    <dgm:pt modelId="{9E257A72-788E-4ABC-8C51-7F59F0804B48}">
      <dgm:prSet/>
      <dgm:spPr/>
      <dgm:t>
        <a:bodyPr/>
        <a:lstStyle/>
        <a:p>
          <a:r>
            <a:rPr lang="uk-UA"/>
            <a:t>Земельні</a:t>
          </a:r>
        </a:p>
      </dgm:t>
    </dgm:pt>
    <dgm:pt modelId="{4D8AAF99-9D8C-45D5-852A-F015EA31305E}" type="parTrans" cxnId="{7BDEA304-8E36-4850-84AD-4151AE5F18A2}">
      <dgm:prSet/>
      <dgm:spPr/>
      <dgm:t>
        <a:bodyPr/>
        <a:lstStyle/>
        <a:p>
          <a:endParaRPr lang="uk-UA"/>
        </a:p>
      </dgm:t>
    </dgm:pt>
    <dgm:pt modelId="{53781E63-AB57-4018-815F-A2AC2D3DE5A8}" type="sibTrans" cxnId="{7BDEA304-8E36-4850-84AD-4151AE5F18A2}">
      <dgm:prSet/>
      <dgm:spPr/>
      <dgm:t>
        <a:bodyPr/>
        <a:lstStyle/>
        <a:p>
          <a:endParaRPr lang="uk-UA"/>
        </a:p>
      </dgm:t>
    </dgm:pt>
    <dgm:pt modelId="{59A1A12E-54AB-4305-823C-4CA9EA0BE537}">
      <dgm:prSet/>
      <dgm:spPr/>
      <dgm:t>
        <a:bodyPr/>
        <a:lstStyle/>
        <a:p>
          <a:r>
            <a:rPr lang="uk-UA"/>
            <a:t>Кліматичні</a:t>
          </a:r>
        </a:p>
      </dgm:t>
    </dgm:pt>
    <dgm:pt modelId="{8F9DA7FD-909B-4244-A569-0A457ACB3F45}" type="parTrans" cxnId="{CD1308E4-757E-4365-85C7-CFA828C3C4A4}">
      <dgm:prSet/>
      <dgm:spPr/>
      <dgm:t>
        <a:bodyPr/>
        <a:lstStyle/>
        <a:p>
          <a:endParaRPr lang="uk-UA"/>
        </a:p>
      </dgm:t>
    </dgm:pt>
    <dgm:pt modelId="{3F9AA1BD-2AED-4E3F-B839-31B67D28E683}" type="sibTrans" cxnId="{CD1308E4-757E-4365-85C7-CFA828C3C4A4}">
      <dgm:prSet/>
      <dgm:spPr/>
      <dgm:t>
        <a:bodyPr/>
        <a:lstStyle/>
        <a:p>
          <a:endParaRPr lang="uk-UA"/>
        </a:p>
      </dgm:t>
    </dgm:pt>
    <dgm:pt modelId="{97085CCE-5D04-4BAC-82CF-0CFECA6F519E}">
      <dgm:prSet/>
      <dgm:spPr/>
      <dgm:t>
        <a:bodyPr/>
        <a:lstStyle/>
        <a:p>
          <a:r>
            <a:rPr lang="uk-UA"/>
            <a:t>Рекреаційні</a:t>
          </a:r>
        </a:p>
      </dgm:t>
    </dgm:pt>
    <dgm:pt modelId="{F12E83EA-6D8D-4163-8940-84E008BED430}" type="parTrans" cxnId="{A8894763-574B-4085-8D21-66DE84BD9A07}">
      <dgm:prSet/>
      <dgm:spPr/>
      <dgm:t>
        <a:bodyPr/>
        <a:lstStyle/>
        <a:p>
          <a:endParaRPr lang="uk-UA"/>
        </a:p>
      </dgm:t>
    </dgm:pt>
    <dgm:pt modelId="{443A379B-63F5-4DF3-B8E5-D265EB820D32}" type="sibTrans" cxnId="{A8894763-574B-4085-8D21-66DE84BD9A07}">
      <dgm:prSet/>
      <dgm:spPr/>
      <dgm:t>
        <a:bodyPr/>
        <a:lstStyle/>
        <a:p>
          <a:endParaRPr lang="uk-UA"/>
        </a:p>
      </dgm:t>
    </dgm:pt>
    <dgm:pt modelId="{B56B34D3-BE61-4599-8D68-2061CC0795BD}">
      <dgm:prSet/>
      <dgm:spPr/>
      <dgm:t>
        <a:bodyPr/>
        <a:lstStyle/>
        <a:p>
          <a:r>
            <a:rPr lang="uk-UA"/>
            <a:t>Трудові</a:t>
          </a:r>
        </a:p>
      </dgm:t>
    </dgm:pt>
    <dgm:pt modelId="{BD4C8603-F9EE-49D1-9BB5-1A71885F6E34}" type="parTrans" cxnId="{3ED37E3D-0407-48DE-AC1A-B25A2ECDAB0D}">
      <dgm:prSet/>
      <dgm:spPr/>
      <dgm:t>
        <a:bodyPr/>
        <a:lstStyle/>
        <a:p>
          <a:endParaRPr lang="uk-UA"/>
        </a:p>
      </dgm:t>
    </dgm:pt>
    <dgm:pt modelId="{0E0B678F-FED0-41B1-8330-4F8853AB394C}" type="sibTrans" cxnId="{3ED37E3D-0407-48DE-AC1A-B25A2ECDAB0D}">
      <dgm:prSet/>
      <dgm:spPr/>
      <dgm:t>
        <a:bodyPr/>
        <a:lstStyle/>
        <a:p>
          <a:endParaRPr lang="uk-UA"/>
        </a:p>
      </dgm:t>
    </dgm:pt>
    <dgm:pt modelId="{CA9E3A94-DDC1-4D85-96B1-0FE872705A23}">
      <dgm:prSet/>
      <dgm:spPr/>
      <dgm:t>
        <a:bodyPr/>
        <a:lstStyle/>
        <a:p>
          <a:r>
            <a:rPr lang="uk-UA"/>
            <a:t>Фінансові</a:t>
          </a:r>
        </a:p>
      </dgm:t>
    </dgm:pt>
    <dgm:pt modelId="{3DB97907-D24B-4948-A29C-7038B984FCF3}" type="parTrans" cxnId="{A0186362-411C-4E11-ADF4-BB853526C14D}">
      <dgm:prSet/>
      <dgm:spPr/>
      <dgm:t>
        <a:bodyPr/>
        <a:lstStyle/>
        <a:p>
          <a:endParaRPr lang="uk-UA"/>
        </a:p>
      </dgm:t>
    </dgm:pt>
    <dgm:pt modelId="{6F35B2AD-33F0-4737-9AF1-9B4C829F17A5}" type="sibTrans" cxnId="{A0186362-411C-4E11-ADF4-BB853526C14D}">
      <dgm:prSet/>
      <dgm:spPr/>
      <dgm:t>
        <a:bodyPr/>
        <a:lstStyle/>
        <a:p>
          <a:endParaRPr lang="uk-UA"/>
        </a:p>
      </dgm:t>
    </dgm:pt>
    <dgm:pt modelId="{BB2F41DC-B74F-4725-934B-B74432CC640C}">
      <dgm:prSet/>
      <dgm:spPr/>
      <dgm:t>
        <a:bodyPr/>
        <a:lstStyle/>
        <a:p>
          <a:r>
            <a:rPr lang="uk-UA"/>
            <a:t>Виробничі</a:t>
          </a:r>
        </a:p>
      </dgm:t>
    </dgm:pt>
    <dgm:pt modelId="{6B2B51A0-80F3-452D-BC7C-DB6B9A9DFF56}" type="parTrans" cxnId="{9CE3BFC6-64B0-4216-B9D7-404970E700CC}">
      <dgm:prSet/>
      <dgm:spPr/>
      <dgm:t>
        <a:bodyPr/>
        <a:lstStyle/>
        <a:p>
          <a:endParaRPr lang="uk-UA"/>
        </a:p>
      </dgm:t>
    </dgm:pt>
    <dgm:pt modelId="{F28A63BA-BA68-45A9-B96B-FCC2253B5D4B}" type="sibTrans" cxnId="{9CE3BFC6-64B0-4216-B9D7-404970E700CC}">
      <dgm:prSet/>
      <dgm:spPr/>
      <dgm:t>
        <a:bodyPr/>
        <a:lstStyle/>
        <a:p>
          <a:endParaRPr lang="uk-UA"/>
        </a:p>
      </dgm:t>
    </dgm:pt>
    <dgm:pt modelId="{6F25E2E8-C156-40FB-91B3-5E502A29734E}" type="pres">
      <dgm:prSet presAssocID="{0139D49D-29EC-4CCA-AE2B-D19FA9521B6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0658FCD-A6C0-41C9-8059-C486BEFF7922}" type="pres">
      <dgm:prSet presAssocID="{0139D49D-29EC-4CCA-AE2B-D19FA9521B6D}" presName="arrow" presStyleLbl="bgShp" presStyleIdx="0" presStyleCnt="1"/>
      <dgm:spPr/>
    </dgm:pt>
    <dgm:pt modelId="{277244DB-1BF2-4C40-883E-5E9D4EE2FB58}" type="pres">
      <dgm:prSet presAssocID="{0139D49D-29EC-4CCA-AE2B-D19FA9521B6D}" presName="linearProcess" presStyleCnt="0"/>
      <dgm:spPr/>
    </dgm:pt>
    <dgm:pt modelId="{A1CD2B1B-67D7-4BE3-8574-85E3D8D3409C}" type="pres">
      <dgm:prSet presAssocID="{E584BC69-4729-4413-AAE3-5891CC2FC915}" presName="tex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DCF446-4DD3-49D3-B692-C8115E2F4713}" type="pres">
      <dgm:prSet presAssocID="{E654BEDD-EF90-4D60-84C3-71ADE82559AC}" presName="sibTrans" presStyleCnt="0"/>
      <dgm:spPr/>
    </dgm:pt>
    <dgm:pt modelId="{107D6B55-0359-4050-AF63-30B77A03B29E}" type="pres">
      <dgm:prSet presAssocID="{5C099E31-1D78-4682-9931-247C8834D2F0}" presName="text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CD62CA-A4B4-497B-A848-52747E9FD2E5}" type="pres">
      <dgm:prSet presAssocID="{BF8B34C4-EB78-43D9-A34B-C581B3D054D0}" presName="sibTrans" presStyleCnt="0"/>
      <dgm:spPr/>
    </dgm:pt>
    <dgm:pt modelId="{83B25CC4-97C1-41F8-BE21-E6EBC0FA316B}" type="pres">
      <dgm:prSet presAssocID="{BB4F928F-F00A-42A0-B15C-AF357D32945E}" presName="text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3493B3-EF9B-4B3C-B513-906DEDE2A721}" type="pres">
      <dgm:prSet presAssocID="{3AD3CF3B-E5F9-44C2-97C7-39C0BD073ED5}" presName="sibTrans" presStyleCnt="0"/>
      <dgm:spPr/>
    </dgm:pt>
    <dgm:pt modelId="{1C18D325-39DB-4036-B82E-B91F3CD5CEA1}" type="pres">
      <dgm:prSet presAssocID="{8261F807-A77E-45F9-BDBB-F02E47A0E9D3}" presName="text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84B9C9-6CD2-4716-9334-80B9B4E1CF8E}" type="pres">
      <dgm:prSet presAssocID="{8D4BD772-4856-4F81-B8B9-5D8C7E1E143A}" presName="sibTrans" presStyleCnt="0"/>
      <dgm:spPr/>
    </dgm:pt>
    <dgm:pt modelId="{165166E0-20A1-4802-9821-9A1E0783F677}" type="pres">
      <dgm:prSet presAssocID="{9E257A72-788E-4ABC-8C51-7F59F0804B48}" presName="text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401B86-0220-42A8-A4A7-F77CF461123C}" type="pres">
      <dgm:prSet presAssocID="{53781E63-AB57-4018-815F-A2AC2D3DE5A8}" presName="sibTrans" presStyleCnt="0"/>
      <dgm:spPr/>
    </dgm:pt>
    <dgm:pt modelId="{BA98A3ED-F4C8-462D-852E-7D05C4324AB5}" type="pres">
      <dgm:prSet presAssocID="{59A1A12E-54AB-4305-823C-4CA9EA0BE537}" presName="text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7907BE-4CE8-43CF-91A0-2D5B1BB30B12}" type="pres">
      <dgm:prSet presAssocID="{3F9AA1BD-2AED-4E3F-B839-31B67D28E683}" presName="sibTrans" presStyleCnt="0"/>
      <dgm:spPr/>
    </dgm:pt>
    <dgm:pt modelId="{D1841BEC-0F90-415C-A9FF-533F0088DC45}" type="pres">
      <dgm:prSet presAssocID="{97085CCE-5D04-4BAC-82CF-0CFECA6F519E}" presName="text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1E6D54-B15C-4D15-A203-C6892EB1C2FD}" type="pres">
      <dgm:prSet presAssocID="{443A379B-63F5-4DF3-B8E5-D265EB820D32}" presName="sibTrans" presStyleCnt="0"/>
      <dgm:spPr/>
    </dgm:pt>
    <dgm:pt modelId="{6C47581E-919F-4532-B057-D8A15F60F983}" type="pres">
      <dgm:prSet presAssocID="{B56B34D3-BE61-4599-8D68-2061CC0795BD}" presName="text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C6E5EE-ECE7-475E-A29C-BBF59224CD5F}" type="pres">
      <dgm:prSet presAssocID="{0E0B678F-FED0-41B1-8330-4F8853AB394C}" presName="sibTrans" presStyleCnt="0"/>
      <dgm:spPr/>
    </dgm:pt>
    <dgm:pt modelId="{A113E691-95D8-4062-A14B-76133E8598C3}" type="pres">
      <dgm:prSet presAssocID="{CA9E3A94-DDC1-4D85-96B1-0FE872705A23}" presName="text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20AB07-0031-46A7-96CB-58C8510D2160}" type="pres">
      <dgm:prSet presAssocID="{6F35B2AD-33F0-4737-9AF1-9B4C829F17A5}" presName="sibTrans" presStyleCnt="0"/>
      <dgm:spPr/>
    </dgm:pt>
    <dgm:pt modelId="{F45869B5-60CD-4091-84B9-91F6997488A8}" type="pres">
      <dgm:prSet presAssocID="{BB2F41DC-B74F-4725-934B-B74432CC640C}" presName="text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0360051-58D1-4038-ABDF-BB0079C94FA8}" srcId="{0139D49D-29EC-4CCA-AE2B-D19FA9521B6D}" destId="{BB4F928F-F00A-42A0-B15C-AF357D32945E}" srcOrd="2" destOrd="0" parTransId="{CA97CAF2-51A1-4671-9218-38FDFD256CC0}" sibTransId="{3AD3CF3B-E5F9-44C2-97C7-39C0BD073ED5}"/>
    <dgm:cxn modelId="{A0186362-411C-4E11-ADF4-BB853526C14D}" srcId="{0139D49D-29EC-4CCA-AE2B-D19FA9521B6D}" destId="{CA9E3A94-DDC1-4D85-96B1-0FE872705A23}" srcOrd="8" destOrd="0" parTransId="{3DB97907-D24B-4948-A29C-7038B984FCF3}" sibTransId="{6F35B2AD-33F0-4737-9AF1-9B4C829F17A5}"/>
    <dgm:cxn modelId="{95B6FECE-48EB-4C14-844D-D14AEAC69EC5}" type="presOf" srcId="{B56B34D3-BE61-4599-8D68-2061CC0795BD}" destId="{6C47581E-919F-4532-B057-D8A15F60F983}" srcOrd="0" destOrd="0" presId="urn:microsoft.com/office/officeart/2005/8/layout/hProcess9"/>
    <dgm:cxn modelId="{765D8040-EB48-4E7B-A658-C0086D5B380D}" srcId="{0139D49D-29EC-4CCA-AE2B-D19FA9521B6D}" destId="{E584BC69-4729-4413-AAE3-5891CC2FC915}" srcOrd="0" destOrd="0" parTransId="{0A91A588-6D2E-4CE8-875B-2AE87F14D7C2}" sibTransId="{E654BEDD-EF90-4D60-84C3-71ADE82559AC}"/>
    <dgm:cxn modelId="{721A585C-2640-47F3-8712-4759AAF4BD7C}" type="presOf" srcId="{0139D49D-29EC-4CCA-AE2B-D19FA9521B6D}" destId="{6F25E2E8-C156-40FB-91B3-5E502A29734E}" srcOrd="0" destOrd="0" presId="urn:microsoft.com/office/officeart/2005/8/layout/hProcess9"/>
    <dgm:cxn modelId="{7BDEA304-8E36-4850-84AD-4151AE5F18A2}" srcId="{0139D49D-29EC-4CCA-AE2B-D19FA9521B6D}" destId="{9E257A72-788E-4ABC-8C51-7F59F0804B48}" srcOrd="4" destOrd="0" parTransId="{4D8AAF99-9D8C-45D5-852A-F015EA31305E}" sibTransId="{53781E63-AB57-4018-815F-A2AC2D3DE5A8}"/>
    <dgm:cxn modelId="{D1118479-70F9-4697-98C1-AF4DAEDB905A}" type="presOf" srcId="{9E257A72-788E-4ABC-8C51-7F59F0804B48}" destId="{165166E0-20A1-4802-9821-9A1E0783F677}" srcOrd="0" destOrd="0" presId="urn:microsoft.com/office/officeart/2005/8/layout/hProcess9"/>
    <dgm:cxn modelId="{D410E0F7-5740-49BC-9874-C8C87E41E0DE}" srcId="{0139D49D-29EC-4CCA-AE2B-D19FA9521B6D}" destId="{8261F807-A77E-45F9-BDBB-F02E47A0E9D3}" srcOrd="3" destOrd="0" parTransId="{F73688E3-A911-4E13-A257-A501993E806D}" sibTransId="{8D4BD772-4856-4F81-B8B9-5D8C7E1E143A}"/>
    <dgm:cxn modelId="{FD263A1E-601C-4D3B-B662-8F02599E37CB}" type="presOf" srcId="{CA9E3A94-DDC1-4D85-96B1-0FE872705A23}" destId="{A113E691-95D8-4062-A14B-76133E8598C3}" srcOrd="0" destOrd="0" presId="urn:microsoft.com/office/officeart/2005/8/layout/hProcess9"/>
    <dgm:cxn modelId="{A8894763-574B-4085-8D21-66DE84BD9A07}" srcId="{0139D49D-29EC-4CCA-AE2B-D19FA9521B6D}" destId="{97085CCE-5D04-4BAC-82CF-0CFECA6F519E}" srcOrd="6" destOrd="0" parTransId="{F12E83EA-6D8D-4163-8940-84E008BED430}" sibTransId="{443A379B-63F5-4DF3-B8E5-D265EB820D32}"/>
    <dgm:cxn modelId="{3E3BA866-0F5A-4E9A-906E-382C498B4E9B}" type="presOf" srcId="{59A1A12E-54AB-4305-823C-4CA9EA0BE537}" destId="{BA98A3ED-F4C8-462D-852E-7D05C4324AB5}" srcOrd="0" destOrd="0" presId="urn:microsoft.com/office/officeart/2005/8/layout/hProcess9"/>
    <dgm:cxn modelId="{37C41CA4-06FF-4CF4-A837-E88F8C3FADFA}" type="presOf" srcId="{BB4F928F-F00A-42A0-B15C-AF357D32945E}" destId="{83B25CC4-97C1-41F8-BE21-E6EBC0FA316B}" srcOrd="0" destOrd="0" presId="urn:microsoft.com/office/officeart/2005/8/layout/hProcess9"/>
    <dgm:cxn modelId="{CD1308E4-757E-4365-85C7-CFA828C3C4A4}" srcId="{0139D49D-29EC-4CCA-AE2B-D19FA9521B6D}" destId="{59A1A12E-54AB-4305-823C-4CA9EA0BE537}" srcOrd="5" destOrd="0" parTransId="{8F9DA7FD-909B-4244-A569-0A457ACB3F45}" sibTransId="{3F9AA1BD-2AED-4E3F-B839-31B67D28E683}"/>
    <dgm:cxn modelId="{F15DFFC7-4FBE-4450-A2C5-FD865B2509D1}" type="presOf" srcId="{97085CCE-5D04-4BAC-82CF-0CFECA6F519E}" destId="{D1841BEC-0F90-415C-A9FF-533F0088DC45}" srcOrd="0" destOrd="0" presId="urn:microsoft.com/office/officeart/2005/8/layout/hProcess9"/>
    <dgm:cxn modelId="{3ED37E3D-0407-48DE-AC1A-B25A2ECDAB0D}" srcId="{0139D49D-29EC-4CCA-AE2B-D19FA9521B6D}" destId="{B56B34D3-BE61-4599-8D68-2061CC0795BD}" srcOrd="7" destOrd="0" parTransId="{BD4C8603-F9EE-49D1-9BB5-1A71885F6E34}" sibTransId="{0E0B678F-FED0-41B1-8330-4F8853AB394C}"/>
    <dgm:cxn modelId="{7D0B13A3-7812-41A6-905A-1A4511D33103}" type="presOf" srcId="{E584BC69-4729-4413-AAE3-5891CC2FC915}" destId="{A1CD2B1B-67D7-4BE3-8574-85E3D8D3409C}" srcOrd="0" destOrd="0" presId="urn:microsoft.com/office/officeart/2005/8/layout/hProcess9"/>
    <dgm:cxn modelId="{C0790D4E-4991-4CF1-A61D-93E2F7442652}" type="presOf" srcId="{8261F807-A77E-45F9-BDBB-F02E47A0E9D3}" destId="{1C18D325-39DB-4036-B82E-B91F3CD5CEA1}" srcOrd="0" destOrd="0" presId="urn:microsoft.com/office/officeart/2005/8/layout/hProcess9"/>
    <dgm:cxn modelId="{60FB295F-DF4F-4845-A837-8F63EB507A62}" type="presOf" srcId="{BB2F41DC-B74F-4725-934B-B74432CC640C}" destId="{F45869B5-60CD-4091-84B9-91F6997488A8}" srcOrd="0" destOrd="0" presId="urn:microsoft.com/office/officeart/2005/8/layout/hProcess9"/>
    <dgm:cxn modelId="{8937DD14-53C7-4DB1-8D28-306C841F4940}" type="presOf" srcId="{5C099E31-1D78-4682-9931-247C8834D2F0}" destId="{107D6B55-0359-4050-AF63-30B77A03B29E}" srcOrd="0" destOrd="0" presId="urn:microsoft.com/office/officeart/2005/8/layout/hProcess9"/>
    <dgm:cxn modelId="{9CE3BFC6-64B0-4216-B9D7-404970E700CC}" srcId="{0139D49D-29EC-4CCA-AE2B-D19FA9521B6D}" destId="{BB2F41DC-B74F-4725-934B-B74432CC640C}" srcOrd="9" destOrd="0" parTransId="{6B2B51A0-80F3-452D-BC7C-DB6B9A9DFF56}" sibTransId="{F28A63BA-BA68-45A9-B96B-FCC2253B5D4B}"/>
    <dgm:cxn modelId="{7BAA0E70-7B37-4FA3-B00F-81F30265E271}" srcId="{0139D49D-29EC-4CCA-AE2B-D19FA9521B6D}" destId="{5C099E31-1D78-4682-9931-247C8834D2F0}" srcOrd="1" destOrd="0" parTransId="{113CC183-2771-43F4-A6D1-6F4AB39C55F7}" sibTransId="{BF8B34C4-EB78-43D9-A34B-C581B3D054D0}"/>
    <dgm:cxn modelId="{EE83C982-B3F4-4DBE-BBBC-5B9D3E85AFFC}" type="presParOf" srcId="{6F25E2E8-C156-40FB-91B3-5E502A29734E}" destId="{40658FCD-A6C0-41C9-8059-C486BEFF7922}" srcOrd="0" destOrd="0" presId="urn:microsoft.com/office/officeart/2005/8/layout/hProcess9"/>
    <dgm:cxn modelId="{8A528BD4-7353-4CA0-ACEE-E3C8DAA0F921}" type="presParOf" srcId="{6F25E2E8-C156-40FB-91B3-5E502A29734E}" destId="{277244DB-1BF2-4C40-883E-5E9D4EE2FB58}" srcOrd="1" destOrd="0" presId="urn:microsoft.com/office/officeart/2005/8/layout/hProcess9"/>
    <dgm:cxn modelId="{522DC60F-4554-4913-BBD9-767AFE9FBCD2}" type="presParOf" srcId="{277244DB-1BF2-4C40-883E-5E9D4EE2FB58}" destId="{A1CD2B1B-67D7-4BE3-8574-85E3D8D3409C}" srcOrd="0" destOrd="0" presId="urn:microsoft.com/office/officeart/2005/8/layout/hProcess9"/>
    <dgm:cxn modelId="{C18A5E93-A21C-49EE-B6CF-6BD5CF48EC8A}" type="presParOf" srcId="{277244DB-1BF2-4C40-883E-5E9D4EE2FB58}" destId="{5BDCF446-4DD3-49D3-B692-C8115E2F4713}" srcOrd="1" destOrd="0" presId="urn:microsoft.com/office/officeart/2005/8/layout/hProcess9"/>
    <dgm:cxn modelId="{7EFE5DF4-720F-44C0-8072-01F8A62BA9F1}" type="presParOf" srcId="{277244DB-1BF2-4C40-883E-5E9D4EE2FB58}" destId="{107D6B55-0359-4050-AF63-30B77A03B29E}" srcOrd="2" destOrd="0" presId="urn:microsoft.com/office/officeart/2005/8/layout/hProcess9"/>
    <dgm:cxn modelId="{6B8F5567-BAA5-4AFB-804E-E2020242F061}" type="presParOf" srcId="{277244DB-1BF2-4C40-883E-5E9D4EE2FB58}" destId="{00CD62CA-A4B4-497B-A848-52747E9FD2E5}" srcOrd="3" destOrd="0" presId="urn:microsoft.com/office/officeart/2005/8/layout/hProcess9"/>
    <dgm:cxn modelId="{82CDE51C-387C-467B-83AC-F15F8B94481C}" type="presParOf" srcId="{277244DB-1BF2-4C40-883E-5E9D4EE2FB58}" destId="{83B25CC4-97C1-41F8-BE21-E6EBC0FA316B}" srcOrd="4" destOrd="0" presId="urn:microsoft.com/office/officeart/2005/8/layout/hProcess9"/>
    <dgm:cxn modelId="{A322FAC9-92A4-40F5-A09A-D4808FC07084}" type="presParOf" srcId="{277244DB-1BF2-4C40-883E-5E9D4EE2FB58}" destId="{7A3493B3-EF9B-4B3C-B513-906DEDE2A721}" srcOrd="5" destOrd="0" presId="urn:microsoft.com/office/officeart/2005/8/layout/hProcess9"/>
    <dgm:cxn modelId="{CF85BFB5-0BC3-4629-ABA9-6E53DB13437A}" type="presParOf" srcId="{277244DB-1BF2-4C40-883E-5E9D4EE2FB58}" destId="{1C18D325-39DB-4036-B82E-B91F3CD5CEA1}" srcOrd="6" destOrd="0" presId="urn:microsoft.com/office/officeart/2005/8/layout/hProcess9"/>
    <dgm:cxn modelId="{7ED0D972-7D30-407B-A58E-44D53911BEF9}" type="presParOf" srcId="{277244DB-1BF2-4C40-883E-5E9D4EE2FB58}" destId="{8384B9C9-6CD2-4716-9334-80B9B4E1CF8E}" srcOrd="7" destOrd="0" presId="urn:microsoft.com/office/officeart/2005/8/layout/hProcess9"/>
    <dgm:cxn modelId="{45ACF6B5-7999-4C0C-AD74-121EFACC11FE}" type="presParOf" srcId="{277244DB-1BF2-4C40-883E-5E9D4EE2FB58}" destId="{165166E0-20A1-4802-9821-9A1E0783F677}" srcOrd="8" destOrd="0" presId="urn:microsoft.com/office/officeart/2005/8/layout/hProcess9"/>
    <dgm:cxn modelId="{180A1107-B757-41FB-9B16-5AA6F71EBF8C}" type="presParOf" srcId="{277244DB-1BF2-4C40-883E-5E9D4EE2FB58}" destId="{43401B86-0220-42A8-A4A7-F77CF461123C}" srcOrd="9" destOrd="0" presId="urn:microsoft.com/office/officeart/2005/8/layout/hProcess9"/>
    <dgm:cxn modelId="{9AF465C3-E125-42E7-B191-10A333BE6923}" type="presParOf" srcId="{277244DB-1BF2-4C40-883E-5E9D4EE2FB58}" destId="{BA98A3ED-F4C8-462D-852E-7D05C4324AB5}" srcOrd="10" destOrd="0" presId="urn:microsoft.com/office/officeart/2005/8/layout/hProcess9"/>
    <dgm:cxn modelId="{2C6E8D27-4489-4901-87CE-FEDC3182AD93}" type="presParOf" srcId="{277244DB-1BF2-4C40-883E-5E9D4EE2FB58}" destId="{EA7907BE-4CE8-43CF-91A0-2D5B1BB30B12}" srcOrd="11" destOrd="0" presId="urn:microsoft.com/office/officeart/2005/8/layout/hProcess9"/>
    <dgm:cxn modelId="{2AB63FE6-1675-41A4-A294-75A2467CB59E}" type="presParOf" srcId="{277244DB-1BF2-4C40-883E-5E9D4EE2FB58}" destId="{D1841BEC-0F90-415C-A9FF-533F0088DC45}" srcOrd="12" destOrd="0" presId="urn:microsoft.com/office/officeart/2005/8/layout/hProcess9"/>
    <dgm:cxn modelId="{FC43A36E-A934-4C9F-9BEA-25F6896C1502}" type="presParOf" srcId="{277244DB-1BF2-4C40-883E-5E9D4EE2FB58}" destId="{5A1E6D54-B15C-4D15-A203-C6892EB1C2FD}" srcOrd="13" destOrd="0" presId="urn:microsoft.com/office/officeart/2005/8/layout/hProcess9"/>
    <dgm:cxn modelId="{51725541-402C-4312-BC5F-F9B42F48AD5C}" type="presParOf" srcId="{277244DB-1BF2-4C40-883E-5E9D4EE2FB58}" destId="{6C47581E-919F-4532-B057-D8A15F60F983}" srcOrd="14" destOrd="0" presId="urn:microsoft.com/office/officeart/2005/8/layout/hProcess9"/>
    <dgm:cxn modelId="{99CAEE28-9CD1-48DA-BEF1-054C6D61CB2E}" type="presParOf" srcId="{277244DB-1BF2-4C40-883E-5E9D4EE2FB58}" destId="{79C6E5EE-ECE7-475E-A29C-BBF59224CD5F}" srcOrd="15" destOrd="0" presId="urn:microsoft.com/office/officeart/2005/8/layout/hProcess9"/>
    <dgm:cxn modelId="{FAD6FD8D-0659-46EF-906B-A67F9C2F8113}" type="presParOf" srcId="{277244DB-1BF2-4C40-883E-5E9D4EE2FB58}" destId="{A113E691-95D8-4062-A14B-76133E8598C3}" srcOrd="16" destOrd="0" presId="urn:microsoft.com/office/officeart/2005/8/layout/hProcess9"/>
    <dgm:cxn modelId="{84E1C776-1258-4F6E-B2C5-3639E6071072}" type="presParOf" srcId="{277244DB-1BF2-4C40-883E-5E9D4EE2FB58}" destId="{D620AB07-0031-46A7-96CB-58C8510D2160}" srcOrd="17" destOrd="0" presId="urn:microsoft.com/office/officeart/2005/8/layout/hProcess9"/>
    <dgm:cxn modelId="{6541A537-2448-42D0-A0A0-12EAB069CC5D}" type="presParOf" srcId="{277244DB-1BF2-4C40-883E-5E9D4EE2FB58}" destId="{F45869B5-60CD-4091-84B9-91F6997488A8}" srcOrd="1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58FCD-A6C0-41C9-8059-C486BEFF7922}">
      <dsp:nvSpPr>
        <dsp:cNvPr id="0" name=""/>
        <dsp:cNvSpPr/>
      </dsp:nvSpPr>
      <dsp:spPr>
        <a:xfrm>
          <a:off x="888558" y="0"/>
          <a:ext cx="10070327" cy="419972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CD2B1B-67D7-4BE3-8574-85E3D8D3409C}">
      <dsp:nvSpPr>
        <dsp:cNvPr id="0" name=""/>
        <dsp:cNvSpPr/>
      </dsp:nvSpPr>
      <dsp:spPr>
        <a:xfrm>
          <a:off x="6978" y="1259918"/>
          <a:ext cx="1132391" cy="1679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ВИДИ РЕСУРСІВ, НАЯВНІСТЬ ЯКИХ СПРИЯЄ ІСНУВАННЮ КОНКУРЕНТНИХ ПЕРЕВАГ У ВИРОБНИЦТВІ ОКРЕМИХ ВИДІВ ТОВАРІВ І ПОСЛУГ КРАЇНИ НА СВІТОВИХ РИНКАХ</a:t>
          </a:r>
          <a:endParaRPr lang="uk-UA" sz="900" kern="1200"/>
        </a:p>
      </dsp:txBody>
      <dsp:txXfrm>
        <a:off x="62257" y="1315197"/>
        <a:ext cx="1021833" cy="1569332"/>
      </dsp:txXfrm>
    </dsp:sp>
    <dsp:sp modelId="{107D6B55-0359-4050-AF63-30B77A03B29E}">
      <dsp:nvSpPr>
        <dsp:cNvPr id="0" name=""/>
        <dsp:cNvSpPr/>
      </dsp:nvSpPr>
      <dsp:spPr>
        <a:xfrm>
          <a:off x="1195988" y="1259918"/>
          <a:ext cx="1132391" cy="1679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/>
            <a:t>Мінеральні</a:t>
          </a:r>
        </a:p>
      </dsp:txBody>
      <dsp:txXfrm>
        <a:off x="1251267" y="1315197"/>
        <a:ext cx="1021833" cy="1569332"/>
      </dsp:txXfrm>
    </dsp:sp>
    <dsp:sp modelId="{83B25CC4-97C1-41F8-BE21-E6EBC0FA316B}">
      <dsp:nvSpPr>
        <dsp:cNvPr id="0" name=""/>
        <dsp:cNvSpPr/>
      </dsp:nvSpPr>
      <dsp:spPr>
        <a:xfrm>
          <a:off x="2384999" y="1259918"/>
          <a:ext cx="1132391" cy="1679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/>
            <a:t>Водні</a:t>
          </a:r>
        </a:p>
      </dsp:txBody>
      <dsp:txXfrm>
        <a:off x="2440278" y="1315197"/>
        <a:ext cx="1021833" cy="1569332"/>
      </dsp:txXfrm>
    </dsp:sp>
    <dsp:sp modelId="{1C18D325-39DB-4036-B82E-B91F3CD5CEA1}">
      <dsp:nvSpPr>
        <dsp:cNvPr id="0" name=""/>
        <dsp:cNvSpPr/>
      </dsp:nvSpPr>
      <dsp:spPr>
        <a:xfrm>
          <a:off x="3574010" y="1259918"/>
          <a:ext cx="1132391" cy="1679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/>
            <a:t>Біологічні</a:t>
          </a:r>
        </a:p>
      </dsp:txBody>
      <dsp:txXfrm>
        <a:off x="3629289" y="1315197"/>
        <a:ext cx="1021833" cy="1569332"/>
      </dsp:txXfrm>
    </dsp:sp>
    <dsp:sp modelId="{165166E0-20A1-4802-9821-9A1E0783F677}">
      <dsp:nvSpPr>
        <dsp:cNvPr id="0" name=""/>
        <dsp:cNvSpPr/>
      </dsp:nvSpPr>
      <dsp:spPr>
        <a:xfrm>
          <a:off x="4763021" y="1259918"/>
          <a:ext cx="1132391" cy="1679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/>
            <a:t>Земельні</a:t>
          </a:r>
        </a:p>
      </dsp:txBody>
      <dsp:txXfrm>
        <a:off x="4818300" y="1315197"/>
        <a:ext cx="1021833" cy="1569332"/>
      </dsp:txXfrm>
    </dsp:sp>
    <dsp:sp modelId="{BA98A3ED-F4C8-462D-852E-7D05C4324AB5}">
      <dsp:nvSpPr>
        <dsp:cNvPr id="0" name=""/>
        <dsp:cNvSpPr/>
      </dsp:nvSpPr>
      <dsp:spPr>
        <a:xfrm>
          <a:off x="5952031" y="1259918"/>
          <a:ext cx="1132391" cy="1679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/>
            <a:t>Кліматичні</a:t>
          </a:r>
        </a:p>
      </dsp:txBody>
      <dsp:txXfrm>
        <a:off x="6007310" y="1315197"/>
        <a:ext cx="1021833" cy="1569332"/>
      </dsp:txXfrm>
    </dsp:sp>
    <dsp:sp modelId="{D1841BEC-0F90-415C-A9FF-533F0088DC45}">
      <dsp:nvSpPr>
        <dsp:cNvPr id="0" name=""/>
        <dsp:cNvSpPr/>
      </dsp:nvSpPr>
      <dsp:spPr>
        <a:xfrm>
          <a:off x="7141042" y="1259918"/>
          <a:ext cx="1132391" cy="1679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/>
            <a:t>Рекреаційні</a:t>
          </a:r>
        </a:p>
      </dsp:txBody>
      <dsp:txXfrm>
        <a:off x="7196321" y="1315197"/>
        <a:ext cx="1021833" cy="1569332"/>
      </dsp:txXfrm>
    </dsp:sp>
    <dsp:sp modelId="{6C47581E-919F-4532-B057-D8A15F60F983}">
      <dsp:nvSpPr>
        <dsp:cNvPr id="0" name=""/>
        <dsp:cNvSpPr/>
      </dsp:nvSpPr>
      <dsp:spPr>
        <a:xfrm>
          <a:off x="8330053" y="1259918"/>
          <a:ext cx="1132391" cy="1679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/>
            <a:t>Трудові</a:t>
          </a:r>
        </a:p>
      </dsp:txBody>
      <dsp:txXfrm>
        <a:off x="8385332" y="1315197"/>
        <a:ext cx="1021833" cy="1569332"/>
      </dsp:txXfrm>
    </dsp:sp>
    <dsp:sp modelId="{A113E691-95D8-4062-A14B-76133E8598C3}">
      <dsp:nvSpPr>
        <dsp:cNvPr id="0" name=""/>
        <dsp:cNvSpPr/>
      </dsp:nvSpPr>
      <dsp:spPr>
        <a:xfrm>
          <a:off x="9519064" y="1259918"/>
          <a:ext cx="1132391" cy="1679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/>
            <a:t>Фінансові</a:t>
          </a:r>
        </a:p>
      </dsp:txBody>
      <dsp:txXfrm>
        <a:off x="9574343" y="1315197"/>
        <a:ext cx="1021833" cy="1569332"/>
      </dsp:txXfrm>
    </dsp:sp>
    <dsp:sp modelId="{F45869B5-60CD-4091-84B9-91F6997488A8}">
      <dsp:nvSpPr>
        <dsp:cNvPr id="0" name=""/>
        <dsp:cNvSpPr/>
      </dsp:nvSpPr>
      <dsp:spPr>
        <a:xfrm>
          <a:off x="10708074" y="1259918"/>
          <a:ext cx="1132391" cy="1679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/>
            <a:t>Виробничі</a:t>
          </a:r>
        </a:p>
      </dsp:txBody>
      <dsp:txXfrm>
        <a:off x="10763353" y="1315197"/>
        <a:ext cx="1021833" cy="1569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BECB-6CA1-4F78-95BF-CAE5911196D9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28A83CF-9030-4130-81AD-B956E6EC8CFC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16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BECB-6CA1-4F78-95BF-CAE5911196D9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83CF-9030-4130-81AD-B956E6EC8CFC}" type="slidenum">
              <a:rPr lang="uk-UA" smtClean="0"/>
              <a:t>‹#›</a:t>
            </a:fld>
            <a:endParaRPr lang="uk-U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51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BECB-6CA1-4F78-95BF-CAE5911196D9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83CF-9030-4130-81AD-B956E6EC8CFC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92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BECB-6CA1-4F78-95BF-CAE5911196D9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83CF-9030-4130-81AD-B956E6EC8CFC}" type="slidenum">
              <a:rPr lang="uk-UA" smtClean="0"/>
              <a:t>‹#›</a:t>
            </a:fld>
            <a:endParaRPr lang="uk-U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73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BECB-6CA1-4F78-95BF-CAE5911196D9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83CF-9030-4130-81AD-B956E6EC8CFC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49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BECB-6CA1-4F78-95BF-CAE5911196D9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83CF-9030-4130-81AD-B956E6EC8CFC}" type="slidenum">
              <a:rPr lang="uk-UA" smtClean="0"/>
              <a:t>‹#›</a:t>
            </a:fld>
            <a:endParaRPr lang="uk-U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8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BECB-6CA1-4F78-95BF-CAE5911196D9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83CF-9030-4130-81AD-B956E6EC8CFC}" type="slidenum">
              <a:rPr lang="uk-UA" smtClean="0"/>
              <a:t>‹#›</a:t>
            </a:fld>
            <a:endParaRPr lang="uk-U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62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BECB-6CA1-4F78-95BF-CAE5911196D9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83CF-9030-4130-81AD-B956E6EC8CFC}" type="slidenum">
              <a:rPr lang="uk-UA" smtClean="0"/>
              <a:t>‹#›</a:t>
            </a:fld>
            <a:endParaRPr lang="uk-U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14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BECB-6CA1-4F78-95BF-CAE5911196D9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83CF-9030-4130-81AD-B956E6EC8C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489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BECB-6CA1-4F78-95BF-CAE5911196D9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83CF-9030-4130-81AD-B956E6EC8CFC}" type="slidenum">
              <a:rPr lang="uk-UA" smtClean="0"/>
              <a:t>‹#›</a:t>
            </a:fld>
            <a:endParaRPr lang="uk-U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01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8ABBECB-6CA1-4F78-95BF-CAE5911196D9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83CF-9030-4130-81AD-B956E6EC8CFC}" type="slidenum">
              <a:rPr lang="uk-UA" smtClean="0"/>
              <a:t>‹#›</a:t>
            </a:fld>
            <a:endParaRPr lang="uk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31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BECB-6CA1-4F78-95BF-CAE5911196D9}" type="datetimeFigureOut">
              <a:rPr lang="uk-UA" smtClean="0"/>
              <a:t>11.04.2021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28A83CF-9030-4130-81AD-B956E6EC8CFC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86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1%80%D0%B8%D0%B2%D0%BE%D1%80%D1%96%D0%B7%D1%8C%D0%BA%D0%B5_%D0%B7%D0%B0%D0%BB%D1%96%D0%B7%D0%BD%D0%BE%D1%80%D1%83%D0%B4%D0%BD%D0%B5_%D1%80%D0%BE%D0%B4%D0%BE%D0%B2%D0%B8%D1%89%D0%B5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.ukrstat.gov.ua/ukr/index.htm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7D674C-1C69-4308-A052-7646EDE5E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в міжнародному поділі праці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496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409459-253D-401A-AD57-713077FA1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Конкурентні переваги України на світових ринках</a:t>
            </a:r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xmlns="" id="{08DFD8AE-8F8F-411B-BADA-7624312FF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502888"/>
              </p:ext>
            </p:extLst>
          </p:nvPr>
        </p:nvGraphicFramePr>
        <p:xfrm>
          <a:off x="159026" y="1853753"/>
          <a:ext cx="11847444" cy="4199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53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AB6BF26-7200-4803-A7FB-6B70F490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/>
              <a:t>Конкурентні переваги України на світовому ринку</a:t>
            </a:r>
            <a:br>
              <a:rPr lang="uk-UA" sz="2800" dirty="0"/>
            </a:br>
            <a:r>
              <a:rPr lang="uk-UA" sz="2800" dirty="0"/>
              <a:t>сільськогосподарської продукції та продуктів її переробки.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xmlns="" id="{93028E4E-AC1D-4E55-90E2-4ACA876AB6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Низка внутрішніх та зовнішніх чинників обумовлюють конкурентні переваги України у виробництві сільськогосподарської продукції. Здебільшого це стосується природних ресурсів (передусім земельних, меншою мірою — кліматичних і водних).</a:t>
            </a:r>
          </a:p>
        </p:txBody>
      </p:sp>
      <p:pic>
        <p:nvPicPr>
          <p:cNvPr id="13" name="Місце для вмісту 12">
            <a:extLst>
              <a:ext uri="{FF2B5EF4-FFF2-40B4-BE49-F238E27FC236}">
                <a16:creationId xmlns:a16="http://schemas.microsoft.com/office/drawing/2014/main" xmlns="" id="{269BB43C-A82A-4366-BE12-18669A2EBF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2191189"/>
            <a:ext cx="4645025" cy="3094747"/>
          </a:xfrm>
        </p:spPr>
      </p:pic>
    </p:spTree>
    <p:extLst>
      <p:ext uri="{BB962C8B-B14F-4D97-AF65-F5344CB8AC3E}">
        <p14:creationId xmlns:p14="http://schemas.microsoft.com/office/powerpoint/2010/main" val="98464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91AC69-115D-4B57-A66D-33293B7C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1205948"/>
            <a:ext cx="9605635" cy="658246"/>
          </a:xfrm>
        </p:spPr>
        <p:txBody>
          <a:bodyPr/>
          <a:lstStyle/>
          <a:p>
            <a:r>
              <a:rPr lang="uk-UA" dirty="0"/>
              <a:t>Структура посівних площ</a:t>
            </a:r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12" name="Місце для вмісту 11">
                <a:extLst>
                  <a:ext uri="{FF2B5EF4-FFF2-40B4-BE49-F238E27FC236}">
                    <a16:creationId xmlns:a16="http://schemas.microsoft.com/office/drawing/2014/main" id="{0EF5AC19-7820-458A-869E-1BEBA96BD1D8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906772952"/>
                  </p:ext>
                </p:extLst>
              </p:nvPr>
            </p:nvGraphicFramePr>
            <p:xfrm>
              <a:off x="1447800" y="2011363"/>
              <a:ext cx="6172200" cy="343528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2" name="Місце для вмісту 11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0EF5AC19-7820-458A-869E-1BEBA96BD1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7800" y="2011363"/>
                <a:ext cx="6172200" cy="34352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954F178C-554B-493D-899E-DCA01E2F0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7323" y="2011363"/>
            <a:ext cx="3379303" cy="36406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2400" dirty="0">
                <a:solidFill>
                  <a:srgbClr val="FF0000"/>
                </a:solidFill>
              </a:rPr>
              <a:t>Завдання</a:t>
            </a:r>
          </a:p>
          <a:p>
            <a:r>
              <a:rPr lang="uk-UA" dirty="0"/>
              <a:t>Проаналізуйте діаграму структури посівних площ в Україні.</a:t>
            </a:r>
          </a:p>
          <a:p>
            <a:r>
              <a:rPr lang="uk-UA" dirty="0"/>
              <a:t>Поміркуйте, які із зазначених культур можуть забезпечити нашій державі конкурентні переваги на світовому ринку  сільськогосподарської продукції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Робота з картою</a:t>
            </a:r>
          </a:p>
          <a:p>
            <a:r>
              <a:rPr lang="uk-UA" dirty="0"/>
              <a:t>Знайдіть на карті атласу і позначте на контурній карті розміщення провідних компаній-експортерів зернових культур в Україні</a:t>
            </a:r>
          </a:p>
        </p:txBody>
      </p:sp>
    </p:spTree>
    <p:extLst>
      <p:ext uri="{BB962C8B-B14F-4D97-AF65-F5344CB8AC3E}">
        <p14:creationId xmlns:p14="http://schemas.microsoft.com/office/powerpoint/2010/main" val="269331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F188CD0-A7B7-45DE-9523-7D6E3731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Це цікаво!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xmlns="" id="{C3175A3F-3D4B-4286-BD68-BA5FFF4CA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191" y="1860481"/>
            <a:ext cx="4973465" cy="723980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Рекорди України</a:t>
            </a:r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xmlns="" id="{7A11AF79-5EC2-4554-BD21-373EFF636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9731" y="2675044"/>
            <a:ext cx="4645152" cy="723980"/>
          </a:xfrm>
        </p:spPr>
        <p:txBody>
          <a:bodyPr>
            <a:noAutofit/>
          </a:bodyPr>
          <a:lstStyle/>
          <a:p>
            <a:r>
              <a:rPr lang="uk-UA" sz="1600" dirty="0"/>
              <a:t>Найбільшу кількість  сільськогосподарської продукції виробляють у Вінницькій, Полтавській , Дніпропетровській, Харківській, Київській областях</a:t>
            </a: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xmlns="" id="{3030D4F9-5F9B-4295-9660-44D6AE87A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0901" y="1939868"/>
            <a:ext cx="4645152" cy="644593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Рекорди світу</a:t>
            </a:r>
          </a:p>
        </p:txBody>
      </p:sp>
      <p:sp>
        <p:nvSpPr>
          <p:cNvPr id="9" name="Місце для вмісту 8">
            <a:extLst>
              <a:ext uri="{FF2B5EF4-FFF2-40B4-BE49-F238E27FC236}">
                <a16:creationId xmlns:a16="http://schemas.microsoft.com/office/drawing/2014/main" xmlns="" id="{E1C2B74C-1F6B-4CB6-BDEC-B601AF7EE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0656" y="2675044"/>
            <a:ext cx="4645152" cy="2637371"/>
          </a:xfrm>
        </p:spPr>
        <p:txBody>
          <a:bodyPr>
            <a:normAutofit fontScale="77500" lnSpcReduction="20000"/>
          </a:bodyPr>
          <a:lstStyle/>
          <a:p>
            <a:r>
              <a:rPr lang="uk-UA" sz="2000" dirty="0"/>
              <a:t>Середня забезпеченість одного жителя України сільськогосподарськими угіддями більш як у двічі перевищує середньосвітовий показник і становить 0,9 га на одну особу.</a:t>
            </a:r>
          </a:p>
          <a:p>
            <a:r>
              <a:rPr lang="uk-UA" sz="2000" dirty="0"/>
              <a:t>У 2016 р. Україна була найбільшим у світі виробником насіння соняшнику. </a:t>
            </a:r>
          </a:p>
          <a:p>
            <a:r>
              <a:rPr lang="uk-UA" sz="2000" dirty="0"/>
              <a:t>Україна - один зі світових лідерів з виробництва волоських горіхів</a:t>
            </a:r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6A27D13-93B0-4D88-808A-8CB85A786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8" y="4000243"/>
            <a:ext cx="3703803" cy="20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0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45F909D-CAB3-433B-A1FE-20A3CF97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/>
              <a:t>Конкурентні переваги України на світових ринках</a:t>
            </a:r>
            <a:br>
              <a:rPr lang="uk-UA" sz="3100" dirty="0"/>
            </a:br>
            <a:r>
              <a:rPr lang="uk-UA" sz="3100" dirty="0"/>
              <a:t>рудної сировини та металів</a:t>
            </a:r>
            <a:r>
              <a:rPr lang="uk-UA" dirty="0"/>
              <a:t>.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79213581-45A4-4319-8AD8-7A8B67CAF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6610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dirty="0"/>
              <a:t>Головною залізорудною базою є Криворізький басейн. На його території розташовані найбільші гірничозбагачувальні комбінати: Інгулецький, Південний, Північний, «Криворіжсталь». Полтавський гірничозбагачувальний комбінат використовує руди Кременчуцького басейну.</a:t>
            </a:r>
          </a:p>
          <a:p>
            <a:pPr marL="0" indent="0">
              <a:buNone/>
            </a:pPr>
            <a:r>
              <a:rPr lang="uk-UA" sz="1600" dirty="0">
                <a:solidFill>
                  <a:prstClr val="black"/>
                </a:solidFill>
                <a:ea typeface="+mj-ea"/>
                <a:cs typeface="+mj-cs"/>
              </a:rPr>
              <a:t>На території України зосереджені великі поклади марганцевої руди.</a:t>
            </a:r>
            <a:br>
              <a:rPr lang="uk-UA" sz="1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uk-UA" sz="1600" dirty="0">
                <a:solidFill>
                  <a:prstClr val="black"/>
                </a:solidFill>
                <a:ea typeface="+mj-ea"/>
                <a:cs typeface="+mj-cs"/>
              </a:rPr>
              <a:t>Один із найбільших басейнів у світі — Нікопольський (Нікопольське та</a:t>
            </a:r>
            <a:br>
              <a:rPr lang="uk-UA" sz="1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uk-UA" sz="1600" dirty="0">
                <a:solidFill>
                  <a:prstClr val="black"/>
                </a:solidFill>
                <a:ea typeface="+mj-ea"/>
                <a:cs typeface="+mj-cs"/>
              </a:rPr>
              <a:t>Інгулецьке родовища в Дніпропетровській області та </a:t>
            </a:r>
            <a:r>
              <a:rPr lang="uk-UA" sz="1600" dirty="0" err="1">
                <a:solidFill>
                  <a:prstClr val="black"/>
                </a:solidFill>
                <a:ea typeface="+mj-ea"/>
                <a:cs typeface="+mj-cs"/>
              </a:rPr>
              <a:t>Великотокмацьке</a:t>
            </a:r>
            <a:r>
              <a:rPr lang="uk-UA" sz="1600" dirty="0">
                <a:solidFill>
                  <a:prstClr val="black"/>
                </a:solidFill>
                <a:ea typeface="+mj-ea"/>
                <a:cs typeface="+mj-cs"/>
              </a:rPr>
              <a:t> у Запорізькій.</a:t>
            </a:r>
            <a:endParaRPr lang="uk-UA" sz="1600" dirty="0"/>
          </a:p>
        </p:txBody>
      </p:sp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xmlns="" id="{4A538B16-AD1F-42DF-A747-73E384910B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409700" y="2010878"/>
            <a:ext cx="4645152" cy="3483864"/>
          </a:xfrm>
        </p:spPr>
      </p:pic>
    </p:spTree>
    <p:extLst>
      <p:ext uri="{BB962C8B-B14F-4D97-AF65-F5344CB8AC3E}">
        <p14:creationId xmlns:p14="http://schemas.microsoft.com/office/powerpoint/2010/main" val="385845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8244F84-46E8-4E0A-95F1-9FFE774E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uk-UA" dirty="0"/>
              <a:t>Чорна металургія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xmlns="" id="{A5B2113C-5370-409A-9903-3D1B73BE15A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451580" y="2305050"/>
            <a:ext cx="3637256" cy="3446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500" dirty="0"/>
              <a:t>Найбільшими світовими виробниками сталі є гірничо-металургійний комбінат «</a:t>
            </a:r>
            <a:r>
              <a:rPr lang="en-US" sz="1500" dirty="0"/>
              <a:t>A</a:t>
            </a:r>
            <a:r>
              <a:rPr lang="uk-UA" sz="1500" dirty="0" err="1"/>
              <a:t>рселор</a:t>
            </a:r>
            <a:r>
              <a:rPr lang="uk-UA" sz="1500" dirty="0"/>
              <a:t> </a:t>
            </a:r>
            <a:r>
              <a:rPr lang="uk-UA" sz="1500" dirty="0" err="1"/>
              <a:t>Міттал</a:t>
            </a:r>
            <a:r>
              <a:rPr lang="uk-UA" sz="1500" dirty="0"/>
              <a:t> Кривий Ріг» (Дніпропетровська обл.),</a:t>
            </a:r>
          </a:p>
          <a:p>
            <a:pPr marL="0" indent="0">
              <a:buNone/>
            </a:pPr>
            <a:r>
              <a:rPr lang="uk-UA" sz="1500" dirty="0"/>
              <a:t>Маріупольський металургійний комбінат ім. Ілліча (Донецька обл.),</a:t>
            </a:r>
            <a:r>
              <a:rPr lang="ru-RU" sz="1500" dirty="0"/>
              <a:t> </a:t>
            </a:r>
            <a:r>
              <a:rPr lang="ru-RU" sz="1500" dirty="0" err="1"/>
              <a:t>Металургійний</a:t>
            </a:r>
            <a:r>
              <a:rPr lang="ru-RU" sz="1500" dirty="0"/>
              <a:t> </a:t>
            </a:r>
            <a:r>
              <a:rPr lang="ru-RU" sz="1500" dirty="0" err="1"/>
              <a:t>комбінат</a:t>
            </a:r>
            <a:r>
              <a:rPr lang="ru-RU" sz="1500" dirty="0"/>
              <a:t> «</a:t>
            </a:r>
            <a:r>
              <a:rPr lang="ru-RU" sz="1500" dirty="0" err="1"/>
              <a:t>Азовсталь</a:t>
            </a:r>
            <a:r>
              <a:rPr lang="ru-RU" sz="1500" dirty="0"/>
              <a:t>» (</a:t>
            </a:r>
            <a:r>
              <a:rPr lang="ru-RU" sz="1500" dirty="0" err="1"/>
              <a:t>Маріуполь</a:t>
            </a:r>
            <a:r>
              <a:rPr lang="ru-RU" sz="1500" dirty="0"/>
              <a:t>, </a:t>
            </a:r>
            <a:r>
              <a:rPr lang="ru-RU" sz="1500" dirty="0" err="1"/>
              <a:t>Донецька</a:t>
            </a:r>
            <a:r>
              <a:rPr lang="ru-RU" sz="1500" dirty="0"/>
              <a:t> обл.), </a:t>
            </a:r>
            <a:r>
              <a:rPr lang="ru-RU" sz="1500" dirty="0" err="1"/>
              <a:t>Запорізький</a:t>
            </a:r>
            <a:r>
              <a:rPr lang="ru-RU" sz="1500" dirty="0"/>
              <a:t> </a:t>
            </a:r>
            <a:r>
              <a:rPr lang="ru-RU" sz="1500" dirty="0" err="1"/>
              <a:t>металургійний</a:t>
            </a:r>
            <a:r>
              <a:rPr lang="ru-RU" sz="1500" dirty="0"/>
              <a:t> </a:t>
            </a:r>
            <a:r>
              <a:rPr lang="ru-RU" sz="1500" dirty="0" err="1"/>
              <a:t>комбінат</a:t>
            </a:r>
            <a:r>
              <a:rPr lang="ru-RU" sz="1500" dirty="0"/>
              <a:t> «</a:t>
            </a:r>
            <a:r>
              <a:rPr lang="ru-RU" sz="1500" dirty="0" err="1"/>
              <a:t>Запоріжсталь</a:t>
            </a:r>
            <a:r>
              <a:rPr lang="ru-RU" sz="1500" dirty="0"/>
              <a:t>».</a:t>
            </a:r>
          </a:p>
        </p:txBody>
      </p:sp>
      <p:pic>
        <p:nvPicPr>
          <p:cNvPr id="13" name="Місце для вмісту 12">
            <a:extLst>
              <a:ext uri="{FF2B5EF4-FFF2-40B4-BE49-F238E27FC236}">
                <a16:creationId xmlns:a16="http://schemas.microsoft.com/office/drawing/2014/main" xmlns="" id="{2B22B6FC-6786-4E1F-8D2A-FF3013822B9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66" y="2158927"/>
            <a:ext cx="3942055" cy="295326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15463F-04FB-41CC-A3C0-369B46986664}"/>
              </a:ext>
            </a:extLst>
          </p:cNvPr>
          <p:cNvSpPr txBox="1"/>
          <p:nvPr/>
        </p:nvSpPr>
        <p:spPr>
          <a:xfrm>
            <a:off x="6645965" y="5258336"/>
            <a:ext cx="36372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Металургійний</a:t>
            </a:r>
            <a:r>
              <a:rPr lang="ru-RU" sz="1600" dirty="0"/>
              <a:t> </a:t>
            </a:r>
            <a:r>
              <a:rPr lang="ru-RU" sz="1600" dirty="0" err="1"/>
              <a:t>комбінат</a:t>
            </a:r>
            <a:r>
              <a:rPr lang="ru-RU" sz="1600" dirty="0"/>
              <a:t> «</a:t>
            </a:r>
            <a:r>
              <a:rPr lang="ru-RU" sz="1600" dirty="0" err="1"/>
              <a:t>Азовсталь</a:t>
            </a:r>
            <a:r>
              <a:rPr lang="ru-RU" sz="1600" dirty="0"/>
              <a:t>»</a:t>
            </a:r>
            <a:endParaRPr lang="uk-UA" sz="16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5686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21BBB29-A578-40E6-8200-EF7DDAFE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кольорова металургія</a:t>
            </a:r>
          </a:p>
        </p:txBody>
      </p:sp>
      <p:sp>
        <p:nvSpPr>
          <p:cNvPr id="7" name="Підзаголовок 6">
            <a:extLst>
              <a:ext uri="{FF2B5EF4-FFF2-40B4-BE49-F238E27FC236}">
                <a16:creationId xmlns:a16="http://schemas.microsoft.com/office/drawing/2014/main" xmlns="" id="{5BF76550-5D58-4921-9744-813BD924CD9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255026" y="2186609"/>
            <a:ext cx="4799828" cy="38668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2300" dirty="0"/>
              <a:t>Із кольорових металів Україна має великі запаси титанових руд. Основну титанову сировину (мінерали ільменіт і рутил) видобувають на Іршанському гірничозбагачувальному комбінаті (Житомирська обл.). Запорізький </a:t>
            </a:r>
            <a:r>
              <a:rPr lang="uk-UA" sz="2300" dirty="0" err="1"/>
              <a:t>титано</a:t>
            </a:r>
            <a:r>
              <a:rPr lang="uk-UA" sz="2300" dirty="0"/>
              <a:t>-магнієвий комбінат є єдиним виробником титанової губки в Європі. Завдяки модернізації на заводі було налагоджене виробництво продукції з більш високою доданою вартістю — титанових сплавів, слябів (металеві заготовки) і легованих сплавів.</a:t>
            </a:r>
          </a:p>
          <a:p>
            <a:pPr marL="0" indent="0">
              <a:buNone/>
            </a:pPr>
            <a:r>
              <a:rPr lang="uk-UA" sz="2600" dirty="0">
                <a:solidFill>
                  <a:srgbClr val="FF0000"/>
                </a:solidFill>
              </a:rPr>
              <a:t>Задача</a:t>
            </a:r>
            <a:r>
              <a:rPr lang="uk-UA" dirty="0">
                <a:solidFill>
                  <a:prstClr val="black"/>
                </a:solidFill>
              </a:rPr>
              <a:t/>
            </a:r>
            <a:br>
              <a:rPr lang="uk-UA" dirty="0">
                <a:solidFill>
                  <a:prstClr val="black"/>
                </a:solidFill>
              </a:rPr>
            </a:br>
            <a:r>
              <a:rPr lang="uk-UA" dirty="0">
                <a:solidFill>
                  <a:prstClr val="black"/>
                </a:solidFill>
              </a:rPr>
              <a:t>Обчисліть ресурсозабезпеченість України титановими рудами, якщо їхні розвідані запаси становлять 5900 тис. т. , а розміри щорічного використання 350 тис. т.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7549AF1-2699-4DFA-9898-DF974B73D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305878"/>
            <a:ext cx="4596422" cy="303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15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E1A31C-F9B3-4612-BD8D-5271754C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219" y="580956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uk-UA" dirty="0"/>
              <a:t>Сучасні тенденції та регіональні відмінності розвитку</a:t>
            </a:r>
            <a:br>
              <a:rPr lang="uk-UA" dirty="0"/>
            </a:br>
            <a:r>
              <a:rPr lang="uk-UA" dirty="0"/>
              <a:t>енергетики в Україні.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0DBD14DA-4314-45F3-9F1C-FF674E2EA0A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3"/>
          <a:stretch/>
        </p:blipFill>
        <p:spPr>
          <a:xfrm>
            <a:off x="6096001" y="2023856"/>
            <a:ext cx="5007042" cy="3420794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53CAFEF4-F652-41C4-91FC-2EB861BC597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501775" y="2023855"/>
            <a:ext cx="4594225" cy="2560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Для </a:t>
            </a:r>
            <a:r>
              <a:rPr lang="uk-UA" sz="1600" dirty="0"/>
              <a:t>України</a:t>
            </a:r>
            <a:r>
              <a:rPr lang="ru-RU" sz="1600" dirty="0"/>
              <a:t> є актуальною проблема </a:t>
            </a:r>
            <a:r>
              <a:rPr lang="uk-UA" sz="1600" dirty="0"/>
              <a:t>забезпечення паливно-енергетичною сировиною. </a:t>
            </a:r>
            <a:r>
              <a:rPr lang="ru-RU" sz="1600" dirty="0"/>
              <a:t>Зараз </a:t>
            </a:r>
            <a:r>
              <a:rPr lang="uk-UA" sz="1600" dirty="0"/>
              <a:t>значна частина Донбасу залишається непідконтрольною територією (основна частка загальних запасів вугілля припадає </a:t>
            </a:r>
            <a:r>
              <a:rPr lang="ru-RU" sz="1600" dirty="0"/>
              <a:t>на </a:t>
            </a:r>
            <a:r>
              <a:rPr lang="uk-UA" sz="1600" dirty="0"/>
              <a:t>Донецький вугільний басейн).</a:t>
            </a:r>
          </a:p>
          <a:p>
            <a:pPr marL="0" indent="0">
              <a:buNone/>
            </a:pPr>
            <a:r>
              <a:rPr lang="uk-UA" sz="1600" dirty="0"/>
              <a:t>Родовища нафти й природного газу зосереджені у трьох нафтогазоносних регіонах: Східному (</a:t>
            </a:r>
            <a:r>
              <a:rPr lang="uk-UA" sz="1600" dirty="0" err="1"/>
              <a:t>Дніпровсько</a:t>
            </a:r>
            <a:r>
              <a:rPr lang="uk-UA" sz="1600" dirty="0"/>
              <a:t>-Донецькому), Західному (Карпатському), Південному (</a:t>
            </a:r>
            <a:r>
              <a:rPr lang="uk-UA" sz="1600" dirty="0" err="1"/>
              <a:t>Причорноморсько</a:t>
            </a:r>
            <a:r>
              <a:rPr lang="uk-UA" sz="1600" dirty="0"/>
              <a:t>-Кримському). Східний нафтогазоносний регіон є найбільшим за запасами та сучасним видобутком.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D038DD57-5DC7-4194-B860-C38D6D44B063}"/>
              </a:ext>
            </a:extLst>
          </p:cNvPr>
          <p:cNvSpPr/>
          <p:nvPr/>
        </p:nvSpPr>
        <p:spPr>
          <a:xfrm>
            <a:off x="6877876" y="5444650"/>
            <a:ext cx="3932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Карта паливних ресурсів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907989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1AC1D-DA41-4E3C-A193-884AAEFA0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Електроенергетика в Україні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BECACD7D-0405-40B2-8228-B921C8AC1D5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54" y="2226366"/>
            <a:ext cx="4549490" cy="3113639"/>
          </a:xfrm>
        </p:spPr>
      </p:pic>
      <p:graphicFrame>
        <p:nvGraphicFramePr>
          <p:cNvPr id="12" name="Діаграма 11">
            <a:extLst>
              <a:ext uri="{FF2B5EF4-FFF2-40B4-BE49-F238E27FC236}">
                <a16:creationId xmlns:a16="http://schemas.microsoft.com/office/drawing/2014/main" xmlns="" id="{0D3E7E14-170B-4CC5-A385-A64D42FD8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541970"/>
              </p:ext>
            </p:extLst>
          </p:nvPr>
        </p:nvGraphicFramePr>
        <p:xfrm>
          <a:off x="1451578" y="2226366"/>
          <a:ext cx="4644421" cy="311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6415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ідзаголовок 5">
            <a:extLst>
              <a:ext uri="{FF2B5EF4-FFF2-40B4-BE49-F238E27FC236}">
                <a16:creationId xmlns:a16="http://schemas.microsoft.com/office/drawing/2014/main" xmlns="" id="{BE5421F7-5F49-4328-808F-9BC88BB748F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938294" y="4007678"/>
            <a:ext cx="8637587" cy="9779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? Завдання</a:t>
            </a:r>
          </a:p>
          <a:p>
            <a:pPr marL="0" indent="0">
              <a:buNone/>
            </a:pPr>
            <a:r>
              <a:rPr lang="ru-RU" dirty="0" err="1"/>
              <a:t>Поясніть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й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відбулись</a:t>
            </a:r>
            <a:r>
              <a:rPr lang="ru-RU" dirty="0"/>
              <a:t> в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електроенергетики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?</a:t>
            </a:r>
          </a:p>
          <a:p>
            <a:pPr marL="0" indent="0">
              <a:buNone/>
            </a:pP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0A13D03-9FEF-4279-B46F-7631CE409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426" y="675861"/>
            <a:ext cx="8951325" cy="31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7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90D264-901E-4C42-9F8E-7A3093D0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Ви дізнаєтесь про: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901C911-BF00-4E42-9E74-DB67A698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/>
              <a:t>проблеми та перспективи розвитку економіки України;</a:t>
            </a:r>
          </a:p>
          <a:p>
            <a:r>
              <a:rPr lang="uk-UA" sz="2800" dirty="0"/>
              <a:t>чинники конкурентних переваг на ринках сільськогосподарської продукції, рудної сировини і металів;</a:t>
            </a:r>
          </a:p>
          <a:p>
            <a:r>
              <a:rPr lang="uk-UA" sz="2800" dirty="0"/>
              <a:t>сучасні тенденції розвитку енергетики.</a:t>
            </a: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899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05BFB200-1A1B-4137-B04E-7FAC1DC66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842" y="1067277"/>
            <a:ext cx="9605635" cy="1059305"/>
          </a:xfrm>
        </p:spPr>
        <p:txBody>
          <a:bodyPr/>
          <a:lstStyle/>
          <a:p>
            <a:r>
              <a:rPr lang="uk-UA" dirty="0"/>
              <a:t>Атомні електростанції</a:t>
            </a:r>
            <a:br>
              <a:rPr lang="uk-UA" dirty="0"/>
            </a:br>
            <a:endParaRPr lang="uk-UA" dirty="0"/>
          </a:p>
        </p:txBody>
      </p:sp>
      <p:sp>
        <p:nvSpPr>
          <p:cNvPr id="15" name="Місце для вмісту 14">
            <a:extLst>
              <a:ext uri="{FF2B5EF4-FFF2-40B4-BE49-F238E27FC236}">
                <a16:creationId xmlns:a16="http://schemas.microsoft.com/office/drawing/2014/main" xmlns="" id="{BE49B398-06FF-46B1-A08A-97544E09E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6999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В Україні працюють чотири АЕС —Запорізька, Хмельницька, Південноукраїнська та Рівненська. Упродовж останніх років вони виробляють 50—55 % електроенергії країни.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Рекорд </a:t>
            </a:r>
            <a:r>
              <a:rPr lang="ru-RU" dirty="0" err="1">
                <a:solidFill>
                  <a:srgbClr val="FF0000"/>
                </a:solidFill>
              </a:rPr>
              <a:t>світу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700" dirty="0" err="1"/>
              <a:t>Запорізька</a:t>
            </a:r>
            <a:r>
              <a:rPr lang="ru-RU" sz="1700" dirty="0"/>
              <a:t> АЕС </a:t>
            </a:r>
            <a:r>
              <a:rPr lang="ru-RU" sz="1700" dirty="0" err="1"/>
              <a:t>із</a:t>
            </a:r>
            <a:r>
              <a:rPr lang="ru-RU" sz="1700" dirty="0"/>
              <a:t> </a:t>
            </a:r>
            <a:r>
              <a:rPr lang="ru-RU" sz="1700" dirty="0" err="1"/>
              <a:t>шістьма</a:t>
            </a:r>
            <a:r>
              <a:rPr lang="ru-RU" sz="1700" dirty="0"/>
              <a:t> </a:t>
            </a:r>
            <a:r>
              <a:rPr lang="ru-RU" sz="1700" dirty="0" err="1"/>
              <a:t>енергоблоками</a:t>
            </a:r>
            <a:r>
              <a:rPr lang="ru-RU" sz="1700" dirty="0"/>
              <a:t> </a:t>
            </a:r>
            <a:r>
              <a:rPr lang="ru-RU" sz="1700" dirty="0" err="1"/>
              <a:t>загальна</a:t>
            </a:r>
            <a:r>
              <a:rPr lang="ru-RU" sz="1700" dirty="0"/>
              <a:t> </a:t>
            </a:r>
            <a:r>
              <a:rPr lang="ru-RU" sz="1700" dirty="0" err="1"/>
              <a:t>потужність</a:t>
            </a:r>
            <a:r>
              <a:rPr lang="ru-RU" sz="1700" dirty="0"/>
              <a:t> 6000 МВт є </a:t>
            </a:r>
            <a:r>
              <a:rPr lang="ru-RU" sz="1700" dirty="0" err="1"/>
              <a:t>найпотужнішою</a:t>
            </a:r>
            <a:r>
              <a:rPr lang="ru-RU" sz="1700" dirty="0"/>
              <a:t> в </a:t>
            </a:r>
            <a:r>
              <a:rPr lang="ru-RU" sz="1700" dirty="0" err="1"/>
              <a:t>Європі</a:t>
            </a:r>
            <a:r>
              <a:rPr lang="ru-RU" sz="1700" dirty="0"/>
              <a:t> та </a:t>
            </a:r>
            <a:r>
              <a:rPr lang="ru-RU" sz="1700" dirty="0" err="1"/>
              <a:t>третьою</a:t>
            </a:r>
            <a:r>
              <a:rPr lang="ru-RU" sz="1700" dirty="0"/>
              <a:t> в </a:t>
            </a:r>
            <a:r>
              <a:rPr lang="ru-RU" sz="1700" dirty="0" err="1"/>
              <a:t>світі</a:t>
            </a:r>
            <a:endParaRPr lang="ru-RU" sz="1700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23E721-D43E-4A9C-A382-183FC6C09349}"/>
              </a:ext>
            </a:extLst>
          </p:cNvPr>
          <p:cNvSpPr txBox="1"/>
          <p:nvPr/>
        </p:nvSpPr>
        <p:spPr>
          <a:xfrm>
            <a:off x="7527235" y="5341455"/>
            <a:ext cx="287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Запорізька АЕС</a:t>
            </a:r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xmlns="" id="{FC80DA44-B0F5-42BF-8A14-2ABDDEA839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2196270"/>
            <a:ext cx="4645025" cy="3084586"/>
          </a:xfrm>
        </p:spPr>
      </p:pic>
    </p:spTree>
    <p:extLst>
      <p:ext uri="{BB962C8B-B14F-4D97-AF65-F5344CB8AC3E}">
        <p14:creationId xmlns:p14="http://schemas.microsoft.com/office/powerpoint/2010/main" val="1318321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DA61FB6-5916-41F4-BCDF-00181B23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Теплові електростанції</a:t>
            </a: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xmlns="" id="{E106AFF2-2FEF-4CD4-BD10-38607EF5184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16" y="2316093"/>
            <a:ext cx="4766785" cy="2688154"/>
          </a:xfrm>
        </p:spPr>
      </p:pic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xmlns="" id="{A952839C-3A80-4F07-A260-53E138BA4AB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451579" y="2305049"/>
            <a:ext cx="3875795" cy="30885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2300" dirty="0"/>
              <a:t>Основою сучасної теплоенергетики країни є електростанції потужністю понад 1 млн кВт. Найбільші ТЕС розміщені на Донбасі та в Придніпров’ї (тут є паливо й споживачі): Запорізька (3,6 млн кВт),Криворізька (3 млн кВт), Луганська, Слов’янська, Придніпровська. У Харківській та Київській областях працюють Зміївська (2,2 млн кВт) і Трипільська (1,8 млн кВт), на заході країни розташовані Бурштинська (2,4 млн кВт), Ладижинська та </a:t>
            </a:r>
            <a:r>
              <a:rPr lang="uk-UA" sz="2300" dirty="0" err="1"/>
              <a:t>Добротвірська</a:t>
            </a:r>
            <a:r>
              <a:rPr lang="uk-UA" sz="2300" dirty="0"/>
              <a:t> ТЕС.</a:t>
            </a:r>
          </a:p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4F9568-DE46-4D37-B29F-E8FF587512F9}"/>
              </a:ext>
            </a:extLst>
          </p:cNvPr>
          <p:cNvSpPr txBox="1"/>
          <p:nvPr/>
        </p:nvSpPr>
        <p:spPr>
          <a:xfrm>
            <a:off x="7591030" y="5004247"/>
            <a:ext cx="26371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Трипільська ТЕС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007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20399-0915-4036-BAD6-1E411862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Гідроелектростанції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19177370-9871-43F5-8ABD-9C120BF3807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08" y="1890197"/>
            <a:ext cx="4152066" cy="311405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C0981580-F9F7-4415-A1BB-0150FABD862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451579" y="2131735"/>
            <a:ext cx="4644421" cy="28725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/>
              <a:t>Гідроенергетика забезпечує 6,7% виробництва електроенергії. Її основу складає каскад ГЕС на Дніпрі: Київська, Канівська, Середньодніпровська, Дніпровська (Дніпро ГЕС) та Каховська. У Закарпатській області споруджена </a:t>
            </a:r>
            <a:r>
              <a:rPr lang="uk-UA" dirty="0" err="1"/>
              <a:t>Теребле-Ріцька</a:t>
            </a:r>
            <a:r>
              <a:rPr lang="uk-UA" dirty="0"/>
              <a:t> ГЕС, на річці Дністрі — Дністровська-1 та Дністровська-2.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DA7233-CF88-4F59-94E3-8E9448C9FD4A}"/>
              </a:ext>
            </a:extLst>
          </p:cNvPr>
          <p:cNvSpPr txBox="1"/>
          <p:nvPr/>
        </p:nvSpPr>
        <p:spPr>
          <a:xfrm>
            <a:off x="7911548" y="5058304"/>
            <a:ext cx="2345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Дніпровська ГЕС</a:t>
            </a:r>
          </a:p>
        </p:txBody>
      </p:sp>
    </p:spTree>
    <p:extLst>
      <p:ext uri="{BB962C8B-B14F-4D97-AF65-F5344CB8AC3E}">
        <p14:creationId xmlns:p14="http://schemas.microsoft.com/office/powerpoint/2010/main" val="2283808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3A67DD-C61C-42FA-9E48-3935C781F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Вітрові та </a:t>
            </a:r>
            <a:r>
              <a:rPr lang="uk-UA"/>
              <a:t>сонячні електростанції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8ADE7F6-0147-4304-887B-FDF68D0B0E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 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7A46A61E-2122-4355-9286-AE5731C249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400" dirty="0">
                <a:solidFill>
                  <a:prstClr val="black"/>
                </a:solidFill>
              </a:rPr>
              <a:t>Найбільш перспективні райони ВЕС — узбережжя морів і Карпати. Перші з них були побудовані в Україні на початку 1990-х рр. Сьогодні працюють </a:t>
            </a:r>
            <a:r>
              <a:rPr lang="uk-UA" sz="2400" dirty="0" err="1">
                <a:solidFill>
                  <a:prstClr val="black"/>
                </a:solidFill>
              </a:rPr>
              <a:t>Ботієвська</a:t>
            </a:r>
            <a:r>
              <a:rPr lang="uk-UA" sz="2400" dirty="0">
                <a:solidFill>
                  <a:prstClr val="black"/>
                </a:solidFill>
              </a:rPr>
              <a:t>(Запорізька область), Очаківська, </a:t>
            </a:r>
            <a:r>
              <a:rPr lang="uk-UA" sz="2400" dirty="0" err="1">
                <a:solidFill>
                  <a:prstClr val="black"/>
                </a:solidFill>
              </a:rPr>
              <a:t>Східницька</a:t>
            </a:r>
            <a:r>
              <a:rPr lang="uk-UA" sz="2400" dirty="0">
                <a:solidFill>
                  <a:prstClr val="black"/>
                </a:solidFill>
              </a:rPr>
              <a:t> (Трускавецька) ВЕС</a:t>
            </a:r>
          </a:p>
          <a:p>
            <a:pPr marL="0" indent="0">
              <a:buNone/>
            </a:pPr>
            <a:endParaRPr lang="uk-UA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uk-UA" sz="2400" dirty="0">
                <a:solidFill>
                  <a:prstClr val="black"/>
                </a:solidFill>
              </a:rPr>
              <a:t>СЕС « </a:t>
            </a:r>
            <a:r>
              <a:rPr lang="uk-UA" sz="2400" dirty="0" err="1">
                <a:solidFill>
                  <a:prstClr val="black"/>
                </a:solidFill>
              </a:rPr>
              <a:t>Солар</a:t>
            </a:r>
            <a:r>
              <a:rPr lang="uk-UA" sz="2400" dirty="0">
                <a:solidFill>
                  <a:prstClr val="black"/>
                </a:solidFill>
              </a:rPr>
              <a:t> Парк Підгородне» Дніпропетровська область</a:t>
            </a:r>
            <a:endParaRPr lang="uk-UA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F512367-C7B2-4AE6-88EA-9705701F4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69" y="2131801"/>
            <a:ext cx="3196664" cy="16033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17711EF-8737-420E-8CD7-17D7D6C49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69" y="3891753"/>
            <a:ext cx="3135043" cy="20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09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7FFC5BE-375E-48E7-892C-6E1622DF0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Головне</a:t>
            </a:r>
          </a:p>
        </p:txBody>
      </p:sp>
      <p:sp>
        <p:nvSpPr>
          <p:cNvPr id="6" name="Підзаголовок 5">
            <a:extLst>
              <a:ext uri="{FF2B5EF4-FFF2-40B4-BE49-F238E27FC236}">
                <a16:creationId xmlns:a16="http://schemas.microsoft.com/office/drawing/2014/main" xmlns="" id="{98882203-7D66-456B-8F9E-BAD7C9AE79A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51579" y="2015021"/>
            <a:ext cx="8971722" cy="4038460"/>
          </a:xfrm>
        </p:spPr>
        <p:txBody>
          <a:bodyPr>
            <a:noAutofit/>
          </a:bodyPr>
          <a:lstStyle/>
          <a:p>
            <a:r>
              <a:rPr lang="uk-UA" sz="1600" dirty="0"/>
              <a:t>Наявність конкурентних переваг у виробництві окремих видів товарів та послуг на світових ринках обумовлена чинниками, що вигідно відрізняють певну країну від інших.</a:t>
            </a:r>
          </a:p>
          <a:p>
            <a:r>
              <a:rPr lang="uk-UA" sz="1600" dirty="0"/>
              <a:t>Україна характеризується низкою внутрішніх та зовнішніх чинників, які сприяють наявності конкурентних переваг країни у виробництві сільськогосподарської продукції.</a:t>
            </a:r>
          </a:p>
          <a:p>
            <a:r>
              <a:rPr lang="uk-UA" sz="1600" dirty="0"/>
              <a:t>Конкурентні переваги України на світових ринках рудної сировинні металів здебільшого забезпечує ресурсний чинник.</a:t>
            </a:r>
          </a:p>
          <a:p>
            <a:r>
              <a:rPr lang="uk-UA" sz="1600" dirty="0"/>
              <a:t>У виробництві сталі зростає значення технологічного, інноваційного та ринкового чинників.</a:t>
            </a:r>
          </a:p>
          <a:p>
            <a:r>
              <a:rPr lang="uk-UA" sz="1600" dirty="0"/>
              <a:t>Зовнішні чинники сприяють експорту залізорудної сировини.</a:t>
            </a:r>
          </a:p>
          <a:p>
            <a:r>
              <a:rPr lang="uk-UA" sz="1600" dirty="0"/>
              <a:t>Для держави є актуальною проблема забезпечення паливно-енергетичною сировиною.</a:t>
            </a:r>
          </a:p>
          <a:p>
            <a:r>
              <a:rPr lang="uk-UA" sz="1600" dirty="0"/>
              <a:t>У виробництві електроенергії зростає частка АЕС, знижується частка ТЕС.</a:t>
            </a:r>
          </a:p>
          <a:p>
            <a:pPr marL="0" indent="0">
              <a:buNone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931106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362B8A-FCC0-4D81-B8D0-DA50544FD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Перевірте себе </a:t>
            </a:r>
            <a:br>
              <a:rPr lang="uk-UA" dirty="0"/>
            </a:br>
            <a:r>
              <a:rPr lang="uk-UA" dirty="0"/>
              <a:t>тести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85961E09-590A-46D6-9BE5-2F0EAA7C6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55881"/>
            <a:ext cx="5810612" cy="38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52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DF586A-733C-49EA-84E0-AA3A5E03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Перевірте себе </a:t>
            </a:r>
            <a:br>
              <a:rPr lang="uk-UA" dirty="0"/>
            </a:br>
            <a:r>
              <a:rPr lang="uk-UA" dirty="0"/>
              <a:t>тести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6DE6EAB6-3403-4823-A16D-993777088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949864"/>
            <a:ext cx="5850369" cy="41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92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5176A6-0304-4277-A185-54F422848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Перевірте себе </a:t>
            </a:r>
            <a:br>
              <a:rPr lang="uk-UA" dirty="0"/>
            </a:br>
            <a:r>
              <a:rPr lang="uk-UA" dirty="0"/>
              <a:t>тести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xmlns="" id="{5D729118-D65F-41B9-B0F9-3C2615963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29377"/>
            <a:ext cx="5734110" cy="402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89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3763DA-AFB4-4DF5-9023-1CFC043BA2BB}"/>
              </a:ext>
            </a:extLst>
          </p:cNvPr>
          <p:cNvSpPr txBox="1"/>
          <p:nvPr/>
        </p:nvSpPr>
        <p:spPr>
          <a:xfrm>
            <a:off x="2007703" y="1320599"/>
            <a:ext cx="8176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/>
              <a:t>БАЖАЮ УСПІХІВ!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594D3C-3D65-4EA9-BE39-AD7BC8E7E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44" y="2761052"/>
            <a:ext cx="3085911" cy="259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0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49B70F-B072-43A8-BB61-5180D49D5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40904"/>
            <a:ext cx="9603276" cy="914400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Пригадайте: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3EE2098-9C2D-462A-AB19-21035F619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Які показники визначають суспільно-економічний розвиток держави?</a:t>
            </a:r>
          </a:p>
          <a:p>
            <a:r>
              <a:rPr lang="uk-UA" sz="2400" dirty="0"/>
              <a:t>Що таке ВВП та ВНП?</a:t>
            </a:r>
          </a:p>
          <a:p>
            <a:r>
              <a:rPr lang="uk-UA" sz="2400" dirty="0"/>
              <a:t>Які існують форми суспільної організації виробництва та просторової організації національної економіки?</a:t>
            </a:r>
          </a:p>
          <a:p>
            <a:r>
              <a:rPr lang="uk-UA" sz="2400" dirty="0"/>
              <a:t>Чим спричинена зональна спеціалізація сільського господарства?</a:t>
            </a:r>
          </a:p>
        </p:txBody>
      </p:sp>
    </p:spTree>
    <p:extLst>
      <p:ext uri="{BB962C8B-B14F-4D97-AF65-F5344CB8AC3E}">
        <p14:creationId xmlns:p14="http://schemas.microsoft.com/office/powerpoint/2010/main" val="366203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F3F2A8-0A5B-4596-8ABA-3D6C34E0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Показники суспільно-економічного розвитку держави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4EEAA4C-5148-464E-BA0D-33B4EC5C1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! Вивчіть поняття</a:t>
            </a:r>
          </a:p>
          <a:p>
            <a:pPr marL="0" indent="0">
              <a:buNone/>
            </a:pPr>
            <a:r>
              <a:rPr lang="uk-UA" b="1" dirty="0"/>
              <a:t>Національна економіка </a:t>
            </a:r>
            <a:r>
              <a:rPr lang="uk-UA" dirty="0"/>
              <a:t>— це історично сформована сукупність підприємств та установ, які працюють на території певної держави з метою задоволення потреб людей і підвищення їхнього рівня життя</a:t>
            </a:r>
          </a:p>
          <a:p>
            <a:pPr marL="0" indent="0">
              <a:buNone/>
            </a:pPr>
            <a:r>
              <a:rPr lang="uk-UA" b="1" dirty="0"/>
              <a:t>Номінальний або абсолютний ВВП</a:t>
            </a:r>
            <a:r>
              <a:rPr lang="uk-UA" dirty="0"/>
              <a:t> виражається в поточних (фактичних) цінах цього року.</a:t>
            </a:r>
          </a:p>
          <a:p>
            <a:pPr marL="0" indent="0">
              <a:buNone/>
            </a:pPr>
            <a:r>
              <a:rPr lang="uk-UA" b="1" dirty="0"/>
              <a:t>Реальний ВВП</a:t>
            </a:r>
            <a:r>
              <a:rPr lang="uk-UA" dirty="0"/>
              <a:t> (із поправкою на інфляцію) виражається в цінах попереднього (або будь-якого іншого базисного) року.</a:t>
            </a:r>
          </a:p>
        </p:txBody>
      </p:sp>
    </p:spTree>
    <p:extLst>
      <p:ext uri="{BB962C8B-B14F-4D97-AF65-F5344CB8AC3E}">
        <p14:creationId xmlns:p14="http://schemas.microsoft.com/office/powerpoint/2010/main" val="36120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9025B3-D3DA-4AFF-B2EE-5F100A60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Особливості секторальної і територіальної структури економіки України.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F54263A-3CF4-451A-876B-C3D12EAEA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68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? Пригадайте</a:t>
            </a:r>
          </a:p>
          <a:p>
            <a:pPr marL="0" indent="0">
              <a:buNone/>
            </a:pPr>
            <a:r>
              <a:rPr lang="uk-UA" b="1" dirty="0"/>
              <a:t>Національна економіка</a:t>
            </a:r>
            <a:r>
              <a:rPr lang="uk-UA" dirty="0"/>
              <a:t> країни характеризується секторальною</a:t>
            </a:r>
          </a:p>
          <a:p>
            <a:pPr marL="0" indent="0">
              <a:buNone/>
            </a:pPr>
            <a:r>
              <a:rPr lang="uk-UA" dirty="0"/>
              <a:t>і територіальною (просторовою) структурою.</a:t>
            </a:r>
          </a:p>
          <a:p>
            <a:pPr marL="0" indent="0">
              <a:buNone/>
            </a:pPr>
            <a:r>
              <a:rPr lang="uk-UA" b="1" dirty="0"/>
              <a:t>Секторальна структура </a:t>
            </a:r>
            <a:r>
              <a:rPr lang="uk-UA" dirty="0"/>
              <a:t>передбачає поділ економіки (господарства) на первинний, вторинний та третинний сектори.</a:t>
            </a:r>
          </a:p>
          <a:p>
            <a:pPr marL="0" indent="0">
              <a:buNone/>
            </a:pPr>
            <a:r>
              <a:rPr lang="uk-UA" b="1" dirty="0"/>
              <a:t>Територіальною (просторовою</a:t>
            </a:r>
            <a:r>
              <a:rPr lang="uk-UA" dirty="0"/>
              <a:t>) структурою економіки називають сукупність певним чином </a:t>
            </a:r>
            <a:r>
              <a:rPr lang="uk-UA" dirty="0" err="1"/>
              <a:t>взаєморозташованих</a:t>
            </a:r>
            <a:r>
              <a:rPr lang="uk-UA" dirty="0"/>
              <a:t> і взаємопов’язаних територіальних елементів господарства.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116303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B419D2-8821-4322-869A-B944B227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Секторальна модель економіки України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90B0C2E6-043B-4AE1-8AF3-7BFD2587C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20" y="1853754"/>
            <a:ext cx="5588161" cy="4191121"/>
          </a:xfrm>
        </p:spPr>
      </p:pic>
    </p:spTree>
    <p:extLst>
      <p:ext uri="{BB962C8B-B14F-4D97-AF65-F5344CB8AC3E}">
        <p14:creationId xmlns:p14="http://schemas.microsoft.com/office/powerpoint/2010/main" val="1565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327508-897C-4A57-85B3-0D55C71F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Секторальна структура національної       економіки України</a:t>
            </a:r>
          </a:p>
        </p:txBody>
      </p:sp>
      <p:graphicFrame>
        <p:nvGraphicFramePr>
          <p:cNvPr id="5" name="Місце для вмісту 6">
            <a:extLst>
              <a:ext uri="{FF2B5EF4-FFF2-40B4-BE49-F238E27FC236}">
                <a16:creationId xmlns:a16="http://schemas.microsoft.com/office/drawing/2014/main" xmlns="" id="{0E23B37A-CC96-4898-A6F7-F5FC1A634BF1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98159962"/>
              </p:ext>
            </p:extLst>
          </p:nvPr>
        </p:nvGraphicFramePr>
        <p:xfrm>
          <a:off x="1451580" y="2241893"/>
          <a:ext cx="4344986" cy="356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0624AE2-669F-4FFC-8D4B-D61101DCFE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95436" y="3624433"/>
            <a:ext cx="5344629" cy="13798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2400" dirty="0">
                <a:solidFill>
                  <a:srgbClr val="FF0000"/>
                </a:solidFill>
              </a:rPr>
              <a:t>! Шукайте в інтернеті</a:t>
            </a:r>
          </a:p>
          <a:p>
            <a:pPr marL="0" indent="0">
              <a:buNone/>
            </a:pPr>
            <a:r>
              <a:rPr lang="uk-UA" dirty="0"/>
              <a:t>За допомогою офіційного сайту Головного управління статистики у Хмельницькій області з’ясуйте, який сектор економіки є визначальним(за вартістю)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http://www.km.ukrstat.gov.ua/ukr/index.htm</a:t>
            </a:r>
            <a:endParaRPr lang="uk-U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8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B1B601-EC46-4D24-B289-54F170B5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49357"/>
            <a:ext cx="9603275" cy="1204397"/>
          </a:xfrm>
        </p:spPr>
        <p:txBody>
          <a:bodyPr>
            <a:normAutofit fontScale="90000"/>
          </a:bodyPr>
          <a:lstStyle/>
          <a:p>
            <a:r>
              <a:rPr lang="uk-UA" dirty="0"/>
              <a:t>Сучасні форми просторової організації виробництва товарів</a:t>
            </a:r>
            <a:br>
              <a:rPr lang="uk-UA" dirty="0"/>
            </a:br>
            <a:r>
              <a:rPr lang="uk-UA" dirty="0"/>
              <a:t>і послуг в Україні.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4514B02-5ED7-4A2C-AD02-D5AE8860D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2600" b="1" dirty="0"/>
              <a:t>Технопарки в Україні:</a:t>
            </a:r>
          </a:p>
          <a:p>
            <a:pPr marL="0" indent="0">
              <a:buNone/>
            </a:pPr>
            <a:r>
              <a:rPr lang="uk-UA" sz="2000" dirty="0"/>
              <a:t> «Інститут електрозварювання ім. Є. О. Патона» </a:t>
            </a:r>
          </a:p>
          <a:p>
            <a:pPr marL="0" indent="0">
              <a:buNone/>
            </a:pPr>
            <a:r>
              <a:rPr lang="uk-UA" sz="2000" dirty="0"/>
              <a:t>«Київська політехніка»</a:t>
            </a:r>
          </a:p>
          <a:p>
            <a:pPr marL="0" indent="0">
              <a:buNone/>
            </a:pPr>
            <a:r>
              <a:rPr lang="uk-UA" sz="2000" dirty="0"/>
              <a:t> «Інститут монокристалів»</a:t>
            </a:r>
          </a:p>
          <a:p>
            <a:pPr marL="0" indent="0">
              <a:buNone/>
            </a:pPr>
            <a:r>
              <a:rPr lang="uk-UA" sz="2600" b="1" dirty="0"/>
              <a:t>Кластери:</a:t>
            </a:r>
          </a:p>
          <a:p>
            <a:pPr marL="0" indent="0">
              <a:buNone/>
            </a:pPr>
            <a:r>
              <a:rPr lang="uk-UA" sz="2000" dirty="0"/>
              <a:t>Вінницький переробно-харчовий кластер,</a:t>
            </a:r>
          </a:p>
          <a:p>
            <a:pPr marL="0" indent="0">
              <a:buNone/>
            </a:pPr>
            <a:r>
              <a:rPr lang="uk-UA" sz="2000" dirty="0"/>
              <a:t>Харківський енергетичний кластер,</a:t>
            </a:r>
          </a:p>
          <a:p>
            <a:pPr marL="0" indent="0">
              <a:buNone/>
            </a:pPr>
            <a:r>
              <a:rPr lang="uk-UA" sz="2000" dirty="0"/>
              <a:t>Херсонський транспортно-логістичний кластер «Південні ворота України».</a:t>
            </a:r>
          </a:p>
          <a:p>
            <a:pPr marL="0" indent="0">
              <a:buNone/>
            </a:pPr>
            <a:r>
              <a:rPr lang="uk-UA" sz="2000" dirty="0"/>
              <a:t>У Київській області: національні інноваційні кластери «Енергетика сталого розвитку», «Технології інноваційного суспільства», «Інноваційна культура суспільства», «Нові продукти харчування».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6EBF7CD-0954-4634-B165-C5E414A61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99" y="2015732"/>
            <a:ext cx="4400255" cy="22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83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BA48BD-6474-4E0A-9560-85D5B54D8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89112"/>
            <a:ext cx="9879030" cy="1113183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FF0000"/>
                </a:solidFill>
              </a:rPr>
              <a:t>? </a:t>
            </a:r>
            <a:r>
              <a:rPr lang="ru-RU" sz="2700" dirty="0" err="1">
                <a:solidFill>
                  <a:srgbClr val="FF0000"/>
                </a:solidFill>
              </a:rPr>
              <a:t>поміркуйте</a:t>
            </a: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/>
              <a:t/>
            </a:r>
            <a:br>
              <a:rPr lang="ru-RU" sz="2700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DEC420E-FB15-49A7-B2FC-8CE7042CA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3"/>
            <a:ext cx="9656374" cy="3457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Які переваги мають сучасні форми просторової організації виробництва товарів і послуг в Україні?</a:t>
            </a:r>
          </a:p>
          <a:p>
            <a:pPr marL="0" indent="0">
              <a:buNone/>
            </a:pPr>
            <a:endParaRPr lang="uk-U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sz="2400" dirty="0">
                <a:solidFill>
                  <a:srgbClr val="FF0000"/>
                </a:solidFill>
              </a:rPr>
              <a:t>Працюємо самостійно</a:t>
            </a:r>
          </a:p>
          <a:p>
            <a:pPr marL="0" indent="0">
              <a:buNone/>
            </a:pPr>
            <a:r>
              <a:rPr lang="uk-UA" sz="2400" dirty="0"/>
              <a:t>Знайдіть приклади ВЕЗ, які працюють в Україні. </a:t>
            </a:r>
          </a:p>
          <a:p>
            <a:pPr marL="0" indent="0">
              <a:buNone/>
            </a:pPr>
            <a:r>
              <a:rPr lang="uk-UA" sz="2400" dirty="0"/>
              <a:t>Поясніть їхні переваги й недоліки.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613F04-60B9-4291-803B-64F3FF6DF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598" y="3962401"/>
            <a:ext cx="2444356" cy="15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18222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589</TotalTime>
  <Words>1110</Words>
  <Application>Microsoft Office PowerPoint</Application>
  <PresentationFormat>Произвольный</PresentationFormat>
  <Paragraphs>114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Галерея</vt:lpstr>
      <vt:lpstr>  Економіка України в міжнародному поділі праці</vt:lpstr>
      <vt:lpstr>Ви дізнаєтесь про: </vt:lpstr>
      <vt:lpstr>Пригадайте:</vt:lpstr>
      <vt:lpstr>Показники суспільно-економічного розвитку держави</vt:lpstr>
      <vt:lpstr>Особливості секторальної і територіальної структури економіки України.</vt:lpstr>
      <vt:lpstr>Секторальна модель економіки України</vt:lpstr>
      <vt:lpstr>Секторальна структура національної       економіки України</vt:lpstr>
      <vt:lpstr>Сучасні форми просторової організації виробництва товарів і послуг в Україні.</vt:lpstr>
      <vt:lpstr> ? поміркуйте      </vt:lpstr>
      <vt:lpstr>Конкурентні переваги України на світових ринках</vt:lpstr>
      <vt:lpstr>Конкурентні переваги України на світовому ринку сільськогосподарської продукції та продуктів її переробки.</vt:lpstr>
      <vt:lpstr>Структура посівних площ</vt:lpstr>
      <vt:lpstr>Це цікаво!</vt:lpstr>
      <vt:lpstr>Конкурентні переваги України на світових ринках рудної сировини та металів.</vt:lpstr>
      <vt:lpstr>Чорна металургія</vt:lpstr>
      <vt:lpstr>кольорова металургія</vt:lpstr>
      <vt:lpstr>Сучасні тенденції та регіональні відмінності розвитку енергетики в Україні.</vt:lpstr>
      <vt:lpstr>Електроенергетика в Україні</vt:lpstr>
      <vt:lpstr>Презентация PowerPoint</vt:lpstr>
      <vt:lpstr>Атомні електростанції </vt:lpstr>
      <vt:lpstr>Теплові електростанції</vt:lpstr>
      <vt:lpstr>Гідроелектростанції</vt:lpstr>
      <vt:lpstr>Вітрові та сонячні електростанції</vt:lpstr>
      <vt:lpstr>Головне</vt:lpstr>
      <vt:lpstr>Перевірте себе  тести</vt:lpstr>
      <vt:lpstr>Перевірте себе  тести</vt:lpstr>
      <vt:lpstr>Перевірте себе  тести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Темат: Економіка України в міжнародному поділі праці</dc:title>
  <dc:creator>Іра Галя</dc:creator>
  <cp:lastModifiedBy>D Koledg</cp:lastModifiedBy>
  <cp:revision>96</cp:revision>
  <dcterms:created xsi:type="dcterms:W3CDTF">2020-03-27T17:36:49Z</dcterms:created>
  <dcterms:modified xsi:type="dcterms:W3CDTF">2021-04-11T20:59:06Z</dcterms:modified>
</cp:coreProperties>
</file>