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79" r:id="rId11"/>
    <p:sldId id="268" r:id="rId12"/>
    <p:sldId id="271" r:id="rId13"/>
    <p:sldId id="277" r:id="rId14"/>
    <p:sldId id="272" r:id="rId15"/>
    <p:sldId id="2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78" d="100"/>
          <a:sy n="78" d="100"/>
        </p:scale>
        <p:origin x="-9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1569601-EE95-4EF3-9D40-15D3E7ED6B4D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5206BF-3C25-48DE-A123-82616E88D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1AE9-D6AC-407F-8E88-02CDDC243923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2D91A-9298-41CC-BDCA-C514FEC23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81E0-81CD-457D-B5AD-9837D574EA84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4076D-0118-4C00-8D9C-54C7AFD7C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E4F67-3ADD-430E-AF31-84313674DA0A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B159-A004-4EC1-8AA9-E3096EC85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F60BA-C1D2-45BF-A24D-D17D18AA18B9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8D23-EA33-4B30-98AC-29D85FA52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0AEB-9104-4DFB-87F4-D9DA3EBF935A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6903C-54AF-4028-8B5F-5F04F7F98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9AF3-B494-4FFD-A5A5-70FF625AB22B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A154-6E06-4412-AE2D-A20662880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76914-91C0-4CE4-A75C-2EA9C8C7CC3E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44CE-508E-4183-B263-59E2FCF2E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0DAB2-129A-477B-A74C-ED0F8B70C5B0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8A7D3-3F92-4EFD-ADF8-FF08184D9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1E9F-BA49-44E2-80E9-B272BAA1C872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71023-F003-4C83-8A50-5807E234E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0117-78FC-45F5-9A98-9A562DC0609A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C771D-8747-44E1-9014-249451DBD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CC01A6-00BD-4235-9701-29006B94D8AC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70DDF4-14E4-41A6-8A34-5928E1E18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3995" r:id="rId7"/>
    <p:sldLayoutId id="2147483994" r:id="rId8"/>
    <p:sldLayoutId id="2147483993" r:id="rId9"/>
    <p:sldLayoutId id="2147484002" r:id="rId10"/>
    <p:sldLayoutId id="21474840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895D1D"/>
                  </a:outerShdw>
                </a:effectLst>
                <a:latin typeface="Arial" charset="0"/>
              </a:rPr>
              <a:t>МЕТОДИ</a:t>
            </a:r>
          </a:p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895D1D"/>
                  </a:outerShdw>
                </a:effectLst>
                <a:latin typeface="Arial" charset="0"/>
              </a:rPr>
              <a:t>ДИФЕРЕНЦІАЛЬНОЇ ПСИХОЛОГ</a:t>
            </a:r>
            <a:r>
              <a:rPr lang="uk-UA" smtClean="0">
                <a:effectLst>
                  <a:outerShdw blurRad="38100" dist="38100" dir="2700000" algn="tl">
                    <a:srgbClr val="895D1D"/>
                  </a:outerShdw>
                </a:effectLst>
                <a:latin typeface="Arial" charset="0"/>
              </a:rPr>
              <a:t>ІЇ</a:t>
            </a:r>
            <a:endParaRPr lang="ru-RU" smtClean="0">
              <a:effectLst>
                <a:outerShdw blurRad="38100" dist="38100" dir="2700000" algn="tl">
                  <a:srgbClr val="895D1D"/>
                </a:outerShdw>
              </a:effectLst>
              <a:latin typeface="Arial" charset="0"/>
            </a:endParaRPr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4211638" y="4076700"/>
            <a:ext cx="438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2F2F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/>
              <a:t>Експеримент</a:t>
            </a:r>
            <a:r>
              <a:rPr lang="ru-RU" sz="2000" i="1" smtClean="0"/>
              <a:t> </a:t>
            </a:r>
            <a:r>
              <a:rPr lang="ru-RU" sz="2000" smtClean="0"/>
              <a:t>– один із основних, разом із спостереженням, методів наукового пізнання загалом, психологічного дослідження – зокрема. Експеримент відрізняється від спостереження можливістю активного втручання в ситуацію дослідника, який здійснює планомірні маніпуляції однією або декількома змінними (факторами) та реєструє зміни, що відбуваються з досліджуваним явищем 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786312"/>
          </a:xfrm>
        </p:spPr>
        <p:txBody>
          <a:bodyPr/>
          <a:lstStyle/>
          <a:p>
            <a:r>
              <a:rPr lang="ru-RU" smtClean="0"/>
              <a:t>Різновидами опитувань є бесіда, інтерв’ю, анкетування. </a:t>
            </a:r>
          </a:p>
          <a:p>
            <a:r>
              <a:rPr lang="ru-RU" b="1" i="1" smtClean="0"/>
              <a:t>Бесіда </a:t>
            </a:r>
            <a:r>
              <a:rPr lang="ru-RU" smtClean="0"/>
              <a:t>в психології – емпіричний метод одержання інформації на основі вербальної (словесної) комунікації. Цей метод досить широко використовується в різних сферах психології: соціальній, медичній, дитячій та ін. В окремих випадках бесіда виступає основним засобом отримання фактичних даних, застосовується також як спосіб введення піддослідного в ситуацію психологічного експериментування: від чіткої інструкції до вільного спілкування в психотерапевтичній ситуації. </a:t>
            </a:r>
          </a:p>
        </p:txBody>
      </p:sp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Соціально-психологічні методи </a:t>
            </a:r>
            <a:r>
              <a:rPr lang="ru-RU" sz="2000" smtClean="0"/>
              <a:t>включають </a:t>
            </a:r>
            <a:r>
              <a:rPr lang="ru-RU" sz="2000" i="1" smtClean="0"/>
              <a:t>опитування, соціометрію і референтометрію.</a:t>
            </a:r>
            <a:r>
              <a:rPr lang="ru-RU" sz="20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● “уведення в експеримент”, метою якого є настроювання співрозмовника на характер експерименту та перелік основних дій і діяльностей, передбачених експериментом, надання інструкції перед кожним з виконуваних циклів дій та елементів експерименту; </a:t>
            </a:r>
          </a:p>
          <a:p>
            <a:r>
              <a:rPr lang="ru-RU" sz="2000" smtClean="0"/>
              <a:t>● “експериментальна бесіда” як форма емпіричної взаємодії використовується в тих експериментальних ситуаціях, де кожний окремий елемент діяльності передбачає повну змістову завершеність попереднього, а отже, контакт експериментатора з піддослідним як “підбиття підсумків” є необхідним елементом дослідження; </a:t>
            </a:r>
          </a:p>
          <a:p>
            <a:r>
              <a:rPr lang="ru-RU" sz="2000" smtClean="0"/>
              <a:t>● “клінічна бесіда” – форма емпіричної взаємодії психолога з пацієнтом у ситуації індивідуального консультування або, власне, в психотерапевтичній ситуації. </a:t>
            </a:r>
          </a:p>
        </p:txBody>
      </p:sp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Види бесіди</a:t>
            </a:r>
            <a:r>
              <a:rPr lang="ru-RU" sz="2400" smtClean="0"/>
              <a:t> </a:t>
            </a:r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000" b="1" i="1" smtClean="0"/>
              <a:t>Інтерв’ю -</a:t>
            </a:r>
            <a:r>
              <a:rPr lang="ru-RU" sz="2000" smtClean="0"/>
              <a:t> спосіб отримання соціально-психологічної інформації за допомогою усного опитування. </a:t>
            </a:r>
            <a:br>
              <a:rPr lang="ru-RU" sz="2000" smtClean="0"/>
            </a:br>
            <a:r>
              <a:rPr lang="ru-RU" sz="2000" smtClean="0"/>
              <a:t>Два види: вільні і стандартизовані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i="1" smtClean="0"/>
              <a:t>Діагностичне інтерв’ю </a:t>
            </a:r>
            <a:r>
              <a:rPr lang="ru-RU" sz="1800" smtClean="0"/>
              <a:t>– метод отримання інформації про властивості особистості, який використовується на ранніх етапах психотерапії. Метод слугує особливим засобом встановлення тісного особистісного контакту зі співрозмовником.  Буває кероване і некероване.</a:t>
            </a:r>
          </a:p>
          <a:p>
            <a:pPr>
              <a:lnSpc>
                <a:spcPct val="80000"/>
              </a:lnSpc>
            </a:pPr>
            <a:r>
              <a:rPr lang="ru-RU" sz="1800" b="1" i="1" smtClean="0"/>
              <a:t>Клінічне інтерв’ю </a:t>
            </a:r>
            <a:r>
              <a:rPr lang="ru-RU" sz="1800" smtClean="0"/>
              <a:t>– метод терапевтичної бесіди у випадку надання психологічної допомоги. В психіатрії, психоаналізі та медичній психології цей метод використовується для допомоги пацієнту усвідомити свої внутрішні труднощі, конфлікти, приховані мотиви поведінки. </a:t>
            </a:r>
          </a:p>
          <a:p>
            <a:pPr>
              <a:lnSpc>
                <a:spcPct val="80000"/>
              </a:lnSpc>
            </a:pPr>
            <a:r>
              <a:rPr lang="ru-RU" sz="1800" b="1" i="1" smtClean="0"/>
              <a:t>3. Анкетування </a:t>
            </a:r>
            <a:r>
              <a:rPr lang="ru-RU" sz="1800" smtClean="0"/>
              <a:t>– метод соціально-психологічного дослідження за допомогою анкет. У соціальних науках (демографії, соціології, психології) анкетне опитування проводиться з метою з’ясувати дані біографічного характеру, погляди, ціннісні орієнтації, соціальні установки та особистісні риси опитуваних. </a:t>
            </a:r>
          </a:p>
          <a:p>
            <a:pPr>
              <a:lnSpc>
                <a:spcPct val="80000"/>
              </a:lnSpc>
            </a:pPr>
            <a:r>
              <a:rPr lang="uk-UA" sz="1800" smtClean="0"/>
              <a:t>Типи: суцільне, вибіркове, індивідуальне, групове, заочне.</a:t>
            </a:r>
            <a:endParaRPr lang="ru-RU" sz="1800" smtClean="0"/>
          </a:p>
          <a:p>
            <a:pPr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9"/>
          <p:cNvSpPr>
            <a:spLocks noGrp="1"/>
          </p:cNvSpPr>
          <p:nvPr>
            <p:ph idx="1"/>
          </p:nvPr>
        </p:nvSpPr>
        <p:spPr>
          <a:xfrm>
            <a:off x="684213" y="2276475"/>
            <a:ext cx="7747000" cy="3878263"/>
          </a:xfrm>
        </p:spPr>
        <p:txBody>
          <a:bodyPr/>
          <a:lstStyle/>
          <a:p>
            <a:pPr marL="63500" indent="0"/>
            <a:r>
              <a:rPr lang="ru-RU" sz="1800" b="1" smtClean="0"/>
              <a:t>Соціометрія </a:t>
            </a:r>
            <a:r>
              <a:rPr lang="ru-RU" sz="1800" smtClean="0"/>
              <a:t>–соціально-психологічний метод, який використовується для оцінки міжособистісних емоційних зв’язків у групі. Він спрямований на вивчення соціальних ролей у малих групах та на вимірювання структури взаємовідносин у групі в цілому. Викоритовують анкети з питаннями “Кого б Ви обрали...?”, “Чиїй думці Ви віддасте перевагу в ситуації...?”, або “Хто зумів би Вас переконати...?” </a:t>
            </a:r>
          </a:p>
          <a:p>
            <a:pPr marL="63500" indent="0"/>
            <a:r>
              <a:rPr lang="uk-UA" sz="1800" smtClean="0"/>
              <a:t>Мета - </a:t>
            </a:r>
            <a:r>
              <a:rPr lang="ru-RU" sz="1800" smtClean="0"/>
              <a:t>описати, виміряти реальні або уявлювані відношення в групі, виявити, яким кожен член групи бачить своє безпосереднє оточення, якою бачить свою роль роль, свою позицію в групі, хто, на думку самого суб’єкта, може обрати його для розв’язання конкретної задачі.</a:t>
            </a:r>
          </a:p>
          <a:p>
            <a:pPr marL="63500" indent="0"/>
            <a:r>
              <a:rPr lang="uk-UA" sz="1800" smtClean="0"/>
              <a:t>Критерії дають змогу </a:t>
            </a:r>
            <a:r>
              <a:rPr lang="ru-RU" sz="1800" smtClean="0"/>
              <a:t>вимірювати міжособистісні відносини на рівні формальної структури групи, виробничих та службових обов’язків,  зясувати сферу неформальних відносин, емоційно-психологічних контактів, симпатій та прихильностей.  За результатами роблять соціограму.</a:t>
            </a:r>
          </a:p>
        </p:txBody>
      </p:sp>
      <p:sp>
        <p:nvSpPr>
          <p:cNvPr id="29698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000" b="1" i="1" smtClean="0"/>
              <a:t>Метод с</a:t>
            </a:r>
            <a:r>
              <a:rPr lang="en-US" sz="2000" b="1" i="1" smtClean="0">
                <a:latin typeface="Times New Roman" pitchFamily="18" charset="0"/>
              </a:rPr>
              <a:t>оціометрія та референтометрія</a:t>
            </a:r>
            <a:r>
              <a:rPr lang="en-US" sz="2000" smtClean="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i="1" smtClean="0"/>
              <a:t>Референтометрія </a:t>
            </a:r>
            <a:r>
              <a:rPr lang="ru-RU" sz="2000" smtClean="0"/>
              <a:t>– один із соціометричних методів, спрямований на виявлення референтності членів групи для кожного індивіда, який входить у цю групу.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Референтометрія включає дві процедури: попередня (допоміжна) являє собою з’ясування за допомогою опитувального листка позицій (оцінок, відносин, думок) кожного члена групи з приводу значущого об’єкту, події або людини. Друга процедура виявляє особистостей, позиція яких відображена в опитувальному листку, є найпривабливішою та найцікавішою для інших піддослідних. Даний метод дає змогу виявити мотиви міжособистісних відносин та вибору, переваг у групі.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Дані відображають у графіках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Сутність поняття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85800" y="2239963"/>
            <a:ext cx="3803650" cy="3876675"/>
          </a:xfrm>
        </p:spPr>
        <p:txBody>
          <a:bodyPr/>
          <a:lstStyle/>
          <a:p>
            <a:pPr eaLnBrk="1" hangingPunct="1"/>
            <a:r>
              <a:rPr lang="ru-RU" sz="1800" b="1" smtClean="0"/>
              <a:t>Диференціальна психологія </a:t>
            </a:r>
            <a:r>
              <a:rPr lang="ru-RU" sz="1800" smtClean="0"/>
              <a:t>– галузь психологічної науки, що вивчає індивідуально-психологічні відмінності між людьми. Диференціальна психологія вивчає як психологічні відмінності конкретних індивідів, так і типологічні відмінності психологічних проявів у представників різних соціальних, класових, етнічних, вікових та інших груп.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5025" y="2239963"/>
            <a:ext cx="3803650" cy="3876675"/>
          </a:xfrm>
        </p:spPr>
        <p:txBody>
          <a:bodyPr/>
          <a:lstStyle/>
          <a:p>
            <a:pPr eaLnBrk="1" hangingPunct="1"/>
            <a:r>
              <a:rPr lang="ru-RU" sz="1800" smtClean="0"/>
              <a:t>Диференціальна психологія – галузь науки, що вивчає індивідуальні, типологічні та групові відмінності між людьми, а також природу, джерела і наслідки цих відмінностей </a:t>
            </a:r>
          </a:p>
          <a:p>
            <a:pPr eaLnBrk="1" hangingPunct="1"/>
            <a:r>
              <a:rPr lang="ru-RU" sz="1800" b="1" smtClean="0"/>
              <a:t>Індивідуально-психологічні відмінності </a:t>
            </a:r>
            <a:r>
              <a:rPr lang="ru-RU" sz="1800" smtClean="0"/>
              <a:t>– особливості психічних процесів, станів і властивостей, що відрізняють людей один від одного; вони є </a:t>
            </a:r>
            <a:r>
              <a:rPr lang="ru-RU" sz="1800" i="1" smtClean="0"/>
              <a:t>об’єктом диференціальної психології</a:t>
            </a:r>
            <a:r>
              <a:rPr lang="ru-RU" sz="18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Індивідуально-психологічні відмінності, маючи своєю природною передумовою особливості нервової системи, мозку, формуються і розвиваються в ході життя, в діяльності, під впливом навчання і виховання в найширшому значенні цих слів, у процесі взаємодії людини з навколишнім світом. Індивідуально-психологічні відмінності, що стосуються властивостей особистості (перш за все здібностей і характеру), не можуть бути встановлені і оцінені лише за допомогою тестів; виявлення такого роду відмінностей вимагає різнобічного вивчення особистості. </a:t>
            </a:r>
          </a:p>
          <a:p>
            <a:pPr eaLnBrk="1" hangingPunct="1"/>
            <a:r>
              <a:rPr lang="ru-RU" sz="1800" smtClean="0"/>
              <a:t>У кожній людині є те, що є загальним для всіх людей, те, що ріднить її з деякими з них, і те, що властиве тільки їй одній. </a:t>
            </a:r>
          </a:p>
          <a:p>
            <a:pPr eaLnBrk="1" hangingPunct="1"/>
            <a:r>
              <a:rPr lang="ru-RU" sz="1800" b="1" smtClean="0"/>
              <a:t>Завдання </a:t>
            </a:r>
            <a:r>
              <a:rPr lang="ru-RU" sz="1800" smtClean="0"/>
              <a:t>диференціальної психології полягають в тому, щоб встановити закономірності виникнення і прояву індивідуальних відмінностей у психіці людини, розробити теоретичні основи психодіагностичних досліджень і психокорекційних програм </a:t>
            </a: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7915275" cy="14398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550" y="2133600"/>
            <a:ext cx="7416800" cy="38877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ru-RU" sz="2800" smtClean="0"/>
          </a:p>
          <a:p>
            <a:pPr marL="0" indent="0" eaLnBrk="1" hangingPunct="1"/>
            <a:r>
              <a:rPr lang="ru-RU" sz="2800" smtClean="0"/>
              <a:t> </a:t>
            </a:r>
            <a:r>
              <a:rPr lang="ru-RU" smtClean="0"/>
              <a:t>Диференціальна психологія вивчає індивідні (формальні), предметно-змістовні і духовно-світоглядні якості індивідуальності, особливості самосвідомості, стильових характеристик особистості і здійснення різних видів діяльності (професійної, учбової, спілкування тощо). </a:t>
            </a:r>
          </a:p>
        </p:txBody>
      </p:sp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84213" y="2276475"/>
            <a:ext cx="7747000" cy="3878263"/>
          </a:xfrm>
        </p:spPr>
        <p:txBody>
          <a:bodyPr/>
          <a:lstStyle/>
          <a:p>
            <a:pPr marL="0" indent="0"/>
            <a:r>
              <a:rPr lang="ru-RU" sz="1600" smtClean="0"/>
              <a:t>1. Норма – </a:t>
            </a:r>
            <a:r>
              <a:rPr lang="ru-RU" sz="1600" i="1" smtClean="0"/>
              <a:t>статистичне поняття. </a:t>
            </a:r>
            <a:r>
              <a:rPr lang="ru-RU" sz="1600" smtClean="0"/>
              <a:t>Нормальним визнається те, чого багато, що стосується середини розподілу. А “хвостові” його частини, відповідно, вказують на область низьких (“субнормальних”) або високих (“супернормальних”) значень. Для оцінки якості ми повинні співвіднести показник людини з іншими і таким чином визначити його місце на кривій нормального розподілу. Очевидно, що префікси “суб-” і “супер-” не дають етичної або прагматичної оцінки якості (адже якщо у людини “супернормальний” показник агресивності, навряд чи це добре для оточуючих і для неї самої). </a:t>
            </a:r>
          </a:p>
          <a:p>
            <a:pPr marL="0" indent="0"/>
            <a:r>
              <a:rPr lang="ru-RU" sz="1600" smtClean="0"/>
              <a:t>Норми не абсолютні, вони розвиваються і виходять емпірично для даної групи (вікової, соціальної та інших). Так, наприклад, протягом останніх років  показник маскулінності за опитувальником ММРІ у дівчат був стійко підвищений, проте це говорить не про те, що вони всі поводяться як хлопці, а про необхідність перегляду застарілих норм. </a:t>
            </a:r>
          </a:p>
          <a:p>
            <a:pPr marL="0" indent="0"/>
            <a:r>
              <a:rPr lang="ru-RU" sz="1600" smtClean="0"/>
              <a:t>2. Норми зумовлені </a:t>
            </a:r>
            <a:r>
              <a:rPr lang="ru-RU" sz="1600" i="1" smtClean="0"/>
              <a:t>соціальними стереотипами. </a:t>
            </a:r>
            <a:r>
              <a:rPr lang="ru-RU" sz="1600" smtClean="0"/>
              <a:t>Якщо поведінка людини не відповідає загальноприйнятій в даному суспільстві, вона сприймається як така, що відхиляється. Наприклад, в українській культурі не прийнято класти ноги на стіл, а в американській це ніким не засуджується. </a:t>
            </a: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latin typeface="Arial" charset="0"/>
              </a:rPr>
              <a:t>Норма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684213" y="2276475"/>
            <a:ext cx="7747000" cy="3878263"/>
          </a:xfrm>
        </p:spPr>
        <p:txBody>
          <a:bodyPr/>
          <a:lstStyle/>
          <a:p>
            <a:pPr marL="0" indent="0"/>
            <a:r>
              <a:rPr lang="ru-RU" sz="1800" smtClean="0"/>
              <a:t>3. Норми асоціюються з </a:t>
            </a:r>
            <a:r>
              <a:rPr lang="ru-RU" sz="1800" i="1" smtClean="0"/>
              <a:t>психічним здоров’ям. </a:t>
            </a:r>
            <a:r>
              <a:rPr lang="ru-RU" sz="1800" smtClean="0"/>
              <a:t>Ненормальним може вважатися те, що вимагає звернення до клініциста. Необхідно відзначити, проте, що і в психіатрії про оцінний підхід дискутують, а як найістотніша вказівка на відхилення від норми приймається порушення продуктивності діяльності і здатності до саморегуляції. Так, наприклад, коли літня людина, усвідомлюючи слабкість своєї пам’яті, використовує допоміжні засоби (записник, розкладання необхідних предметів у полі зору), то ця поведінка відповідає нормі, а якщо вона, ставлячись до себе некритично, відмовляється від необхідності “протезувати” свій життєвий простір, то це призводить врешті-решт до нездатності вирішувати поставлені завдання і свідчить про порушення психічного здоров’я. </a:t>
            </a:r>
          </a:p>
          <a:p>
            <a:pPr marL="0" indent="0"/>
            <a:r>
              <a:rPr lang="ru-RU" sz="1800" smtClean="0"/>
              <a:t>4. Нарешті, уявлення про норми визначається очікуваннями, власним неузагальненим досвідом та іншими </a:t>
            </a:r>
            <a:r>
              <a:rPr lang="ru-RU" sz="1800" i="1" smtClean="0"/>
              <a:t>суб’єктивними змінними: </a:t>
            </a:r>
            <a:r>
              <a:rPr lang="ru-RU" sz="1800" smtClean="0"/>
              <a:t>так, наприклад, якщо перша дитина в сім’ї почала говорити у віці півтора року, то друга, яка до двох років ще не навчилася вільно висловлюватися, сприймається як наділена ознаками відставання. </a:t>
            </a:r>
          </a:p>
          <a:p>
            <a:pPr marL="0" indent="0"/>
            <a:r>
              <a:rPr lang="ru-RU" sz="1800" smtClean="0"/>
              <a:t>В. Штерн, закликаючи до обережності в оцінці людини, відзначав, що, </a:t>
            </a:r>
            <a:r>
              <a:rPr lang="ru-RU" sz="1800" i="1" smtClean="0"/>
              <a:t>по-перше</a:t>
            </a:r>
            <a:r>
              <a:rPr lang="ru-RU" sz="1800" smtClean="0"/>
              <a:t>, психологи не мають права зі встановленої аномальності тієї або іншої властивості робити висновок про анормальність самого індивіда як носія цієї властивості і, </a:t>
            </a:r>
            <a:r>
              <a:rPr lang="ru-RU" sz="1800" i="1" smtClean="0"/>
              <a:t>по-друге</a:t>
            </a:r>
            <a:r>
              <a:rPr lang="ru-RU" sz="1800" smtClean="0"/>
              <a:t>, неможливо встановлену анормальність особистості звести до вузької ознаки як її єдиної першопричини. В сучасній діагностиці поняття “норма” використовують при вивченні позаособистісних характеристик, а коли йдеться про особистість, застосовують термін</a:t>
            </a:r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i="1" smtClean="0">
                <a:latin typeface="Times New Roman" pitchFamily="18" charset="0"/>
              </a:rPr>
              <a:t>метод </a:t>
            </a:r>
            <a:r>
              <a:rPr lang="en-US" sz="2800" smtClean="0">
                <a:latin typeface="Times New Roman" pitchFamily="18" charset="0"/>
              </a:rPr>
              <a:t>– це шлях – спосіб або засіб осягнення сутності предмета пізнання.</a:t>
            </a:r>
            <a:endParaRPr lang="ru-RU" sz="2800" smtClean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84213" y="2205038"/>
            <a:ext cx="3803650" cy="3876675"/>
          </a:xfrm>
        </p:spPr>
        <p:txBody>
          <a:bodyPr/>
          <a:lstStyle/>
          <a:p>
            <a:r>
              <a:rPr lang="ru-RU" sz="1600" smtClean="0"/>
              <a:t>Індивідуальний світ “Я” людини, взятий у психологічних закономірностях його народження, становлення, розвитку, здійснення та згасання, являє собою предмет психології. Система засобів цілісного пізнання даного предмета у єдності його дійсних, реальних та сутнісних, глибинних проявів має постати як науковий метод психології. </a:t>
            </a:r>
            <a:r>
              <a:rPr lang="ru-RU" sz="1600" i="1" smtClean="0"/>
              <a:t>Науковий метод </a:t>
            </a:r>
            <a:r>
              <a:rPr lang="ru-RU" sz="1600" smtClean="0"/>
              <a:t>як такий – це змістовий синтез методології, методики та власне прийомів дослідження, які у своїй єдності зумовлюють побудову об’єктивного, цілісного та завершеного знання про предмет науки.</a:t>
            </a:r>
          </a:p>
          <a:p>
            <a:pPr eaLnBrk="1" hangingPunct="1"/>
            <a:endParaRPr lang="ru-RU" sz="1600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5025" y="2239963"/>
            <a:ext cx="3803650" cy="3876675"/>
          </a:xfrm>
        </p:spPr>
        <p:txBody>
          <a:bodyPr/>
          <a:lstStyle/>
          <a:p>
            <a:r>
              <a:rPr lang="ru-RU" sz="1600" b="1" smtClean="0"/>
              <a:t>Методологія </a:t>
            </a:r>
            <a:r>
              <a:rPr lang="ru-RU" sz="1600" smtClean="0"/>
              <a:t>– це вчення про загальні точки зору, з яких повинен виходити дослідник, про правила, яких він повинен дотримуватися в дослідженні, та про засоби, якими він має користуватися.  </a:t>
            </a:r>
          </a:p>
          <a:p>
            <a:r>
              <a:rPr lang="ru-RU" sz="1600" smtClean="0"/>
              <a:t>Вона дає уявлення про прийоми або техніки дослідження. Тобто, вона вивчає зовнішні та спеціальні ознаки групи явищ, які потребують особливих зовнішніх прийомів (засобів) їх пізнання.</a:t>
            </a:r>
          </a:p>
          <a:p>
            <a:r>
              <a:rPr lang="ru-RU" sz="1600" smtClean="0"/>
              <a:t>може пізнавати ті широкі загальні властивості та співвідношення явищ, які відрізняють взагалі одну науку чи групу наук від інших, кожна з них має свою характерну точку зору, свої найвищі поняття (категорії), свої завдання.  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2276475"/>
            <a:ext cx="7747000" cy="3878263"/>
          </a:xfrm>
        </p:spPr>
        <p:txBody>
          <a:bodyPr/>
          <a:lstStyle/>
          <a:p>
            <a:r>
              <a:rPr lang="en-US" sz="1600" b="1" smtClean="0">
                <a:latin typeface="Times New Roman" pitchFamily="18" charset="0"/>
              </a:rPr>
              <a:t>Загальнопсихологічні методи (спостереження й експеримент)</a:t>
            </a:r>
            <a:endParaRPr lang="ru-RU" sz="1600" b="1" smtClean="0"/>
          </a:p>
          <a:p>
            <a:pPr>
              <a:buFont typeface="Wingdings" pitchFamily="2" charset="2"/>
              <a:buNone/>
            </a:pPr>
            <a:r>
              <a:rPr lang="ru-RU" sz="1600" b="1" smtClean="0"/>
              <a:t>спостереження</a:t>
            </a:r>
            <a:r>
              <a:rPr lang="ru-RU" sz="1600" i="1" smtClean="0"/>
              <a:t>, </a:t>
            </a:r>
            <a:r>
              <a:rPr lang="ru-RU" sz="1600" smtClean="0"/>
              <a:t>яке полягає в умисному, систематичному та цілеспрямованому сприйнятті психічних явищ з метою вивчення їхніх специфічних проявів у конкретних умовах та з’ясуванні смислу цих явищ, який не може бути даний безпосередньо. </a:t>
            </a:r>
          </a:p>
          <a:p>
            <a:pPr>
              <a:buFont typeface="Wingdings" pitchFamily="2" charset="2"/>
              <a:buNone/>
            </a:pPr>
            <a:r>
              <a:rPr lang="ru-RU" sz="1600" smtClean="0"/>
              <a:t>Спостереження включає елементи теоретичного мислення (задум, система методичних прийомів, осмислення та контроль результатів) та набір кількісних і якісних методів аналізу (узагальнення, факторизація даних та ін.). Методика спостереження як детально описана послідовність реалізації методу включає: вибір ситуації та об’єкту спостереження, узагальнення теоретичних уявлень про досліджувану реальність та виділення цілей дослідження; побудову програми (схеми) спостереження у вигляді змінного переліку ознак (аспектів) явища, що сприймається, одиниць спостереження з детальною їх презентацією, а також спосіб і форму фіксації результатів спостереження (запис, кіно-, фото-, аудіо-, відеореєстрація у суцільній, щоденниковій та категоризованій формах); опис вимог до організації роботи спостерігача; опис способу обробки та представлення отриманих даних </a:t>
            </a:r>
          </a:p>
        </p:txBody>
      </p:sp>
      <p:sp>
        <p:nvSpPr>
          <p:cNvPr id="23554" name="Заголовок 5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56525" cy="1054100"/>
          </a:xfrm>
        </p:spPr>
        <p:txBody>
          <a:bodyPr/>
          <a:lstStyle/>
          <a:p>
            <a:pPr eaLnBrk="1" hangingPunct="1"/>
            <a:r>
              <a:rPr lang="ru-RU" sz="2000" smtClean="0"/>
              <a:t>Методи можна умовно розділити на декілька груп: </a:t>
            </a:r>
            <a:r>
              <a:rPr lang="ru-RU" sz="2000" b="1" smtClean="0"/>
              <a:t>загальнонаукові, психогенетичні, історичні і власне психологічні</a:t>
            </a:r>
            <a:r>
              <a:rPr lang="ru-RU" sz="2000" smtClean="0"/>
              <a:t>. </a:t>
            </a:r>
            <a:r>
              <a:rPr lang="ru-RU" sz="2000" b="1" smtClean="0"/>
              <a:t/>
            </a:r>
            <a:br>
              <a:rPr lang="ru-RU" sz="2000" b="1" smtClean="0"/>
            </a:br>
            <a:endParaRPr lang="en-US" sz="2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2276475"/>
            <a:ext cx="7747000" cy="3878263"/>
          </a:xfrm>
        </p:spPr>
        <p:txBody>
          <a:bodyPr/>
          <a:lstStyle/>
          <a:p>
            <a:r>
              <a:rPr lang="ru-RU" sz="1600" b="1" i="1" smtClean="0"/>
              <a:t>Включеним </a:t>
            </a:r>
            <a:r>
              <a:rPr lang="ru-RU" sz="1600" smtClean="0"/>
              <a:t>спостереженням називається такий його вид, при якому психолог-дослідник, безпосередньо включений, залучений у досліджуваний процес, контактує, діє разом з учасниками дослідження. Характер залученості може бути різним: в одних випадках дослідник повністю зберігає інкогніто, й інші учасники ніяк його не виділяють серед інших членів групи, колективу; в інших ситуаціях – спостерігач бере участь у досліджуваній діяльності, але при цьому не приховує своїх дослідницьких цілей </a:t>
            </a:r>
          </a:p>
          <a:p>
            <a:r>
              <a:rPr lang="ru-RU" sz="1600" b="1" i="1" smtClean="0"/>
              <a:t>Польове - </a:t>
            </a:r>
            <a:r>
              <a:rPr lang="ru-RU" sz="1600" smtClean="0"/>
              <a:t>відбувається в природних для досліджуваного явища умовах. Іноді необхідною є </a:t>
            </a:r>
            <a:r>
              <a:rPr lang="ru-RU" sz="1600" b="1" i="1" smtClean="0"/>
              <a:t>лабораторна </a:t>
            </a:r>
            <a:r>
              <a:rPr lang="ru-RU" sz="1600" smtClean="0"/>
              <a:t>форма спостереження, яка створює можливість направленої організації умов, характеру та специфічних особливостей розгортання досліджуваного явища. </a:t>
            </a:r>
            <a:r>
              <a:rPr lang="ru-RU" sz="1600" b="1" i="1" smtClean="0"/>
              <a:t>Систематичні</a:t>
            </a:r>
            <a:r>
              <a:rPr lang="ru-RU" sz="1600" smtClean="0"/>
              <a:t> проводять регулярно та протягом визначеного проміжку часу. Це може бути подовжене спостереження, яке триває безперервно, або спостереження, що проводиться в циклічному режимі (один раз на тиждень, фіксований термін року та ін) </a:t>
            </a:r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1800" smtClean="0"/>
              <a:t>Розрізняють </a:t>
            </a:r>
            <a:r>
              <a:rPr lang="ru-RU" sz="1800" b="1" i="1" smtClean="0"/>
              <a:t>неструктуроване </a:t>
            </a:r>
            <a:r>
              <a:rPr lang="ru-RU" sz="1800" smtClean="0"/>
              <a:t>спостереження, що виявляє недостатньо формалізований процес реалізації методу, і </a:t>
            </a:r>
            <a:r>
              <a:rPr lang="ru-RU" sz="1800" b="1" i="1" smtClean="0"/>
              <a:t>структуроване - </a:t>
            </a:r>
            <a:r>
              <a:rPr lang="ru-RU" sz="1800" smtClean="0"/>
              <a:t>високий ступінь стандартизації, для фіксації результатів використовуються спеціальні документи, бланки, досягається достатня близькість даних, отриманих різними спостерігачами.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714</TotalTime>
  <Words>1551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Arial</vt:lpstr>
      <vt:lpstr>Times New Roman</vt:lpstr>
      <vt:lpstr>Wingdings</vt:lpstr>
      <vt:lpstr>Calibri</vt:lpstr>
      <vt:lpstr>Book Antiqua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Слайд 1</vt:lpstr>
      <vt:lpstr>Сутність поняття</vt:lpstr>
      <vt:lpstr>Слайд 3</vt:lpstr>
      <vt:lpstr>Слайд 4</vt:lpstr>
      <vt:lpstr>Норма</vt:lpstr>
      <vt:lpstr> </vt:lpstr>
      <vt:lpstr>метод – це шлях – спосіб або засіб осягнення сутності предмета пізнання.</vt:lpstr>
      <vt:lpstr>Методи можна умовно розділити на декілька груп: загальнонаукові, психогенетичні, історичні і власне психологічні.  </vt:lpstr>
      <vt:lpstr>Розрізняють неструктуроване спостереження, що виявляє недостатньо формалізований процес реалізації методу, і структуроване - високий ступінь стандартизації, для фіксації результатів використовуються спеціальні документи, бланки, досягається достатня близькість даних, отриманих різними спостерігачами. </vt:lpstr>
      <vt:lpstr>Експеримент – один із основних, разом із спостереженням, методів наукового пізнання загалом, психологічного дослідження – зокрема. Експеримент відрізняється від спостереження можливістю активного втручання в ситуацію дослідника, який здійснює планомірні маніпуляції однією або декількома змінними (факторами) та реєструє зміни, що відбуваються з досліджуваним явищем </vt:lpstr>
      <vt:lpstr>Соціально-психологічні методи включають опитування, соціометрію і референтометрію.  </vt:lpstr>
      <vt:lpstr>Види бесіди </vt:lpstr>
      <vt:lpstr>Інтерв’ю - спосіб отримання соціально-психологічної інформації за допомогою усного опитування.  Два види: вільні і стандартизовані</vt:lpstr>
      <vt:lpstr>Метод соціометрія та референтометрія  </vt:lpstr>
      <vt:lpstr>Референтометрія – один із соціометричних методів, спрямований на виявлення референтності членів групи для кожного індивіда, який входить у цю групу.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Етика бізнесу.  Сучасний менеджер</dc:title>
  <dc:creator>User</dc:creator>
  <cp:lastModifiedBy>Admin</cp:lastModifiedBy>
  <cp:revision>84</cp:revision>
  <dcterms:created xsi:type="dcterms:W3CDTF">2011-10-06T17:59:21Z</dcterms:created>
  <dcterms:modified xsi:type="dcterms:W3CDTF">2023-09-18T11:21:55Z</dcterms:modified>
</cp:coreProperties>
</file>